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6" r:id="rId2"/>
    <p:sldMasterId id="2147483654" r:id="rId3"/>
    <p:sldMasterId id="2147483657" r:id="rId4"/>
    <p:sldMasterId id="2147483660" r:id="rId5"/>
  </p:sldMasterIdLst>
  <p:sldIdLst>
    <p:sldId id="262" r:id="rId6"/>
    <p:sldId id="436" r:id="rId7"/>
    <p:sldId id="465" r:id="rId8"/>
    <p:sldId id="267" r:id="rId9"/>
    <p:sldId id="268" r:id="rId10"/>
    <p:sldId id="272" r:id="rId11"/>
    <p:sldId id="271" r:id="rId12"/>
    <p:sldId id="430" r:id="rId13"/>
    <p:sldId id="432" r:id="rId14"/>
    <p:sldId id="456" r:id="rId15"/>
    <p:sldId id="466" r:id="rId16"/>
    <p:sldId id="433" r:id="rId17"/>
    <p:sldId id="434" r:id="rId18"/>
    <p:sldId id="446" r:id="rId19"/>
    <p:sldId id="438" r:id="rId20"/>
    <p:sldId id="467" r:id="rId21"/>
    <p:sldId id="469" r:id="rId22"/>
    <p:sldId id="470" r:id="rId23"/>
    <p:sldId id="263" r:id="rId24"/>
    <p:sldId id="269" r:id="rId25"/>
    <p:sldId id="457" r:id="rId26"/>
    <p:sldId id="471" r:id="rId27"/>
    <p:sldId id="462" r:id="rId28"/>
    <p:sldId id="463" r:id="rId29"/>
    <p:sldId id="472" r:id="rId30"/>
    <p:sldId id="321" r:id="rId31"/>
    <p:sldId id="322" r:id="rId32"/>
    <p:sldId id="323" r:id="rId33"/>
    <p:sldId id="325" r:id="rId34"/>
    <p:sldId id="326" r:id="rId35"/>
    <p:sldId id="327" r:id="rId36"/>
    <p:sldId id="328" r:id="rId37"/>
    <p:sldId id="330" r:id="rId38"/>
    <p:sldId id="475" r:id="rId39"/>
    <p:sldId id="476" r:id="rId40"/>
    <p:sldId id="331" r:id="rId41"/>
    <p:sldId id="332" r:id="rId42"/>
    <p:sldId id="278" r:id="rId43"/>
    <p:sldId id="454" r:id="rId44"/>
    <p:sldId id="477" r:id="rId45"/>
    <p:sldId id="468" r:id="rId46"/>
    <p:sldId id="270" r:id="rId47"/>
    <p:sldId id="439" r:id="rId48"/>
    <p:sldId id="274" r:id="rId49"/>
    <p:sldId id="276" r:id="rId50"/>
    <p:sldId id="281" r:id="rId51"/>
    <p:sldId id="282" r:id="rId52"/>
    <p:sldId id="277" r:id="rId53"/>
    <p:sldId id="283" r:id="rId54"/>
    <p:sldId id="279" r:id="rId55"/>
    <p:sldId id="280" r:id="rId56"/>
    <p:sldId id="260" r:id="rId57"/>
    <p:sldId id="261" r:id="rId58"/>
  </p:sldIdLst>
  <p:sldSz cx="10693400" cy="7561263"/>
  <p:notesSz cx="7104063" cy="10234613"/>
  <p:defaultTextStyle>
    <a:defPPr>
      <a:defRPr lang="pt-B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" userDrawn="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EB98"/>
    <a:srgbClr val="1C6E26"/>
    <a:srgbClr val="1EB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78"/>
      </p:cViewPr>
      <p:guideLst>
        <p:guide orient="horz" pos="204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-5-K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PA-DATA-cor_branca">
            <a:extLst>
              <a:ext uri="{FF2B5EF4-FFF2-40B4-BE49-F238E27FC236}">
                <a16:creationId xmlns:a16="http://schemas.microsoft.com/office/drawing/2014/main" id="{08BDF30F-3141-4C4B-B75C-8370234CF2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4339" y="5532438"/>
            <a:ext cx="7199286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Cidade, 1º de Janeiro de 2023</a:t>
            </a:r>
          </a:p>
        </p:txBody>
      </p:sp>
      <p:sp>
        <p:nvSpPr>
          <p:cNvPr id="11" name="CAPA-Setor-cor_branca">
            <a:extLst>
              <a:ext uri="{FF2B5EF4-FFF2-40B4-BE49-F238E27FC236}">
                <a16:creationId xmlns:a16="http://schemas.microsoft.com/office/drawing/2014/main" id="{ED4F12E4-42CC-46A8-A71B-92774A216F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2357" y="4836419"/>
            <a:ext cx="7199286" cy="3126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SETOR / INPI</a:t>
            </a:r>
          </a:p>
        </p:txBody>
      </p:sp>
      <p:sp>
        <p:nvSpPr>
          <p:cNvPr id="12" name="CAPA-Cargo.Funcao-cor_branca">
            <a:extLst>
              <a:ext uri="{FF2B5EF4-FFF2-40B4-BE49-F238E27FC236}">
                <a16:creationId xmlns:a16="http://schemas.microsoft.com/office/drawing/2014/main" id="{8B5B9477-3F2F-47D1-9C55-48E3CE30B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54340" y="4410119"/>
            <a:ext cx="7199286" cy="4263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Cargo ou Função</a:t>
            </a:r>
          </a:p>
        </p:txBody>
      </p:sp>
      <p:sp>
        <p:nvSpPr>
          <p:cNvPr id="9" name="CAPA-Nome.do.Autor-cor_branca">
            <a:extLst>
              <a:ext uri="{FF2B5EF4-FFF2-40B4-BE49-F238E27FC236}">
                <a16:creationId xmlns:a16="http://schemas.microsoft.com/office/drawing/2014/main" id="{08DA4C08-1C38-4D90-987B-61F6C000C2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6323" y="3886894"/>
            <a:ext cx="7199286" cy="5175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Nome do Autor</a:t>
            </a:r>
          </a:p>
        </p:txBody>
      </p:sp>
      <p:sp>
        <p:nvSpPr>
          <p:cNvPr id="10" name="CAPA-Titulo-cor_branca">
            <a:extLst>
              <a:ext uri="{FF2B5EF4-FFF2-40B4-BE49-F238E27FC236}">
                <a16:creationId xmlns:a16="http://schemas.microsoft.com/office/drawing/2014/main" id="{1C2859F9-851A-4BCF-9CCD-A6C4F2E85E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2484437"/>
            <a:ext cx="9215437" cy="706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  <a:p>
            <a:pPr lvl="0"/>
            <a:r>
              <a:rPr lang="pt-BR" dirty="0"/>
              <a:t>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159008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-5-B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PA-DATA-cor_branca">
            <a:extLst>
              <a:ext uri="{FF2B5EF4-FFF2-40B4-BE49-F238E27FC236}">
                <a16:creationId xmlns:a16="http://schemas.microsoft.com/office/drawing/2014/main" id="{5FB80143-A45F-469D-B423-35166DAC78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4339" y="5532438"/>
            <a:ext cx="7199286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Cidade, 1º de Janeiro de 2023</a:t>
            </a:r>
          </a:p>
        </p:txBody>
      </p:sp>
      <p:sp>
        <p:nvSpPr>
          <p:cNvPr id="11" name="CAPA-Setor-cor_branca">
            <a:extLst>
              <a:ext uri="{FF2B5EF4-FFF2-40B4-BE49-F238E27FC236}">
                <a16:creationId xmlns:a16="http://schemas.microsoft.com/office/drawing/2014/main" id="{CA378F85-04D2-4300-9E47-26D4BEF6A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2357" y="4836419"/>
            <a:ext cx="7199286" cy="3126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SETOR / INPI</a:t>
            </a:r>
          </a:p>
        </p:txBody>
      </p:sp>
      <p:sp>
        <p:nvSpPr>
          <p:cNvPr id="12" name="CAPA-Cargo.Funcao-cor_branca">
            <a:extLst>
              <a:ext uri="{FF2B5EF4-FFF2-40B4-BE49-F238E27FC236}">
                <a16:creationId xmlns:a16="http://schemas.microsoft.com/office/drawing/2014/main" id="{550F0667-39D0-4D68-A643-9816924D57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54340" y="4410119"/>
            <a:ext cx="7199286" cy="4263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Cargo ou Função</a:t>
            </a:r>
          </a:p>
        </p:txBody>
      </p:sp>
      <p:sp>
        <p:nvSpPr>
          <p:cNvPr id="9" name="CAPA-Nome.do.Autor-cor_branca">
            <a:extLst>
              <a:ext uri="{FF2B5EF4-FFF2-40B4-BE49-F238E27FC236}">
                <a16:creationId xmlns:a16="http://schemas.microsoft.com/office/drawing/2014/main" id="{D56731FA-E031-44CD-A8AF-F037E48886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6323" y="3886894"/>
            <a:ext cx="7199286" cy="5175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Nome do Autor</a:t>
            </a:r>
          </a:p>
        </p:txBody>
      </p:sp>
      <p:sp>
        <p:nvSpPr>
          <p:cNvPr id="10" name="CAPA-Titulo-cor_branca">
            <a:extLst>
              <a:ext uri="{FF2B5EF4-FFF2-40B4-BE49-F238E27FC236}">
                <a16:creationId xmlns:a16="http://schemas.microsoft.com/office/drawing/2014/main" id="{BDBA7BF2-DDA7-47BB-81B3-434FC8B1E6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2484437"/>
            <a:ext cx="9215437" cy="706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  <a:p>
            <a:pPr lvl="0"/>
            <a:r>
              <a:rPr lang="pt-BR" dirty="0"/>
              <a:t>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162865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-2-B_PT.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OLO.Topico.opcional-cor_preta">
            <a:extLst>
              <a:ext uri="{FF2B5EF4-FFF2-40B4-BE49-F238E27FC236}">
                <a16:creationId xmlns:a16="http://schemas.microsoft.com/office/drawing/2014/main" id="{1C385AAA-A87E-4EED-AB6C-2E66F3F1FF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8188" y="1036221"/>
            <a:ext cx="9215437" cy="507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latin typeface="Futura Bk BT" panose="020B0502020204020303" pitchFamily="34" charset="0"/>
              </a:defRPr>
            </a:lvl1pPr>
            <a:lvl2pPr marL="521528" indent="0">
              <a:buNone/>
              <a:defRPr/>
            </a:lvl2pPr>
            <a:lvl3pPr marL="1043056" indent="0">
              <a:buNone/>
              <a:defRPr/>
            </a:lvl3pPr>
            <a:lvl4pPr marL="1564584" indent="0">
              <a:buNone/>
              <a:defRPr/>
            </a:lvl4pPr>
            <a:lvl5pPr marL="2086112" indent="0">
              <a:buNone/>
              <a:defRPr/>
            </a:lvl5pPr>
          </a:lstStyle>
          <a:p>
            <a:pPr lvl="0"/>
            <a:r>
              <a:rPr lang="pt-BR" dirty="0"/>
              <a:t>Tópico/</a:t>
            </a:r>
            <a:r>
              <a:rPr lang="pt-BR" dirty="0" err="1"/>
              <a:t>Sub-tópico</a:t>
            </a:r>
            <a:r>
              <a:rPr lang="pt-BR" dirty="0"/>
              <a:t> opcional até uma linha (27 pt.)</a:t>
            </a:r>
          </a:p>
        </p:txBody>
      </p:sp>
      <p:sp>
        <p:nvSpPr>
          <p:cNvPr id="5" name="MIOLO.TITULO-cor_branca">
            <a:extLst>
              <a:ext uri="{FF2B5EF4-FFF2-40B4-BE49-F238E27FC236}">
                <a16:creationId xmlns:a16="http://schemas.microsoft.com/office/drawing/2014/main" id="{D7043013-563E-4096-9768-6339E38283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192425"/>
            <a:ext cx="6696743" cy="7078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000" b="1">
                <a:latin typeface="Futura Bk BT" panose="020B0502020204020303" pitchFamily="34" charset="0"/>
              </a:defRPr>
            </a:lvl2pPr>
            <a:lvl3pPr marL="1043056" indent="0">
              <a:buNone/>
              <a:defRPr sz="2000" b="1">
                <a:latin typeface="Futura Bk BT" panose="020B0502020204020303" pitchFamily="34" charset="0"/>
              </a:defRPr>
            </a:lvl3pPr>
            <a:lvl4pPr marL="1564584" indent="0">
              <a:buNone/>
              <a:defRPr sz="2000" b="1">
                <a:latin typeface="Futura Bk BT" panose="020B0502020204020303" pitchFamily="34" charset="0"/>
              </a:defRPr>
            </a:lvl4pPr>
            <a:lvl5pPr marL="2086112" indent="0">
              <a:buNone/>
              <a:defRPr sz="2000" b="1"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Título da Apresentação, até duas linhas</a:t>
            </a:r>
          </a:p>
        </p:txBody>
      </p:sp>
      <p:sp>
        <p:nvSpPr>
          <p:cNvPr id="6" name="MIOLO.CONTEUDO-cor.preta">
            <a:extLst>
              <a:ext uri="{FF2B5EF4-FFF2-40B4-BE49-F238E27FC236}">
                <a16:creationId xmlns:a16="http://schemas.microsoft.com/office/drawing/2014/main" id="{20E888A7-B9C4-453B-96EA-919B5205381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8188" y="1620838"/>
            <a:ext cx="9215437" cy="56881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21528" indent="0">
              <a:buNone/>
              <a:defRPr sz="2250"/>
            </a:lvl2pPr>
            <a:lvl3pPr marL="1043056" indent="0">
              <a:buNone/>
              <a:defRPr sz="2100"/>
            </a:lvl3pPr>
            <a:lvl4pPr marL="1564584" indent="0">
              <a:buNone/>
              <a:defRPr sz="1950"/>
            </a:lvl4pPr>
            <a:lvl5pPr marL="2086112" indent="0">
              <a:buNone/>
              <a:defRPr sz="1800"/>
            </a:lvl5pPr>
          </a:lstStyle>
          <a:p>
            <a:pPr lvl="0"/>
            <a:r>
              <a:rPr lang="pt-BR" dirty="0"/>
              <a:t>Nível 1 (24 pt.), N2 (22,5 pt.), N3 (21 pt.), N4 (19,5 pt.), N5 (18 pt. min.)</a:t>
            </a:r>
          </a:p>
          <a:p>
            <a:pPr lvl="1"/>
            <a:r>
              <a:rPr lang="pt-BR" dirty="0"/>
              <a:t>Nível 2 (22,5 pt.)</a:t>
            </a:r>
          </a:p>
          <a:p>
            <a:pPr lvl="2"/>
            <a:r>
              <a:rPr lang="pt-BR" dirty="0"/>
              <a:t>Nível 3 (21 pt.)</a:t>
            </a:r>
          </a:p>
          <a:p>
            <a:pPr lvl="3"/>
            <a:r>
              <a:rPr lang="pt-BR" dirty="0"/>
              <a:t>Nível 4 (19,5 pt.)</a:t>
            </a:r>
          </a:p>
          <a:p>
            <a:pPr lvl="4"/>
            <a:r>
              <a:rPr lang="pt-BR" dirty="0"/>
              <a:t>Nível 5 (min. 18 pt.)</a:t>
            </a:r>
          </a:p>
        </p:txBody>
      </p:sp>
    </p:spTree>
    <p:extLst>
      <p:ext uri="{BB962C8B-B14F-4D97-AF65-F5344CB8AC3E}">
        <p14:creationId xmlns:p14="http://schemas.microsoft.com/office/powerpoint/2010/main" val="2003314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-2-B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rtal.cor_branca">
            <a:extLst>
              <a:ext uri="{FF2B5EF4-FFF2-40B4-BE49-F238E27FC236}">
                <a16:creationId xmlns:a16="http://schemas.microsoft.com/office/drawing/2014/main" id="{8C2FCBAC-C294-424F-BA12-136D6CC5D6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09625" y="4061963"/>
            <a:ext cx="9217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>
                <a:solidFill>
                  <a:schemeClr val="bg1"/>
                </a:solidFill>
                <a:latin typeface="Futura Bk BT" pitchFamily="34" charset="0"/>
              </a:rPr>
              <a:t>www.gov.br/INPI/pt-br</a:t>
            </a:r>
          </a:p>
        </p:txBody>
      </p:sp>
      <p:sp>
        <p:nvSpPr>
          <p:cNvPr id="5" name="email.cor_branca">
            <a:extLst>
              <a:ext uri="{FF2B5EF4-FFF2-40B4-BE49-F238E27FC236}">
                <a16:creationId xmlns:a16="http://schemas.microsoft.com/office/drawing/2014/main" id="{D7353DE2-1FDC-4D79-90F4-9BC1715030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9625" y="3600000"/>
            <a:ext cx="9215438" cy="358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nome@inpi.gov.br</a:t>
            </a:r>
          </a:p>
        </p:txBody>
      </p:sp>
      <p:sp>
        <p:nvSpPr>
          <p:cNvPr id="6" name="Agradecimento.cor_brana">
            <a:extLst>
              <a:ext uri="{FF2B5EF4-FFF2-40B4-BE49-F238E27FC236}">
                <a16:creationId xmlns:a16="http://schemas.microsoft.com/office/drawing/2014/main" id="{FE22154F-FC44-4E64-BBEF-6E06724D82E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8188" y="1922066"/>
            <a:ext cx="92154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4000" b="1" dirty="0">
                <a:solidFill>
                  <a:schemeClr val="bg1"/>
                </a:solidFill>
                <a:latin typeface="Futura Bk BT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07223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25/05/2026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4679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-5-Y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PA-DATA-cor_preta">
            <a:extLst>
              <a:ext uri="{FF2B5EF4-FFF2-40B4-BE49-F238E27FC236}">
                <a16:creationId xmlns:a16="http://schemas.microsoft.com/office/drawing/2014/main" id="{5554BC91-228D-42BC-ABA8-99CB19797E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4339" y="5532438"/>
            <a:ext cx="7199286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Cidade, 1º de Janeiro de 2023</a:t>
            </a:r>
          </a:p>
        </p:txBody>
      </p:sp>
      <p:sp>
        <p:nvSpPr>
          <p:cNvPr id="15" name="CAPA-Setor-cor_preta">
            <a:extLst>
              <a:ext uri="{FF2B5EF4-FFF2-40B4-BE49-F238E27FC236}">
                <a16:creationId xmlns:a16="http://schemas.microsoft.com/office/drawing/2014/main" id="{4CD347A0-B606-460B-961D-0CC222A62F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2357" y="4836419"/>
            <a:ext cx="7199286" cy="3126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SETOR / INPI</a:t>
            </a:r>
          </a:p>
        </p:txBody>
      </p:sp>
      <p:sp>
        <p:nvSpPr>
          <p:cNvPr id="16" name="CAPA-Cargo.Funcao-cor_preta">
            <a:extLst>
              <a:ext uri="{FF2B5EF4-FFF2-40B4-BE49-F238E27FC236}">
                <a16:creationId xmlns:a16="http://schemas.microsoft.com/office/drawing/2014/main" id="{CD404179-F5E1-4F95-9C20-76E654535B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54340" y="4410119"/>
            <a:ext cx="7199286" cy="4263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Cargo ou Função</a:t>
            </a:r>
          </a:p>
        </p:txBody>
      </p:sp>
      <p:sp>
        <p:nvSpPr>
          <p:cNvPr id="13" name="CAPA-Nome.do.Autor-cor_preta">
            <a:extLst>
              <a:ext uri="{FF2B5EF4-FFF2-40B4-BE49-F238E27FC236}">
                <a16:creationId xmlns:a16="http://schemas.microsoft.com/office/drawing/2014/main" id="{31DB0387-E801-4862-90C7-0FD1142FEF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6323" y="3886894"/>
            <a:ext cx="7199286" cy="5175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 i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Nome do Autor</a:t>
            </a:r>
          </a:p>
        </p:txBody>
      </p:sp>
      <p:sp>
        <p:nvSpPr>
          <p:cNvPr id="14" name="CAPA-Titulo-cor_preta">
            <a:extLst>
              <a:ext uri="{FF2B5EF4-FFF2-40B4-BE49-F238E27FC236}">
                <a16:creationId xmlns:a16="http://schemas.microsoft.com/office/drawing/2014/main" id="{06F62286-1170-49E1-BA83-0D3D536D53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2484437"/>
            <a:ext cx="9215437" cy="706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  <a:p>
            <a:pPr lvl="0"/>
            <a:r>
              <a:rPr lang="pt-BR" dirty="0"/>
              <a:t>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2172359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-2-Y_PT.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OLO.Topico.opcional-cor_preta">
            <a:extLst>
              <a:ext uri="{FF2B5EF4-FFF2-40B4-BE49-F238E27FC236}">
                <a16:creationId xmlns:a16="http://schemas.microsoft.com/office/drawing/2014/main" id="{A6E3227F-C155-4D6E-A6B2-CE1F930822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8188" y="1036221"/>
            <a:ext cx="9215437" cy="507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latin typeface="Futura Bk BT" panose="020B0502020204020303" pitchFamily="34" charset="0"/>
              </a:defRPr>
            </a:lvl1pPr>
            <a:lvl2pPr marL="521528" indent="0">
              <a:buNone/>
              <a:defRPr/>
            </a:lvl2pPr>
            <a:lvl3pPr marL="1043056" indent="0">
              <a:buNone/>
              <a:defRPr/>
            </a:lvl3pPr>
            <a:lvl4pPr marL="1564584" indent="0">
              <a:buNone/>
              <a:defRPr/>
            </a:lvl4pPr>
            <a:lvl5pPr marL="2086112" indent="0">
              <a:buNone/>
              <a:defRPr/>
            </a:lvl5pPr>
          </a:lstStyle>
          <a:p>
            <a:pPr lvl="0"/>
            <a:r>
              <a:rPr lang="pt-BR" dirty="0"/>
              <a:t>Tópico/</a:t>
            </a:r>
            <a:r>
              <a:rPr lang="pt-BR" dirty="0" err="1"/>
              <a:t>Sub-tópico</a:t>
            </a:r>
            <a:r>
              <a:rPr lang="pt-BR" dirty="0"/>
              <a:t> opcional até uma linha (27 pt.)</a:t>
            </a:r>
          </a:p>
        </p:txBody>
      </p:sp>
      <p:sp>
        <p:nvSpPr>
          <p:cNvPr id="5" name="MIOLO.TITULO-cor_preta">
            <a:extLst>
              <a:ext uri="{FF2B5EF4-FFF2-40B4-BE49-F238E27FC236}">
                <a16:creationId xmlns:a16="http://schemas.microsoft.com/office/drawing/2014/main" id="{D2FE2B5C-8068-47AF-9E5B-15F5CD4A43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192425"/>
            <a:ext cx="6696743" cy="7078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000" b="1">
                <a:latin typeface="Futura Bk BT" panose="020B0502020204020303" pitchFamily="34" charset="0"/>
              </a:defRPr>
            </a:lvl2pPr>
            <a:lvl3pPr marL="1043056" indent="0">
              <a:buNone/>
              <a:defRPr sz="2000" b="1">
                <a:latin typeface="Futura Bk BT" panose="020B0502020204020303" pitchFamily="34" charset="0"/>
              </a:defRPr>
            </a:lvl3pPr>
            <a:lvl4pPr marL="1564584" indent="0">
              <a:buNone/>
              <a:defRPr sz="2000" b="1">
                <a:latin typeface="Futura Bk BT" panose="020B0502020204020303" pitchFamily="34" charset="0"/>
              </a:defRPr>
            </a:lvl4pPr>
            <a:lvl5pPr marL="2086112" indent="0">
              <a:buNone/>
              <a:defRPr sz="2000" b="1"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Título da Apresentação, até duas linhas</a:t>
            </a:r>
          </a:p>
        </p:txBody>
      </p:sp>
      <p:sp>
        <p:nvSpPr>
          <p:cNvPr id="6" name="MIOLO.CONTEUDO-cor.preta">
            <a:extLst>
              <a:ext uri="{FF2B5EF4-FFF2-40B4-BE49-F238E27FC236}">
                <a16:creationId xmlns:a16="http://schemas.microsoft.com/office/drawing/2014/main" id="{FCF5B2CF-3A9E-46FB-8A60-51DFE71A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8188" y="1620838"/>
            <a:ext cx="9215437" cy="56881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21528" indent="0">
              <a:buNone/>
              <a:defRPr sz="2250"/>
            </a:lvl2pPr>
            <a:lvl3pPr marL="1043056" indent="0">
              <a:buNone/>
              <a:defRPr sz="2100"/>
            </a:lvl3pPr>
            <a:lvl4pPr marL="1564584" indent="0">
              <a:buNone/>
              <a:defRPr sz="1950"/>
            </a:lvl4pPr>
            <a:lvl5pPr marL="2086112" indent="0">
              <a:buNone/>
              <a:defRPr sz="1800"/>
            </a:lvl5pPr>
          </a:lstStyle>
          <a:p>
            <a:pPr lvl="0"/>
            <a:r>
              <a:rPr lang="pt-BR" dirty="0"/>
              <a:t>Nível 1 (24 pt.), N2 (22,5 pt.), N3 (21 pt.), N4 (19,5 pt.), N5 (18 pt. min.)</a:t>
            </a:r>
          </a:p>
          <a:p>
            <a:pPr lvl="1"/>
            <a:r>
              <a:rPr lang="pt-BR" dirty="0"/>
              <a:t>Nível 2 (22,5 pt.)</a:t>
            </a:r>
          </a:p>
          <a:p>
            <a:pPr lvl="2"/>
            <a:r>
              <a:rPr lang="pt-BR" dirty="0"/>
              <a:t>Nível 3 (21 pt.)</a:t>
            </a:r>
          </a:p>
          <a:p>
            <a:pPr lvl="3"/>
            <a:r>
              <a:rPr lang="pt-BR" dirty="0"/>
              <a:t>Nível 4 (19,5 pt.)</a:t>
            </a:r>
          </a:p>
          <a:p>
            <a:pPr lvl="4"/>
            <a:r>
              <a:rPr lang="pt-BR" dirty="0"/>
              <a:t>Nível 5 (min. 18 pt.)</a:t>
            </a:r>
          </a:p>
        </p:txBody>
      </p:sp>
    </p:spTree>
    <p:extLst>
      <p:ext uri="{BB962C8B-B14F-4D97-AF65-F5344CB8AC3E}">
        <p14:creationId xmlns:p14="http://schemas.microsoft.com/office/powerpoint/2010/main" val="926284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-2-Y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rtal.cor_preta">
            <a:extLst>
              <a:ext uri="{FF2B5EF4-FFF2-40B4-BE49-F238E27FC236}">
                <a16:creationId xmlns:a16="http://schemas.microsoft.com/office/drawing/2014/main" id="{86CA7F9B-C358-40FF-B1E6-651F25EA0D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09625" y="4061963"/>
            <a:ext cx="9217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>
                <a:solidFill>
                  <a:schemeClr val="tx1"/>
                </a:solidFill>
                <a:latin typeface="Futura Bk BT" pitchFamily="34" charset="0"/>
              </a:rPr>
              <a:t>www.gov.br/INPI/pt-br</a:t>
            </a:r>
          </a:p>
        </p:txBody>
      </p:sp>
      <p:sp>
        <p:nvSpPr>
          <p:cNvPr id="8" name="email.cor_preta">
            <a:extLst>
              <a:ext uri="{FF2B5EF4-FFF2-40B4-BE49-F238E27FC236}">
                <a16:creationId xmlns:a16="http://schemas.microsoft.com/office/drawing/2014/main" id="{11C8A8C5-8ABD-43BA-ADF2-2E4198EE93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9625" y="3600000"/>
            <a:ext cx="9215438" cy="358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nome@inpi.gov.br</a:t>
            </a:r>
          </a:p>
        </p:txBody>
      </p:sp>
      <p:sp>
        <p:nvSpPr>
          <p:cNvPr id="9" name="Agradecimento.cor_preta">
            <a:extLst>
              <a:ext uri="{FF2B5EF4-FFF2-40B4-BE49-F238E27FC236}">
                <a16:creationId xmlns:a16="http://schemas.microsoft.com/office/drawing/2014/main" id="{5BBE1E3A-B0CC-4091-8AF1-73B07555EF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8188" y="1922066"/>
            <a:ext cx="92154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4000" b="1" dirty="0">
                <a:solidFill>
                  <a:schemeClr val="tx1"/>
                </a:solidFill>
                <a:latin typeface="Futura Bk BT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67162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-2-K_PT.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OLO.Topico.opcional-cor_preta">
            <a:extLst>
              <a:ext uri="{FF2B5EF4-FFF2-40B4-BE49-F238E27FC236}">
                <a16:creationId xmlns:a16="http://schemas.microsoft.com/office/drawing/2014/main" id="{DAAFA2C5-8652-488F-8F3C-F0F34726F2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8188" y="1036221"/>
            <a:ext cx="9215437" cy="507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latin typeface="Futura Bk BT" panose="020B0502020204020303" pitchFamily="34" charset="0"/>
              </a:defRPr>
            </a:lvl1pPr>
            <a:lvl2pPr marL="521528" indent="0">
              <a:buNone/>
              <a:defRPr/>
            </a:lvl2pPr>
            <a:lvl3pPr marL="1043056" indent="0">
              <a:buNone/>
              <a:defRPr/>
            </a:lvl3pPr>
            <a:lvl4pPr marL="1564584" indent="0">
              <a:buNone/>
              <a:defRPr/>
            </a:lvl4pPr>
            <a:lvl5pPr marL="2086112" indent="0">
              <a:buNone/>
              <a:defRPr/>
            </a:lvl5pPr>
          </a:lstStyle>
          <a:p>
            <a:pPr lvl="0"/>
            <a:r>
              <a:rPr lang="pt-BR" dirty="0"/>
              <a:t>Tópico/</a:t>
            </a:r>
            <a:r>
              <a:rPr lang="pt-BR" dirty="0" err="1"/>
              <a:t>Sub-tópico</a:t>
            </a:r>
            <a:r>
              <a:rPr lang="pt-BR" dirty="0"/>
              <a:t> opcional até uma linha (27 pt.)</a:t>
            </a:r>
          </a:p>
        </p:txBody>
      </p:sp>
      <p:sp>
        <p:nvSpPr>
          <p:cNvPr id="5" name="MIOLO.TITULO-cor_branca">
            <a:extLst>
              <a:ext uri="{FF2B5EF4-FFF2-40B4-BE49-F238E27FC236}">
                <a16:creationId xmlns:a16="http://schemas.microsoft.com/office/drawing/2014/main" id="{0F5A721E-EFC6-46D3-AC2E-1C5A86FAC5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192425"/>
            <a:ext cx="6696743" cy="7078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000" b="1">
                <a:latin typeface="Futura Bk BT" panose="020B0502020204020303" pitchFamily="34" charset="0"/>
              </a:defRPr>
            </a:lvl2pPr>
            <a:lvl3pPr marL="1043056" indent="0">
              <a:buNone/>
              <a:defRPr sz="2000" b="1">
                <a:latin typeface="Futura Bk BT" panose="020B0502020204020303" pitchFamily="34" charset="0"/>
              </a:defRPr>
            </a:lvl3pPr>
            <a:lvl4pPr marL="1564584" indent="0">
              <a:buNone/>
              <a:defRPr sz="2000" b="1">
                <a:latin typeface="Futura Bk BT" panose="020B0502020204020303" pitchFamily="34" charset="0"/>
              </a:defRPr>
            </a:lvl4pPr>
            <a:lvl5pPr marL="2086112" indent="0">
              <a:buNone/>
              <a:defRPr sz="2000" b="1"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Título da Apresentação, até duas linhas</a:t>
            </a:r>
          </a:p>
        </p:txBody>
      </p:sp>
      <p:sp>
        <p:nvSpPr>
          <p:cNvPr id="6" name="MIOLO.CONTEUDO-cor.preta">
            <a:extLst>
              <a:ext uri="{FF2B5EF4-FFF2-40B4-BE49-F238E27FC236}">
                <a16:creationId xmlns:a16="http://schemas.microsoft.com/office/drawing/2014/main" id="{458D21E4-F616-4840-AEB5-6E93C34F340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8188" y="1620838"/>
            <a:ext cx="9215437" cy="56881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21528" indent="0">
              <a:buNone/>
              <a:defRPr sz="2250"/>
            </a:lvl2pPr>
            <a:lvl3pPr marL="1043056" indent="0">
              <a:buNone/>
              <a:defRPr sz="2100"/>
            </a:lvl3pPr>
            <a:lvl4pPr marL="1564584" indent="0">
              <a:buNone/>
              <a:defRPr sz="1950"/>
            </a:lvl4pPr>
            <a:lvl5pPr marL="2086112" indent="0">
              <a:buNone/>
              <a:defRPr sz="1800"/>
            </a:lvl5pPr>
          </a:lstStyle>
          <a:p>
            <a:pPr lvl="0"/>
            <a:r>
              <a:rPr lang="pt-BR" dirty="0"/>
              <a:t>Nível 1 (24 pt.), N2 (22,5 pt.), N3 (21 pt.), N4 (19,5 pt.), N5 (18 pt. min.)</a:t>
            </a:r>
          </a:p>
          <a:p>
            <a:pPr lvl="1"/>
            <a:r>
              <a:rPr lang="pt-BR" dirty="0"/>
              <a:t>Nível 2 (22,5 pt.)</a:t>
            </a:r>
          </a:p>
          <a:p>
            <a:pPr lvl="2"/>
            <a:r>
              <a:rPr lang="pt-BR" dirty="0"/>
              <a:t>Nível 3 (21 pt.)</a:t>
            </a:r>
          </a:p>
          <a:p>
            <a:pPr lvl="3"/>
            <a:r>
              <a:rPr lang="pt-BR" dirty="0"/>
              <a:t>Nível 4 (19,5 pt.)</a:t>
            </a:r>
          </a:p>
          <a:p>
            <a:pPr lvl="4"/>
            <a:r>
              <a:rPr lang="pt-BR" dirty="0"/>
              <a:t>Nível 5 (min. 18 pt.)</a:t>
            </a:r>
          </a:p>
        </p:txBody>
      </p:sp>
    </p:spTree>
    <p:extLst>
      <p:ext uri="{BB962C8B-B14F-4D97-AF65-F5344CB8AC3E}">
        <p14:creationId xmlns:p14="http://schemas.microsoft.com/office/powerpoint/2010/main" val="263689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-2-K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rtal.cor_branca">
            <a:extLst>
              <a:ext uri="{FF2B5EF4-FFF2-40B4-BE49-F238E27FC236}">
                <a16:creationId xmlns:a16="http://schemas.microsoft.com/office/drawing/2014/main" id="{ECDE5916-B0DD-4472-A912-C37E8F7D4B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09625" y="4061963"/>
            <a:ext cx="9217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>
                <a:solidFill>
                  <a:schemeClr val="bg1"/>
                </a:solidFill>
                <a:latin typeface="Futura Bk BT" pitchFamily="34" charset="0"/>
              </a:rPr>
              <a:t>www.gov.br/INPI/pt-br</a:t>
            </a:r>
          </a:p>
        </p:txBody>
      </p:sp>
      <p:sp>
        <p:nvSpPr>
          <p:cNvPr id="5" name="email.cor_branca">
            <a:extLst>
              <a:ext uri="{FF2B5EF4-FFF2-40B4-BE49-F238E27FC236}">
                <a16:creationId xmlns:a16="http://schemas.microsoft.com/office/drawing/2014/main" id="{F379C614-8B0E-46E1-95A0-F4460B69A6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9625" y="3600000"/>
            <a:ext cx="9215438" cy="358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nome@inpi.gov.br</a:t>
            </a:r>
          </a:p>
        </p:txBody>
      </p:sp>
      <p:sp>
        <p:nvSpPr>
          <p:cNvPr id="6" name="Agradecimento.cor_brana">
            <a:extLst>
              <a:ext uri="{FF2B5EF4-FFF2-40B4-BE49-F238E27FC236}">
                <a16:creationId xmlns:a16="http://schemas.microsoft.com/office/drawing/2014/main" id="{C3908CDA-3F45-47D5-B44B-84CEC43642F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8188" y="1922066"/>
            <a:ext cx="92154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4000" b="1" dirty="0">
                <a:solidFill>
                  <a:schemeClr val="bg1"/>
                </a:solidFill>
                <a:latin typeface="Futura Bk BT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97358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-5-R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PA-DATA-cor_branca">
            <a:extLst>
              <a:ext uri="{FF2B5EF4-FFF2-40B4-BE49-F238E27FC236}">
                <a16:creationId xmlns:a16="http://schemas.microsoft.com/office/drawing/2014/main" id="{08BDF30F-3141-4C4B-B75C-8370234CF2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4339" y="5532438"/>
            <a:ext cx="7199286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Cidade, 1º de Janeiro de 2023</a:t>
            </a:r>
          </a:p>
        </p:txBody>
      </p:sp>
      <p:sp>
        <p:nvSpPr>
          <p:cNvPr id="11" name="CAPA-Setor-cor_branca">
            <a:extLst>
              <a:ext uri="{FF2B5EF4-FFF2-40B4-BE49-F238E27FC236}">
                <a16:creationId xmlns:a16="http://schemas.microsoft.com/office/drawing/2014/main" id="{ED4F12E4-42CC-46A8-A71B-92774A216F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2357" y="4836419"/>
            <a:ext cx="7199286" cy="3126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SETOR / INPI</a:t>
            </a:r>
          </a:p>
        </p:txBody>
      </p:sp>
      <p:sp>
        <p:nvSpPr>
          <p:cNvPr id="12" name="CAPA-Cargo.Funcao-cor_branca">
            <a:extLst>
              <a:ext uri="{FF2B5EF4-FFF2-40B4-BE49-F238E27FC236}">
                <a16:creationId xmlns:a16="http://schemas.microsoft.com/office/drawing/2014/main" id="{8B5B9477-3F2F-47D1-9C55-48E3CE30B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54340" y="4410119"/>
            <a:ext cx="7199286" cy="4263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Cargo ou Função</a:t>
            </a:r>
          </a:p>
        </p:txBody>
      </p:sp>
      <p:sp>
        <p:nvSpPr>
          <p:cNvPr id="9" name="CAPA-Nome.do.Autor-cor_branca">
            <a:extLst>
              <a:ext uri="{FF2B5EF4-FFF2-40B4-BE49-F238E27FC236}">
                <a16:creationId xmlns:a16="http://schemas.microsoft.com/office/drawing/2014/main" id="{08DA4C08-1C38-4D90-987B-61F6C000C2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6323" y="3886894"/>
            <a:ext cx="7199286" cy="5175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Nome do Autor</a:t>
            </a:r>
          </a:p>
        </p:txBody>
      </p:sp>
      <p:sp>
        <p:nvSpPr>
          <p:cNvPr id="10" name="CAPA-Titulo-cor_branca">
            <a:extLst>
              <a:ext uri="{FF2B5EF4-FFF2-40B4-BE49-F238E27FC236}">
                <a16:creationId xmlns:a16="http://schemas.microsoft.com/office/drawing/2014/main" id="{1C2859F9-851A-4BCF-9CCD-A6C4F2E85E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2484437"/>
            <a:ext cx="9215437" cy="706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  <a:p>
            <a:pPr lvl="0"/>
            <a:r>
              <a:rPr lang="pt-BR" dirty="0"/>
              <a:t>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203387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-2-R_PT.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OLO.Topico.opcional-cor_preta">
            <a:extLst>
              <a:ext uri="{FF2B5EF4-FFF2-40B4-BE49-F238E27FC236}">
                <a16:creationId xmlns:a16="http://schemas.microsoft.com/office/drawing/2014/main" id="{DAAFA2C5-8652-488F-8F3C-F0F34726F2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8188" y="1036221"/>
            <a:ext cx="9215437" cy="507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latin typeface="Futura Bk BT" panose="020B0502020204020303" pitchFamily="34" charset="0"/>
              </a:defRPr>
            </a:lvl1pPr>
            <a:lvl2pPr marL="521528" indent="0">
              <a:buNone/>
              <a:defRPr/>
            </a:lvl2pPr>
            <a:lvl3pPr marL="1043056" indent="0">
              <a:buNone/>
              <a:defRPr/>
            </a:lvl3pPr>
            <a:lvl4pPr marL="1564584" indent="0">
              <a:buNone/>
              <a:defRPr/>
            </a:lvl4pPr>
            <a:lvl5pPr marL="2086112" indent="0">
              <a:buNone/>
              <a:defRPr/>
            </a:lvl5pPr>
          </a:lstStyle>
          <a:p>
            <a:pPr lvl="0"/>
            <a:r>
              <a:rPr lang="pt-BR" dirty="0"/>
              <a:t>Tópico/</a:t>
            </a:r>
            <a:r>
              <a:rPr lang="pt-BR" dirty="0" err="1"/>
              <a:t>Sub-tópico</a:t>
            </a:r>
            <a:r>
              <a:rPr lang="pt-BR" dirty="0"/>
              <a:t> opcional até uma linha (27 pt.)</a:t>
            </a:r>
          </a:p>
        </p:txBody>
      </p:sp>
      <p:sp>
        <p:nvSpPr>
          <p:cNvPr id="5" name="MIOLO.TITULO-cor_branca">
            <a:extLst>
              <a:ext uri="{FF2B5EF4-FFF2-40B4-BE49-F238E27FC236}">
                <a16:creationId xmlns:a16="http://schemas.microsoft.com/office/drawing/2014/main" id="{0F5A721E-EFC6-46D3-AC2E-1C5A86FAC5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192425"/>
            <a:ext cx="6696743" cy="7078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000" b="1">
                <a:latin typeface="Futura Bk BT" panose="020B0502020204020303" pitchFamily="34" charset="0"/>
              </a:defRPr>
            </a:lvl2pPr>
            <a:lvl3pPr marL="1043056" indent="0">
              <a:buNone/>
              <a:defRPr sz="2000" b="1">
                <a:latin typeface="Futura Bk BT" panose="020B0502020204020303" pitchFamily="34" charset="0"/>
              </a:defRPr>
            </a:lvl3pPr>
            <a:lvl4pPr marL="1564584" indent="0">
              <a:buNone/>
              <a:defRPr sz="2000" b="1">
                <a:latin typeface="Futura Bk BT" panose="020B0502020204020303" pitchFamily="34" charset="0"/>
              </a:defRPr>
            </a:lvl4pPr>
            <a:lvl5pPr marL="2086112" indent="0">
              <a:buNone/>
              <a:defRPr sz="2000" b="1"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Título da Apresentação, até duas linhas</a:t>
            </a:r>
          </a:p>
        </p:txBody>
      </p:sp>
      <p:sp>
        <p:nvSpPr>
          <p:cNvPr id="6" name="MIOLO.CONTEUDO-cor.preta">
            <a:extLst>
              <a:ext uri="{FF2B5EF4-FFF2-40B4-BE49-F238E27FC236}">
                <a16:creationId xmlns:a16="http://schemas.microsoft.com/office/drawing/2014/main" id="{458D21E4-F616-4840-AEB5-6E93C34F340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8188" y="1620838"/>
            <a:ext cx="9215437" cy="56881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21528" indent="0">
              <a:buNone/>
              <a:defRPr sz="2250"/>
            </a:lvl2pPr>
            <a:lvl3pPr marL="1043056" indent="0">
              <a:buNone/>
              <a:defRPr sz="2100"/>
            </a:lvl3pPr>
            <a:lvl4pPr marL="1564584" indent="0">
              <a:buNone/>
              <a:defRPr sz="1950"/>
            </a:lvl4pPr>
            <a:lvl5pPr marL="2086112" indent="0">
              <a:buNone/>
              <a:defRPr sz="1800"/>
            </a:lvl5pPr>
          </a:lstStyle>
          <a:p>
            <a:pPr lvl="0"/>
            <a:r>
              <a:rPr lang="pt-BR" dirty="0"/>
              <a:t>Nível 1 (24 pt.), N2 (22,5 pt.), N3 (21 pt.), N4 (19,5 pt.), N5 (18 pt. min.)</a:t>
            </a:r>
          </a:p>
          <a:p>
            <a:pPr lvl="1"/>
            <a:r>
              <a:rPr lang="pt-BR" dirty="0"/>
              <a:t>Nível 2 (22,5 pt.)</a:t>
            </a:r>
          </a:p>
          <a:p>
            <a:pPr lvl="2"/>
            <a:r>
              <a:rPr lang="pt-BR" dirty="0"/>
              <a:t>Nível 3 (21 pt.)</a:t>
            </a:r>
          </a:p>
          <a:p>
            <a:pPr lvl="3"/>
            <a:r>
              <a:rPr lang="pt-BR" dirty="0"/>
              <a:t>Nível 4 (19,5 pt.)</a:t>
            </a:r>
          </a:p>
          <a:p>
            <a:pPr lvl="4"/>
            <a:r>
              <a:rPr lang="pt-BR" dirty="0"/>
              <a:t>Nível 5 (min. 18 pt.)</a:t>
            </a:r>
          </a:p>
        </p:txBody>
      </p:sp>
    </p:spTree>
    <p:extLst>
      <p:ext uri="{BB962C8B-B14F-4D97-AF65-F5344CB8AC3E}">
        <p14:creationId xmlns:p14="http://schemas.microsoft.com/office/powerpoint/2010/main" val="177762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-2-R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rtal.cor_branca">
            <a:extLst>
              <a:ext uri="{FF2B5EF4-FFF2-40B4-BE49-F238E27FC236}">
                <a16:creationId xmlns:a16="http://schemas.microsoft.com/office/drawing/2014/main" id="{ECDE5916-B0DD-4472-A912-C37E8F7D4B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09625" y="4061963"/>
            <a:ext cx="9217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>
                <a:solidFill>
                  <a:schemeClr val="bg1"/>
                </a:solidFill>
                <a:latin typeface="Futura Bk BT" pitchFamily="34" charset="0"/>
              </a:rPr>
              <a:t>www.gov.br/INPI/pt-br</a:t>
            </a:r>
          </a:p>
        </p:txBody>
      </p:sp>
      <p:sp>
        <p:nvSpPr>
          <p:cNvPr id="5" name="email.cor_branca">
            <a:extLst>
              <a:ext uri="{FF2B5EF4-FFF2-40B4-BE49-F238E27FC236}">
                <a16:creationId xmlns:a16="http://schemas.microsoft.com/office/drawing/2014/main" id="{F379C614-8B0E-46E1-95A0-F4460B69A6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9625" y="3600000"/>
            <a:ext cx="9215438" cy="358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nome@inpi.gov.br</a:t>
            </a:r>
          </a:p>
        </p:txBody>
      </p:sp>
      <p:sp>
        <p:nvSpPr>
          <p:cNvPr id="6" name="Agradecimento.cor_brana">
            <a:extLst>
              <a:ext uri="{FF2B5EF4-FFF2-40B4-BE49-F238E27FC236}">
                <a16:creationId xmlns:a16="http://schemas.microsoft.com/office/drawing/2014/main" id="{C3908CDA-3F45-47D5-B44B-84CEC43642F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8188" y="1922066"/>
            <a:ext cx="92154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4000" b="1" dirty="0">
                <a:solidFill>
                  <a:schemeClr val="bg1"/>
                </a:solidFill>
                <a:latin typeface="Futura Bk BT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222914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-5-G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PA-DATA-cor_preta">
            <a:extLst>
              <a:ext uri="{FF2B5EF4-FFF2-40B4-BE49-F238E27FC236}">
                <a16:creationId xmlns:a16="http://schemas.microsoft.com/office/drawing/2014/main" id="{A93BD7F3-819A-4D20-9B76-374B2BF50A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4339" y="5532438"/>
            <a:ext cx="7199286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Cidade, 1º de Janeiro de 2023</a:t>
            </a:r>
          </a:p>
        </p:txBody>
      </p:sp>
      <p:sp>
        <p:nvSpPr>
          <p:cNvPr id="11" name="CAPA-Setor-cor_preta">
            <a:extLst>
              <a:ext uri="{FF2B5EF4-FFF2-40B4-BE49-F238E27FC236}">
                <a16:creationId xmlns:a16="http://schemas.microsoft.com/office/drawing/2014/main" id="{F42957EB-5A97-451C-B22F-ADD977893E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2357" y="4836419"/>
            <a:ext cx="7199286" cy="3126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SETOR / INPI</a:t>
            </a:r>
          </a:p>
        </p:txBody>
      </p:sp>
      <p:sp>
        <p:nvSpPr>
          <p:cNvPr id="12" name="CAPA-Cargo.Funcao-cor_preta">
            <a:extLst>
              <a:ext uri="{FF2B5EF4-FFF2-40B4-BE49-F238E27FC236}">
                <a16:creationId xmlns:a16="http://schemas.microsoft.com/office/drawing/2014/main" id="{24F2DE82-CF5C-4748-BA84-9B008A890A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54340" y="4410119"/>
            <a:ext cx="7199286" cy="4263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2100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100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Cargo ou Função</a:t>
            </a:r>
          </a:p>
        </p:txBody>
      </p:sp>
      <p:sp>
        <p:nvSpPr>
          <p:cNvPr id="9" name="CAPA-Nome.do.Autor-cor_preta">
            <a:extLst>
              <a:ext uri="{FF2B5EF4-FFF2-40B4-BE49-F238E27FC236}">
                <a16:creationId xmlns:a16="http://schemas.microsoft.com/office/drawing/2014/main" id="{F3E97596-63AA-4D9E-8DF0-6059CA2CED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6323" y="3886894"/>
            <a:ext cx="7199286" cy="5175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 i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2pPr>
            <a:lvl3pPr marL="1043056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3pPr>
            <a:lvl4pPr marL="1564584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4pPr>
            <a:lvl5pPr marL="2086112" indent="0">
              <a:buNone/>
              <a:defRPr sz="2400" b="1" i="1">
                <a:solidFill>
                  <a:schemeClr val="bg1"/>
                </a:solidFill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Nome do Autor</a:t>
            </a:r>
          </a:p>
        </p:txBody>
      </p:sp>
      <p:sp>
        <p:nvSpPr>
          <p:cNvPr id="10" name="CAPA-Titulo-cor_preta">
            <a:extLst>
              <a:ext uri="{FF2B5EF4-FFF2-40B4-BE49-F238E27FC236}">
                <a16:creationId xmlns:a16="http://schemas.microsoft.com/office/drawing/2014/main" id="{4716E200-1D26-4BBD-A99D-0E9B6262BA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2484437"/>
            <a:ext cx="9215437" cy="706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  <a:p>
            <a:pPr lvl="0"/>
            <a:r>
              <a:rPr lang="pt-BR" dirty="0"/>
              <a:t>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268854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-2-G_PT.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OLO.Topico.opcional-cor_preta">
            <a:extLst>
              <a:ext uri="{FF2B5EF4-FFF2-40B4-BE49-F238E27FC236}">
                <a16:creationId xmlns:a16="http://schemas.microsoft.com/office/drawing/2014/main" id="{A0A3A27A-0F12-44BF-8A2B-4BB7F7FFA3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8188" y="1036221"/>
            <a:ext cx="9215437" cy="507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latin typeface="Futura Bk BT" panose="020B0502020204020303" pitchFamily="34" charset="0"/>
              </a:defRPr>
            </a:lvl1pPr>
            <a:lvl2pPr marL="521528" indent="0">
              <a:buNone/>
              <a:defRPr/>
            </a:lvl2pPr>
            <a:lvl3pPr marL="1043056" indent="0">
              <a:buNone/>
              <a:defRPr/>
            </a:lvl3pPr>
            <a:lvl4pPr marL="1564584" indent="0">
              <a:buNone/>
              <a:defRPr/>
            </a:lvl4pPr>
            <a:lvl5pPr marL="2086112" indent="0">
              <a:buNone/>
              <a:defRPr/>
            </a:lvl5pPr>
          </a:lstStyle>
          <a:p>
            <a:pPr lvl="0"/>
            <a:r>
              <a:rPr lang="pt-BR" dirty="0"/>
              <a:t>Tópico/</a:t>
            </a:r>
            <a:r>
              <a:rPr lang="pt-BR" dirty="0" err="1"/>
              <a:t>Sub-tópico</a:t>
            </a:r>
            <a:r>
              <a:rPr lang="pt-BR" dirty="0"/>
              <a:t> opcional até uma linha (27 pt.)</a:t>
            </a:r>
          </a:p>
        </p:txBody>
      </p:sp>
      <p:sp>
        <p:nvSpPr>
          <p:cNvPr id="5" name="MIOLO.TITULO-cor_preta">
            <a:extLst>
              <a:ext uri="{FF2B5EF4-FFF2-40B4-BE49-F238E27FC236}">
                <a16:creationId xmlns:a16="http://schemas.microsoft.com/office/drawing/2014/main" id="{B3224500-03BD-467C-BBBB-603F15DB41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8188" y="192425"/>
            <a:ext cx="6696743" cy="7078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 sz="2000" b="1">
                <a:latin typeface="Futura Bk BT" panose="020B0502020204020303" pitchFamily="34" charset="0"/>
              </a:defRPr>
            </a:lvl2pPr>
            <a:lvl3pPr marL="1043056" indent="0">
              <a:buNone/>
              <a:defRPr sz="2000" b="1">
                <a:latin typeface="Futura Bk BT" panose="020B0502020204020303" pitchFamily="34" charset="0"/>
              </a:defRPr>
            </a:lvl3pPr>
            <a:lvl4pPr marL="1564584" indent="0">
              <a:buNone/>
              <a:defRPr sz="2000" b="1">
                <a:latin typeface="Futura Bk BT" panose="020B0502020204020303" pitchFamily="34" charset="0"/>
              </a:defRPr>
            </a:lvl4pPr>
            <a:lvl5pPr marL="2086112" indent="0">
              <a:buNone/>
              <a:defRPr sz="2000" b="1">
                <a:latin typeface="Futura Bk BT" panose="020B0502020204020303" pitchFamily="34" charset="0"/>
              </a:defRPr>
            </a:lvl5pPr>
          </a:lstStyle>
          <a:p>
            <a:pPr lvl="0"/>
            <a:r>
              <a:rPr lang="pt-BR" dirty="0"/>
              <a:t>Título da Apresentação, até duas linhas</a:t>
            </a:r>
          </a:p>
        </p:txBody>
      </p:sp>
      <p:sp>
        <p:nvSpPr>
          <p:cNvPr id="6" name="MIOLO.CONTEUDO-cor.preta">
            <a:extLst>
              <a:ext uri="{FF2B5EF4-FFF2-40B4-BE49-F238E27FC236}">
                <a16:creationId xmlns:a16="http://schemas.microsoft.com/office/drawing/2014/main" id="{004AD907-86F2-428F-83EF-84CCF24D1F3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8188" y="1620838"/>
            <a:ext cx="9215437" cy="56881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21528" indent="0">
              <a:buNone/>
              <a:defRPr sz="2250"/>
            </a:lvl2pPr>
            <a:lvl3pPr marL="1043056" indent="0">
              <a:buNone/>
              <a:defRPr sz="2100"/>
            </a:lvl3pPr>
            <a:lvl4pPr marL="1564584" indent="0">
              <a:buNone/>
              <a:defRPr sz="1950"/>
            </a:lvl4pPr>
            <a:lvl5pPr marL="2086112" indent="0">
              <a:buNone/>
              <a:defRPr sz="1800"/>
            </a:lvl5pPr>
          </a:lstStyle>
          <a:p>
            <a:pPr lvl="0"/>
            <a:r>
              <a:rPr lang="pt-BR" dirty="0"/>
              <a:t>Nível 1 (24 pt.), N2 (22,5 pt.), N3 (21 pt.), N4 (19,5 pt.), N5 (18 pt. min.)</a:t>
            </a:r>
          </a:p>
          <a:p>
            <a:pPr lvl="1"/>
            <a:r>
              <a:rPr lang="pt-BR" dirty="0"/>
              <a:t>Nível 2 (22,5 pt.)</a:t>
            </a:r>
          </a:p>
          <a:p>
            <a:pPr lvl="2"/>
            <a:r>
              <a:rPr lang="pt-BR" dirty="0"/>
              <a:t>Nível 3 (21 pt.)</a:t>
            </a:r>
          </a:p>
          <a:p>
            <a:pPr lvl="3"/>
            <a:r>
              <a:rPr lang="pt-BR" dirty="0"/>
              <a:t>Nível 4 (19,5 pt.)</a:t>
            </a:r>
          </a:p>
          <a:p>
            <a:pPr lvl="4"/>
            <a:r>
              <a:rPr lang="pt-BR" dirty="0"/>
              <a:t>Nível 5 (min. 18 pt.)</a:t>
            </a:r>
          </a:p>
        </p:txBody>
      </p:sp>
    </p:spTree>
    <p:extLst>
      <p:ext uri="{BB962C8B-B14F-4D97-AF65-F5344CB8AC3E}">
        <p14:creationId xmlns:p14="http://schemas.microsoft.com/office/powerpoint/2010/main" val="101599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-2-G_PT.B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rtal.cor_preta">
            <a:extLst>
              <a:ext uri="{FF2B5EF4-FFF2-40B4-BE49-F238E27FC236}">
                <a16:creationId xmlns:a16="http://schemas.microsoft.com/office/drawing/2014/main" id="{00517562-15AE-4364-94D5-CC07EDEA40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09625" y="4061963"/>
            <a:ext cx="9217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>
                <a:solidFill>
                  <a:schemeClr val="tx1"/>
                </a:solidFill>
                <a:latin typeface="Futura Bk BT" pitchFamily="34" charset="0"/>
              </a:rPr>
              <a:t>www.gov.br/INPI/pt-br</a:t>
            </a:r>
          </a:p>
        </p:txBody>
      </p:sp>
      <p:sp>
        <p:nvSpPr>
          <p:cNvPr id="8" name="email.cor_preta">
            <a:extLst>
              <a:ext uri="{FF2B5EF4-FFF2-40B4-BE49-F238E27FC236}">
                <a16:creationId xmlns:a16="http://schemas.microsoft.com/office/drawing/2014/main" id="{9FDBC554-EB5A-468E-B1F9-53B4B7B1A8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9625" y="3600000"/>
            <a:ext cx="9215438" cy="3587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1">
                <a:solidFill>
                  <a:schemeClr val="tx1"/>
                </a:solidFill>
                <a:latin typeface="Futura Bk BT" panose="020B0502020204020303" pitchFamily="34" charset="0"/>
              </a:defRPr>
            </a:lvl1pPr>
            <a:lvl2pPr marL="521528" indent="0">
              <a:buNone/>
              <a:defRPr>
                <a:solidFill>
                  <a:schemeClr val="bg1"/>
                </a:solidFill>
              </a:defRPr>
            </a:lvl2pPr>
            <a:lvl3pPr marL="1043056" indent="0">
              <a:buNone/>
              <a:defRPr>
                <a:solidFill>
                  <a:schemeClr val="bg1"/>
                </a:solidFill>
              </a:defRPr>
            </a:lvl3pPr>
            <a:lvl4pPr marL="1564584" indent="0">
              <a:buNone/>
              <a:defRPr>
                <a:solidFill>
                  <a:schemeClr val="bg1"/>
                </a:solidFill>
              </a:defRPr>
            </a:lvl4pPr>
            <a:lvl5pPr marL="208611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nome@inpi.gov.br</a:t>
            </a:r>
          </a:p>
        </p:txBody>
      </p:sp>
      <p:sp>
        <p:nvSpPr>
          <p:cNvPr id="9" name="Agradecimento.cor_preta">
            <a:extLst>
              <a:ext uri="{FF2B5EF4-FFF2-40B4-BE49-F238E27FC236}">
                <a16:creationId xmlns:a16="http://schemas.microsoft.com/office/drawing/2014/main" id="{53247687-A2E6-4A69-8748-4A7BBDE2956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8188" y="1922066"/>
            <a:ext cx="92154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4000" b="1" dirty="0">
                <a:solidFill>
                  <a:schemeClr val="tx1"/>
                </a:solidFill>
                <a:latin typeface="Futura Bk BT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22979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3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0" r:id="rId2"/>
    <p:sldLayoutId id="2147483653" r:id="rId3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528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64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1" r:id="rId2"/>
    <p:sldLayoutId id="2147483656" r:id="rId3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71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2" r:id="rId2"/>
    <p:sldLayoutId id="2147483659" r:id="rId3"/>
    <p:sldLayoutId id="2147483680" r:id="rId4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41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2" r:id="rId3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agu/pt-br/composicao/procuradoria-geral-federal-1/subprocuradoria-federal-de-consultoria-juridica/camara-permanente-da-ciencia-tecnologia-e-inovacao-1/ModeloContratoLicenciamentoPatente.doc" TargetMode="External"/><Relationship Id="rId2" Type="http://schemas.openxmlformats.org/officeDocument/2006/relationships/hyperlink" Target="https://www.gov.br/agu/pt-br/composicao/procuradoria-geral-federal-1/subprocuradoria-federal-de-consultoria-juridica/camara-permanente-da-ciencia-tecnologia-e-inovacao-1/ModeloContratoTransfernciaNPatente.doc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gov.br/agu/pt-br/composicao/procuradoria-geral-federal-1/subprocuradoria-federal-de-consultoria-juridica/camara-permanente-da-ciencia-tecnologia-e-inovacao-1/instrumentos-do-marco-legal-de-ct-i/contratos-que-envolvem-transferencia-de-tecnologia-no-marco-legal-de-ct-i" TargetMode="External"/><Relationship Id="rId4" Type="http://schemas.openxmlformats.org/officeDocument/2006/relationships/hyperlink" Target="https://www.gov.br/agu/pt-br/composicao/cgu/cgu/modelos/cti/modelogeral/modelo-de-contrato-de-encomenda-tecnologica-com-notas-explicativas-versao-oficial.docx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6.png"/><Relationship Id="rId7" Type="http://schemas.openxmlformats.org/officeDocument/2006/relationships/image" Target="../media/image46.jpeg"/><Relationship Id="rId12" Type="http://schemas.openxmlformats.org/officeDocument/2006/relationships/image" Target="../media/image4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jpeg"/><Relationship Id="rId11" Type="http://schemas.microsoft.com/office/2007/relationships/hdphoto" Target="../media/hdphoto1.wdp"/><Relationship Id="rId5" Type="http://schemas.openxmlformats.org/officeDocument/2006/relationships/image" Target="../media/image44.jpeg"/><Relationship Id="rId10" Type="http://schemas.openxmlformats.org/officeDocument/2006/relationships/image" Target="../media/image33.pn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6.png"/><Relationship Id="rId7" Type="http://schemas.openxmlformats.org/officeDocument/2006/relationships/image" Target="../media/image46.jpeg"/><Relationship Id="rId12" Type="http://schemas.openxmlformats.org/officeDocument/2006/relationships/image" Target="../media/image4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jpeg"/><Relationship Id="rId11" Type="http://schemas.microsoft.com/office/2007/relationships/hdphoto" Target="../media/hdphoto1.wdp"/><Relationship Id="rId5" Type="http://schemas.openxmlformats.org/officeDocument/2006/relationships/image" Target="../media/image44.jpeg"/><Relationship Id="rId10" Type="http://schemas.openxmlformats.org/officeDocument/2006/relationships/image" Target="../media/image33.pn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agu/pt-br/composicao/procuradoria-geral-federal-1/subprocuradoria-federal-de-consultoria-juridica/camara-permanente-da-ciencia-tecnologia-e-inovacao-1/instrumentos-do-marco-legal-de-ct-i/contratos-que-envolvem-transferencia-de-tecnologia-no-marco-legal-de-ct-i" TargetMode="Externa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gov.br/inpi/pt-br/servicos/patentes/guias-rapidos-de-patentes/guias-em-pdf/oferta-de-licenca.pdf" TargetMode="Externa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inpi/pt-br/servicos/contratos-de-tecnologia-e-de-franquia/panorama-de-informacoes-e-modalidades-de-contratos-de-tecnologia" TargetMode="Externa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hyperlink" Target="https://www.gov.br/inpi/pt-br/central-de-conteudo/noticias/inpi-lanca-estudo-sobre-o-ip-finance-no-brasil/DesbloqueandooIPFinancenoBrasil.pdf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epesquisa.inpi.gov.br/index.php/614931?lang=pt-BR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microsoft.com/office/2007/relationships/hdphoto" Target="../media/hdphoto2.wdp"/><Relationship Id="rId3" Type="http://schemas.openxmlformats.org/officeDocument/2006/relationships/image" Target="../media/image30.jpeg"/><Relationship Id="rId7" Type="http://schemas.microsoft.com/office/2007/relationships/hdphoto" Target="../media/hdphoto1.wdp"/><Relationship Id="rId12" Type="http://schemas.openxmlformats.org/officeDocument/2006/relationships/image" Target="../media/image3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jpeg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1.jpeg"/><Relationship Id="rId9" Type="http://schemas.openxmlformats.org/officeDocument/2006/relationships/image" Target="../media/image35.jpeg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Texto 19">
            <a:extLst>
              <a:ext uri="{FF2B5EF4-FFF2-40B4-BE49-F238E27FC236}">
                <a16:creationId xmlns:a16="http://schemas.microsoft.com/office/drawing/2014/main" id="{64531F77-D575-494C-A5AB-E347179BC5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Aracaju, 26 de maio de 2026</a:t>
            </a:r>
          </a:p>
        </p:txBody>
      </p:sp>
      <p:sp>
        <p:nvSpPr>
          <p:cNvPr id="21" name="Espaço Reservado para Texto 20">
            <a:extLst>
              <a:ext uri="{FF2B5EF4-FFF2-40B4-BE49-F238E27FC236}">
                <a16:creationId xmlns:a16="http://schemas.microsoft.com/office/drawing/2014/main" id="{6C8A4A08-9B10-41E4-94E2-D719E91B3E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CGTEC / INPI</a:t>
            </a:r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id="{C11CF7BD-B61A-4834-8641-A6588282D1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Coordenador Geral de Contratos de Tecnologia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C8E9CA0A-DF04-4E19-BE01-DF0F645D7A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Bernardo Bemvindo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5AAACE4D-1432-46CB-B629-F3280BFB61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188" y="2196455"/>
            <a:ext cx="9215437" cy="706438"/>
          </a:xfrm>
        </p:spPr>
        <p:txBody>
          <a:bodyPr/>
          <a:lstStyle/>
          <a:p>
            <a:r>
              <a:rPr lang="pt-BR" dirty="0"/>
              <a:t>Transferência de Tecnologia</a:t>
            </a:r>
          </a:p>
        </p:txBody>
      </p:sp>
    </p:spTree>
    <p:extLst>
      <p:ext uri="{BB962C8B-B14F-4D97-AF65-F5344CB8AC3E}">
        <p14:creationId xmlns:p14="http://schemas.microsoft.com/office/powerpoint/2010/main" val="1539720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53586CE9-B6F2-4088-9E18-8DA28D8167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Modelos contratos AGU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F2CC84-5746-43C7-85F1-C2F1AE0597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Contratos de Transferência de Tecnologia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BB1BEB-7FDE-4021-919C-AC94AC59AA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pt-BR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Patentes:</a:t>
            </a:r>
          </a:p>
          <a:p>
            <a:r>
              <a:rPr lang="pt-BR" sz="1600" dirty="0">
                <a:hlinkClick r:id="rId3"/>
              </a:rPr>
              <a:t>https://www.gov.br/agu/pt-br/composicao/procuradoria-geral-federal-1/subprocuradoria-federal-de-consultoria-juridica/camara-permanente-da-ciencia-tecnologia-e-inovacao-1/ModeloContratoLicenciamentoPatente.doc</a:t>
            </a:r>
            <a:endParaRPr lang="pt-BR" sz="1600" dirty="0"/>
          </a:p>
          <a:p>
            <a:endParaRPr lang="pt-BR" sz="1600" dirty="0">
              <a:hlinkClick r:id="rId2"/>
            </a:endParaRPr>
          </a:p>
          <a:p>
            <a:r>
              <a:rPr lang="pt-BR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Tecnologia (não patenteada):</a:t>
            </a:r>
          </a:p>
          <a:p>
            <a:r>
              <a:rPr lang="pt-BR" sz="1600" dirty="0">
                <a:hlinkClick r:id="rId2"/>
              </a:rPr>
              <a:t>https://www.gov.br/agu/pt-br/composicao/procuradoria-geral-federal-1/subprocuradoria-federal-de-consultoria-juridica/camara-permanente-da-ciencia-tecnologia-e-inovacao-1/ModeloContratoTransfernciaNPatente.doc</a:t>
            </a:r>
            <a:endParaRPr lang="pt-BR" sz="1600" dirty="0"/>
          </a:p>
          <a:p>
            <a:endParaRPr lang="pt-BR" sz="1600" dirty="0"/>
          </a:p>
          <a:p>
            <a:r>
              <a:rPr lang="pt-BR" sz="1600" dirty="0"/>
              <a:t>Encomenda Tecnológica:</a:t>
            </a:r>
          </a:p>
          <a:p>
            <a:r>
              <a:rPr lang="pt-BR" sz="1600" dirty="0">
                <a:hlinkClick r:id="rId4"/>
              </a:rPr>
              <a:t>https://www.gov.br/agu/pt-br/composicao/cgu/cgu/modelos/cti/modelogeral/modelo-de-contrato-de-encomenda-tecnologica-com-notas-explicativas-versao-oficial.docx</a:t>
            </a:r>
            <a:endParaRPr lang="pt-BR" sz="1600" dirty="0"/>
          </a:p>
          <a:p>
            <a:endParaRPr lang="pt-BR" sz="1600" dirty="0"/>
          </a:p>
          <a:p>
            <a:r>
              <a:rPr lang="pt-BR" sz="1600" dirty="0"/>
              <a:t>Outros modelos, </a:t>
            </a:r>
            <a:r>
              <a:rPr lang="pt-BR" sz="1600" dirty="0" err="1"/>
              <a:t>check</a:t>
            </a:r>
            <a:r>
              <a:rPr lang="pt-BR" sz="1600" dirty="0"/>
              <a:t> </a:t>
            </a:r>
            <a:r>
              <a:rPr lang="pt-BR" sz="1600" dirty="0" err="1"/>
              <a:t>list</a:t>
            </a:r>
            <a:r>
              <a:rPr lang="pt-BR" sz="1600" dirty="0"/>
              <a:t> e recomendações da AGU:</a:t>
            </a:r>
          </a:p>
          <a:p>
            <a:r>
              <a:rPr lang="pt-BR" sz="1600" dirty="0">
                <a:hlinkClick r:id="rId5"/>
              </a:rPr>
              <a:t>https://www.gov.br/agu/pt-br/composicao/procuradoria-geral-federal-1/subprocuradoria-federal-de-consultoria-juridica/camara-permanente-da-ciencia-tecnologia-e-inovacao-1/instrumentos-do-marco-legal-de-ct-i/contratos-que-envolvem-transferencia-de-tecnologia-no-marco-legal-de-ct-i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88438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EF6F75-80EA-496D-9C6A-4A6341290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B48A99-619E-44D9-8B7D-9B65155FD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B796280A-EA57-4F66-B971-0ACA7C0263D6}"/>
              </a:ext>
            </a:extLst>
          </p:cNvPr>
          <p:cNvSpPr/>
          <p:nvPr/>
        </p:nvSpPr>
        <p:spPr>
          <a:xfrm>
            <a:off x="522164" y="1840746"/>
            <a:ext cx="2878836" cy="4896544"/>
          </a:xfrm>
          <a:prstGeom prst="parallelogram">
            <a:avLst/>
          </a:prstGeom>
          <a:solidFill>
            <a:srgbClr val="749BC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é Transferência de tecnologia?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E167933A-F643-43F4-8F25-9B5ECD07F33D}"/>
              </a:ext>
            </a:extLst>
          </p:cNvPr>
          <p:cNvSpPr/>
          <p:nvPr/>
        </p:nvSpPr>
        <p:spPr>
          <a:xfrm>
            <a:off x="2826420" y="1840746"/>
            <a:ext cx="2878836" cy="4896544"/>
          </a:xfrm>
          <a:prstGeom prst="parallelogram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 papel do INPI nesse mercado?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1DC2264B-AA06-4B5A-A7D9-1460D33AB8B4}"/>
              </a:ext>
            </a:extLst>
          </p:cNvPr>
          <p:cNvSpPr/>
          <p:nvPr/>
        </p:nvSpPr>
        <p:spPr>
          <a:xfrm>
            <a:off x="5130676" y="1840746"/>
            <a:ext cx="2878836" cy="4896544"/>
          </a:xfrm>
          <a:prstGeom prst="parallelogram">
            <a:avLst/>
          </a:prstGeom>
          <a:solidFill>
            <a:schemeClr val="accent1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o INPI tem para oferecer?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4A93FECC-96E3-4740-BE00-92E3B757C19F}"/>
              </a:ext>
            </a:extLst>
          </p:cNvPr>
          <p:cNvSpPr/>
          <p:nvPr/>
        </p:nvSpPr>
        <p:spPr>
          <a:xfrm>
            <a:off x="7458757" y="1845379"/>
            <a:ext cx="2878836" cy="4896544"/>
          </a:xfrm>
          <a:prstGeom prst="parallelogram">
            <a:avLst/>
          </a:prstGeom>
          <a:solidFill>
            <a:schemeClr val="accent1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Quais as mudanças ocorreram recentemente?</a:t>
            </a:r>
          </a:p>
        </p:txBody>
      </p:sp>
    </p:spTree>
    <p:extLst>
      <p:ext uri="{BB962C8B-B14F-4D97-AF65-F5344CB8AC3E}">
        <p14:creationId xmlns:p14="http://schemas.microsoft.com/office/powerpoint/2010/main" val="1948210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44BC96D-B13F-4234-B908-73451A04AA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Processo de Invenção x Processo de Inovação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3E6141-26AF-438D-BF10-003AD0B86C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9F8088E-864B-4DE1-800E-01CD5ECC9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729" y="2572298"/>
            <a:ext cx="728579" cy="952500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B01F324F-61EB-4C75-A395-97CBE8E86DF6}"/>
              </a:ext>
            </a:extLst>
          </p:cNvPr>
          <p:cNvSpPr/>
          <p:nvPr/>
        </p:nvSpPr>
        <p:spPr>
          <a:xfrm>
            <a:off x="2085465" y="3512814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66A3A0A-07C6-4B96-B061-D91415136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441" y="2413324"/>
            <a:ext cx="949408" cy="899594"/>
          </a:xfrm>
          <a:prstGeom prst="rect">
            <a:avLst/>
          </a:prstGeom>
        </p:spPr>
      </p:pic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7476CF7D-3DCD-4EAC-AF62-B0882748B0DE}"/>
              </a:ext>
            </a:extLst>
          </p:cNvPr>
          <p:cNvSpPr/>
          <p:nvPr/>
        </p:nvSpPr>
        <p:spPr>
          <a:xfrm>
            <a:off x="6426820" y="3463154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have Esquerda 15">
            <a:extLst>
              <a:ext uri="{FF2B5EF4-FFF2-40B4-BE49-F238E27FC236}">
                <a16:creationId xmlns:a16="http://schemas.microsoft.com/office/drawing/2014/main" id="{789502A5-0331-4C23-8111-33CE507E988C}"/>
              </a:ext>
            </a:extLst>
          </p:cNvPr>
          <p:cNvSpPr/>
          <p:nvPr/>
        </p:nvSpPr>
        <p:spPr>
          <a:xfrm rot="16200000">
            <a:off x="3345605" y="2461943"/>
            <a:ext cx="360040" cy="594640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have Esquerda 17">
            <a:extLst>
              <a:ext uri="{FF2B5EF4-FFF2-40B4-BE49-F238E27FC236}">
                <a16:creationId xmlns:a16="http://schemas.microsoft.com/office/drawing/2014/main" id="{0708033B-3343-4BCA-BB4A-909EEBED6BBA}"/>
              </a:ext>
            </a:extLst>
          </p:cNvPr>
          <p:cNvSpPr/>
          <p:nvPr/>
        </p:nvSpPr>
        <p:spPr>
          <a:xfrm rot="16200000">
            <a:off x="5280149" y="1470919"/>
            <a:ext cx="360040" cy="987600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86D38CE-1DC3-46EA-8190-676A8312BFF6}"/>
              </a:ext>
            </a:extLst>
          </p:cNvPr>
          <p:cNvSpPr txBox="1"/>
          <p:nvPr/>
        </p:nvSpPr>
        <p:spPr>
          <a:xfrm>
            <a:off x="2733537" y="5669389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Invenção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5495BE6-BC57-4E9E-BACF-B612CE8E2370}"/>
              </a:ext>
            </a:extLst>
          </p:cNvPr>
          <p:cNvSpPr txBox="1"/>
          <p:nvPr/>
        </p:nvSpPr>
        <p:spPr>
          <a:xfrm>
            <a:off x="4668081" y="6556934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Inovação</a:t>
            </a:r>
          </a:p>
        </p:txBody>
      </p:sp>
      <p:pic>
        <p:nvPicPr>
          <p:cNvPr id="1026" name="Picture 2" descr="A Redescoberta de Santos-Dumont">
            <a:extLst>
              <a:ext uri="{FF2B5EF4-FFF2-40B4-BE49-F238E27FC236}">
                <a16:creationId xmlns:a16="http://schemas.microsoft.com/office/drawing/2014/main" id="{07D60E1F-493E-4A80-98E3-3EE558449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35" y="2871656"/>
            <a:ext cx="2253123" cy="13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ns de avião png - Gifs.eco.br">
            <a:extLst>
              <a:ext uri="{FF2B5EF4-FFF2-40B4-BE49-F238E27FC236}">
                <a16:creationId xmlns:a16="http://schemas.microsoft.com/office/drawing/2014/main" id="{B50803DC-EB67-4417-A05D-E9249CFD2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883" y="2412479"/>
            <a:ext cx="2076741" cy="8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efeitura participa de inauguração da torre de controle do aeroporto -  Agência Sorocaba de Notícias">
            <a:extLst>
              <a:ext uri="{FF2B5EF4-FFF2-40B4-BE49-F238E27FC236}">
                <a16:creationId xmlns:a16="http://schemas.microsoft.com/office/drawing/2014/main" id="{ADCCC353-2457-449F-8CB5-A36FF34E1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731" y="3706249"/>
            <a:ext cx="799529" cy="120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ENDA DE COMBUSTÍVEL DA BR AVIATION CRESCEU 6,5% DURANTE A COPA DO MUNDO |  Petronotícias">
            <a:extLst>
              <a:ext uri="{FF2B5EF4-FFF2-40B4-BE49-F238E27FC236}">
                <a16:creationId xmlns:a16="http://schemas.microsoft.com/office/drawing/2014/main" id="{E10A17D5-C25B-4276-8D1B-B1304879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899" y="4169063"/>
            <a:ext cx="1103982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artoon Drawing Of A Businessman 5520137 Vector Art at Vecteezy">
            <a:extLst>
              <a:ext uri="{FF2B5EF4-FFF2-40B4-BE49-F238E27FC236}">
                <a16:creationId xmlns:a16="http://schemas.microsoft.com/office/drawing/2014/main" id="{B612B996-0803-449F-B6B0-43A0BB123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" t="3921" r="5893" b="5893"/>
          <a:stretch/>
        </p:blipFill>
        <p:spPr bwMode="auto">
          <a:xfrm>
            <a:off x="6535879" y="2704922"/>
            <a:ext cx="523108" cy="52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ontract Drawings Vector Images (over 7,500)">
            <a:extLst>
              <a:ext uri="{FF2B5EF4-FFF2-40B4-BE49-F238E27FC236}">
                <a16:creationId xmlns:a16="http://schemas.microsoft.com/office/drawing/2014/main" id="{0F9B6CDD-B33F-4AFF-93E3-DF513AB90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46" y="2899083"/>
            <a:ext cx="524081" cy="50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ow to Draw a Stack of Money | Money stacks, Fashion drawing tutorial, Gold  drawing">
            <a:extLst>
              <a:ext uri="{FF2B5EF4-FFF2-40B4-BE49-F238E27FC236}">
                <a16:creationId xmlns:a16="http://schemas.microsoft.com/office/drawing/2014/main" id="{BA8DFA11-FE99-40F4-B35A-D9795331C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304" y="2310136"/>
            <a:ext cx="777668" cy="55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ENAI - Patrono - Alberto Santos Dumont">
            <a:extLst>
              <a:ext uri="{FF2B5EF4-FFF2-40B4-BE49-F238E27FC236}">
                <a16:creationId xmlns:a16="http://schemas.microsoft.com/office/drawing/2014/main" id="{4B7F6955-4DF1-40F8-BB29-B998E5EFE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3" y="347620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821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75BF4CD-3CDF-4272-9413-78FC7D1932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Missão do INPI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58C0AE-B5E7-4E72-8267-673B8E8554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F031341-0E37-42CD-B491-E572E735421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8" y="3348583"/>
            <a:ext cx="9215437" cy="1151681"/>
          </a:xfrm>
        </p:spPr>
        <p:txBody>
          <a:bodyPr/>
          <a:lstStyle/>
          <a:p>
            <a:pPr algn="ctr"/>
            <a:r>
              <a:rPr lang="pt-BR" i="1" dirty="0">
                <a:solidFill>
                  <a:schemeClr val="accent1">
                    <a:lumMod val="75000"/>
                  </a:schemeClr>
                </a:solidFill>
              </a:rPr>
              <a:t>“IMPULSIONAR A 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</a:rPr>
              <a:t>INOVAÇÃO</a:t>
            </a:r>
            <a:r>
              <a:rPr lang="pt-BR" i="1" dirty="0">
                <a:solidFill>
                  <a:schemeClr val="accent1">
                    <a:lumMod val="75000"/>
                  </a:schemeClr>
                </a:solidFill>
              </a:rPr>
              <a:t> POR MEIO DA PROPRIEDADE INDUSTRIAL”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147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44BC96D-B13F-4234-B908-73451A04AA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Processo de Invenção x Processo de Inovação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3E6141-26AF-438D-BF10-003AD0B86C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9F8088E-864B-4DE1-800E-01CD5ECC9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729" y="2572298"/>
            <a:ext cx="728579" cy="952500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B01F324F-61EB-4C75-A395-97CBE8E86DF6}"/>
              </a:ext>
            </a:extLst>
          </p:cNvPr>
          <p:cNvSpPr/>
          <p:nvPr/>
        </p:nvSpPr>
        <p:spPr>
          <a:xfrm>
            <a:off x="2085465" y="3512814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66A3A0A-07C6-4B96-B061-D91415136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441" y="2413324"/>
            <a:ext cx="949408" cy="899594"/>
          </a:xfrm>
          <a:prstGeom prst="rect">
            <a:avLst/>
          </a:prstGeom>
        </p:spPr>
      </p:pic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7476CF7D-3DCD-4EAC-AF62-B0882748B0DE}"/>
              </a:ext>
            </a:extLst>
          </p:cNvPr>
          <p:cNvSpPr/>
          <p:nvPr/>
        </p:nvSpPr>
        <p:spPr>
          <a:xfrm>
            <a:off x="6426820" y="3463154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have Esquerda 15">
            <a:extLst>
              <a:ext uri="{FF2B5EF4-FFF2-40B4-BE49-F238E27FC236}">
                <a16:creationId xmlns:a16="http://schemas.microsoft.com/office/drawing/2014/main" id="{789502A5-0331-4C23-8111-33CE507E988C}"/>
              </a:ext>
            </a:extLst>
          </p:cNvPr>
          <p:cNvSpPr/>
          <p:nvPr/>
        </p:nvSpPr>
        <p:spPr>
          <a:xfrm rot="16200000">
            <a:off x="3345605" y="2461943"/>
            <a:ext cx="360040" cy="594640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have Esquerda 17">
            <a:extLst>
              <a:ext uri="{FF2B5EF4-FFF2-40B4-BE49-F238E27FC236}">
                <a16:creationId xmlns:a16="http://schemas.microsoft.com/office/drawing/2014/main" id="{0708033B-3343-4BCA-BB4A-909EEBED6BBA}"/>
              </a:ext>
            </a:extLst>
          </p:cNvPr>
          <p:cNvSpPr/>
          <p:nvPr/>
        </p:nvSpPr>
        <p:spPr>
          <a:xfrm rot="16200000">
            <a:off x="5280149" y="1470919"/>
            <a:ext cx="360040" cy="987600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86D38CE-1DC3-46EA-8190-676A8312BFF6}"/>
              </a:ext>
            </a:extLst>
          </p:cNvPr>
          <p:cNvSpPr txBox="1"/>
          <p:nvPr/>
        </p:nvSpPr>
        <p:spPr>
          <a:xfrm>
            <a:off x="2733537" y="5669389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Invenção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5495BE6-BC57-4E9E-BACF-B612CE8E2370}"/>
              </a:ext>
            </a:extLst>
          </p:cNvPr>
          <p:cNvSpPr txBox="1"/>
          <p:nvPr/>
        </p:nvSpPr>
        <p:spPr>
          <a:xfrm>
            <a:off x="4668081" y="6556934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Inovação</a:t>
            </a:r>
          </a:p>
        </p:txBody>
      </p:sp>
      <p:pic>
        <p:nvPicPr>
          <p:cNvPr id="1026" name="Picture 2" descr="A Redescoberta de Santos-Dumont">
            <a:extLst>
              <a:ext uri="{FF2B5EF4-FFF2-40B4-BE49-F238E27FC236}">
                <a16:creationId xmlns:a16="http://schemas.microsoft.com/office/drawing/2014/main" id="{07D60E1F-493E-4A80-98E3-3EE558449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35" y="2871656"/>
            <a:ext cx="2253123" cy="13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ns de avião png - Gifs.eco.br">
            <a:extLst>
              <a:ext uri="{FF2B5EF4-FFF2-40B4-BE49-F238E27FC236}">
                <a16:creationId xmlns:a16="http://schemas.microsoft.com/office/drawing/2014/main" id="{B50803DC-EB67-4417-A05D-E9249CFD2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883" y="2412479"/>
            <a:ext cx="2076741" cy="8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efeitura participa de inauguração da torre de controle do aeroporto -  Agência Sorocaba de Notícias">
            <a:extLst>
              <a:ext uri="{FF2B5EF4-FFF2-40B4-BE49-F238E27FC236}">
                <a16:creationId xmlns:a16="http://schemas.microsoft.com/office/drawing/2014/main" id="{ADCCC353-2457-449F-8CB5-A36FF34E1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731" y="3706249"/>
            <a:ext cx="799529" cy="120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ENDA DE COMBUSTÍVEL DA BR AVIATION CRESCEU 6,5% DURANTE A COPA DO MUNDO |  Petronotícias">
            <a:extLst>
              <a:ext uri="{FF2B5EF4-FFF2-40B4-BE49-F238E27FC236}">
                <a16:creationId xmlns:a16="http://schemas.microsoft.com/office/drawing/2014/main" id="{E10A17D5-C25B-4276-8D1B-B1304879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899" y="4169063"/>
            <a:ext cx="1103982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artoon Drawing Of A Businessman 5520137 Vector Art at Vecteezy">
            <a:extLst>
              <a:ext uri="{FF2B5EF4-FFF2-40B4-BE49-F238E27FC236}">
                <a16:creationId xmlns:a16="http://schemas.microsoft.com/office/drawing/2014/main" id="{B612B996-0803-449F-B6B0-43A0BB123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" t="3921" r="5893" b="5893"/>
          <a:stretch/>
        </p:blipFill>
        <p:spPr bwMode="auto">
          <a:xfrm>
            <a:off x="6535879" y="2704922"/>
            <a:ext cx="523108" cy="52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ontract Drawings Vector Images (over 7,500)">
            <a:extLst>
              <a:ext uri="{FF2B5EF4-FFF2-40B4-BE49-F238E27FC236}">
                <a16:creationId xmlns:a16="http://schemas.microsoft.com/office/drawing/2014/main" id="{0F9B6CDD-B33F-4AFF-93E3-DF513AB90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46" y="2899083"/>
            <a:ext cx="524081" cy="50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ow to Draw a Stack of Money | Money stacks, Fashion drawing tutorial, Gold  drawing">
            <a:extLst>
              <a:ext uri="{FF2B5EF4-FFF2-40B4-BE49-F238E27FC236}">
                <a16:creationId xmlns:a16="http://schemas.microsoft.com/office/drawing/2014/main" id="{BA8DFA11-FE99-40F4-B35A-D9795331C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304" y="2310136"/>
            <a:ext cx="777668" cy="55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ENAI - Patrono - Alberto Santos Dumont">
            <a:extLst>
              <a:ext uri="{FF2B5EF4-FFF2-40B4-BE49-F238E27FC236}">
                <a16:creationId xmlns:a16="http://schemas.microsoft.com/office/drawing/2014/main" id="{4B7F6955-4DF1-40F8-BB29-B998E5EFE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3" y="347620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B3DE621D-F49D-4B8B-AE75-BB4EB394C9B2}"/>
              </a:ext>
            </a:extLst>
          </p:cNvPr>
          <p:cNvSpPr txBox="1"/>
          <p:nvPr/>
        </p:nvSpPr>
        <p:spPr>
          <a:xfrm>
            <a:off x="7415613" y="1743955"/>
            <a:ext cx="1956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Área de atuação da CGTEC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957666F0-58DE-4C16-9D7F-ACF9DB16F4B3}"/>
              </a:ext>
            </a:extLst>
          </p:cNvPr>
          <p:cNvSpPr/>
          <p:nvPr/>
        </p:nvSpPr>
        <p:spPr>
          <a:xfrm>
            <a:off x="6032887" y="1514049"/>
            <a:ext cx="4641375" cy="41553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778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E8DB23B-DFF2-44A9-96FE-F396289E29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Como o INPI faz isso?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20BEEC-50C8-4BED-A634-08FCAFBDD5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146" name="Picture 2" descr="Patente: o que é, como solicitar e TUDO que você precisa saber!">
            <a:extLst>
              <a:ext uri="{FF2B5EF4-FFF2-40B4-BE49-F238E27FC236}">
                <a16:creationId xmlns:a16="http://schemas.microsoft.com/office/drawing/2014/main" id="{AC476CED-85F0-4EEB-BDE6-47BB41D70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3" r="15710"/>
          <a:stretch/>
        </p:blipFill>
        <p:spPr bwMode="auto">
          <a:xfrm>
            <a:off x="535761" y="3507868"/>
            <a:ext cx="1942212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as 10 marcas globais mais influentes do Brasil, três são brasileiras |  InvestNews">
            <a:extLst>
              <a:ext uri="{FF2B5EF4-FFF2-40B4-BE49-F238E27FC236}">
                <a16:creationId xmlns:a16="http://schemas.microsoft.com/office/drawing/2014/main" id="{427FBBCA-9AC8-40FB-948F-2ADB0EDE3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r="17555"/>
          <a:stretch/>
        </p:blipFill>
        <p:spPr bwMode="auto">
          <a:xfrm>
            <a:off x="535761" y="5393060"/>
            <a:ext cx="2075800" cy="17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esenho Industrial: registro impede que o design de um produto seja copiado">
            <a:extLst>
              <a:ext uri="{FF2B5EF4-FFF2-40B4-BE49-F238E27FC236}">
                <a16:creationId xmlns:a16="http://schemas.microsoft.com/office/drawing/2014/main" id="{8A7E224A-441F-4704-9E5A-21A63293B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1" r="34588"/>
          <a:stretch/>
        </p:blipFill>
        <p:spPr bwMode="auto">
          <a:xfrm>
            <a:off x="3692520" y="5526393"/>
            <a:ext cx="1942212" cy="164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O que é software? - Canaltech">
            <a:extLst>
              <a:ext uri="{FF2B5EF4-FFF2-40B4-BE49-F238E27FC236}">
                <a16:creationId xmlns:a16="http://schemas.microsoft.com/office/drawing/2014/main" id="{D133D01B-2A80-4293-B402-444BF2207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1" r="7246"/>
          <a:stretch/>
        </p:blipFill>
        <p:spPr bwMode="auto">
          <a:xfrm>
            <a:off x="3692520" y="3507868"/>
            <a:ext cx="1905564" cy="164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229E797-AB3E-4FE6-9373-B24FADA885C4}"/>
              </a:ext>
            </a:extLst>
          </p:cNvPr>
          <p:cNvSpPr txBox="1"/>
          <p:nvPr/>
        </p:nvSpPr>
        <p:spPr>
          <a:xfrm>
            <a:off x="2250356" y="4005076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Patentes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A040EA8-252C-48E5-A6E0-772CFAD1AF07}"/>
              </a:ext>
            </a:extLst>
          </p:cNvPr>
          <p:cNvSpPr txBox="1"/>
          <p:nvPr/>
        </p:nvSpPr>
        <p:spPr>
          <a:xfrm>
            <a:off x="5634732" y="3903721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Programa de Computador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5790912-E455-4952-B27B-5D75C74EA9E5}"/>
              </a:ext>
            </a:extLst>
          </p:cNvPr>
          <p:cNvSpPr txBox="1"/>
          <p:nvPr/>
        </p:nvSpPr>
        <p:spPr>
          <a:xfrm>
            <a:off x="5531205" y="5878728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Desenho Industriais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81647C-B826-4530-B718-2938FB87124D}"/>
              </a:ext>
            </a:extLst>
          </p:cNvPr>
          <p:cNvSpPr txBox="1"/>
          <p:nvPr/>
        </p:nvSpPr>
        <p:spPr>
          <a:xfrm>
            <a:off x="2250356" y="6040311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Marcas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4B2F139-C297-4A75-BB72-15F821A74CFD}"/>
              </a:ext>
            </a:extLst>
          </p:cNvPr>
          <p:cNvSpPr txBox="1"/>
          <p:nvPr/>
        </p:nvSpPr>
        <p:spPr>
          <a:xfrm>
            <a:off x="3480059" y="2015048"/>
            <a:ext cx="17440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Transferência de Tecnologia</a:t>
            </a:r>
          </a:p>
        </p:txBody>
      </p:sp>
      <p:pic>
        <p:nvPicPr>
          <p:cNvPr id="6158" name="Picture 14" descr="A importância do compartilhar e disseminar o conhecimento nas organizações">
            <a:extLst>
              <a:ext uri="{FF2B5EF4-FFF2-40B4-BE49-F238E27FC236}">
                <a16:creationId xmlns:a16="http://schemas.microsoft.com/office/drawing/2014/main" id="{8F6C6F73-45C5-4FF7-869F-691A244CE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10314" r="4622" b="6709"/>
          <a:stretch/>
        </p:blipFill>
        <p:spPr bwMode="auto">
          <a:xfrm>
            <a:off x="5845627" y="1701442"/>
            <a:ext cx="2075801" cy="143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2FE11EB-8484-4BD9-BD55-96A3DCB25474}"/>
              </a:ext>
            </a:extLst>
          </p:cNvPr>
          <p:cNvSpPr txBox="1"/>
          <p:nvPr/>
        </p:nvSpPr>
        <p:spPr>
          <a:xfrm>
            <a:off x="7923166" y="2038467"/>
            <a:ext cx="17440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Disseminação</a:t>
            </a:r>
          </a:p>
          <a:p>
            <a:pPr algn="ctr"/>
            <a:r>
              <a:rPr lang="pt-BR" dirty="0"/>
              <a:t>Tecnológica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92BCF46-E505-4F74-ACC2-8A3CB8DB93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170" r="8097"/>
          <a:stretch/>
        </p:blipFill>
        <p:spPr>
          <a:xfrm>
            <a:off x="1506867" y="1692399"/>
            <a:ext cx="1942212" cy="1452161"/>
          </a:xfrm>
          <a:prstGeom prst="rect">
            <a:avLst/>
          </a:prstGeom>
        </p:spPr>
      </p:pic>
      <p:pic>
        <p:nvPicPr>
          <p:cNvPr id="1026" name="Picture 2" descr="IFSP mapeia produtos e serviços com potencial para registro de Indicação  Geográfica - IFSP - Portal Institucional">
            <a:extLst>
              <a:ext uri="{FF2B5EF4-FFF2-40B4-BE49-F238E27FC236}">
                <a16:creationId xmlns:a16="http://schemas.microsoft.com/office/drawing/2014/main" id="{6B7A768E-1250-4780-BD63-4664261A1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1" r="74568" b="6107"/>
          <a:stretch/>
        </p:blipFill>
        <p:spPr bwMode="auto">
          <a:xfrm>
            <a:off x="7146900" y="5456560"/>
            <a:ext cx="1905564" cy="178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ografia de Circuito Integrado">
            <a:extLst>
              <a:ext uri="{FF2B5EF4-FFF2-40B4-BE49-F238E27FC236}">
                <a16:creationId xmlns:a16="http://schemas.microsoft.com/office/drawing/2014/main" id="{D94DC6FE-830C-4E3A-80CA-7A5142876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24" y="3467480"/>
            <a:ext cx="1744015" cy="174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C0C270-94EC-418A-BAC6-490E6D22BE26}"/>
              </a:ext>
            </a:extLst>
          </p:cNvPr>
          <p:cNvSpPr txBox="1"/>
          <p:nvPr/>
        </p:nvSpPr>
        <p:spPr>
          <a:xfrm>
            <a:off x="9037438" y="3809674"/>
            <a:ext cx="15841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Topografia de Circuitos Integrados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F0BB77D-6EB5-4F9F-B86E-D96FB53E52CB}"/>
              </a:ext>
            </a:extLst>
          </p:cNvPr>
          <p:cNvSpPr txBox="1"/>
          <p:nvPr/>
        </p:nvSpPr>
        <p:spPr>
          <a:xfrm>
            <a:off x="9083983" y="5878728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Indicação Geográfica</a:t>
            </a:r>
          </a:p>
        </p:txBody>
      </p:sp>
    </p:spTree>
    <p:extLst>
      <p:ext uri="{BB962C8B-B14F-4D97-AF65-F5344CB8AC3E}">
        <p14:creationId xmlns:p14="http://schemas.microsoft.com/office/powerpoint/2010/main" val="520043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EF6F75-80EA-496D-9C6A-4A6341290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B48A99-619E-44D9-8B7D-9B65155FD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B796280A-EA57-4F66-B971-0ACA7C0263D6}"/>
              </a:ext>
            </a:extLst>
          </p:cNvPr>
          <p:cNvSpPr/>
          <p:nvPr/>
        </p:nvSpPr>
        <p:spPr>
          <a:xfrm>
            <a:off x="522164" y="1840746"/>
            <a:ext cx="2878836" cy="4896544"/>
          </a:xfrm>
          <a:prstGeom prst="parallelogram">
            <a:avLst/>
          </a:prstGeom>
          <a:solidFill>
            <a:srgbClr val="749BC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é Transferência de tecnologia?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E167933A-F643-43F4-8F25-9B5ECD07F33D}"/>
              </a:ext>
            </a:extLst>
          </p:cNvPr>
          <p:cNvSpPr/>
          <p:nvPr/>
        </p:nvSpPr>
        <p:spPr>
          <a:xfrm>
            <a:off x="2826420" y="1840746"/>
            <a:ext cx="2878836" cy="4896544"/>
          </a:xfrm>
          <a:prstGeom prst="parallelogram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 papel do INPI nesse mercado?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1DC2264B-AA06-4B5A-A7D9-1460D33AB8B4}"/>
              </a:ext>
            </a:extLst>
          </p:cNvPr>
          <p:cNvSpPr/>
          <p:nvPr/>
        </p:nvSpPr>
        <p:spPr>
          <a:xfrm>
            <a:off x="5130676" y="1840746"/>
            <a:ext cx="2878836" cy="4896544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o INPI tem para oferecer?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4A93FECC-96E3-4740-BE00-92E3B757C19F}"/>
              </a:ext>
            </a:extLst>
          </p:cNvPr>
          <p:cNvSpPr/>
          <p:nvPr/>
        </p:nvSpPr>
        <p:spPr>
          <a:xfrm>
            <a:off x="7458757" y="1845379"/>
            <a:ext cx="2878836" cy="4896544"/>
          </a:xfrm>
          <a:prstGeom prst="parallelogram">
            <a:avLst/>
          </a:prstGeom>
          <a:solidFill>
            <a:schemeClr val="accent1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Quais as mudanças ocorreram recentemente?</a:t>
            </a:r>
          </a:p>
        </p:txBody>
      </p:sp>
    </p:spTree>
    <p:extLst>
      <p:ext uri="{BB962C8B-B14F-4D97-AF65-F5344CB8AC3E}">
        <p14:creationId xmlns:p14="http://schemas.microsoft.com/office/powerpoint/2010/main" val="2826089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E44040E-53C5-4EDA-8685-AA47BF879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que o INPI tem a oferecer?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FE63F2-D6E2-404D-8BA2-4DF553CC80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F9181F35-FB77-476B-A9EB-DBBCE1FD35B9}"/>
              </a:ext>
            </a:extLst>
          </p:cNvPr>
          <p:cNvSpPr/>
          <p:nvPr/>
        </p:nvSpPr>
        <p:spPr>
          <a:xfrm>
            <a:off x="1746300" y="1836415"/>
            <a:ext cx="2878836" cy="4896544"/>
          </a:xfrm>
          <a:prstGeom prst="parallelogram">
            <a:avLst/>
          </a:prstGeom>
          <a:solidFill>
            <a:srgbClr val="87EB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Averbação e Registro de Contratos de TT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9CE8EDC5-6582-4343-909A-000B5A25F16A}"/>
              </a:ext>
            </a:extLst>
          </p:cNvPr>
          <p:cNvSpPr/>
          <p:nvPr/>
        </p:nvSpPr>
        <p:spPr>
          <a:xfrm>
            <a:off x="4050556" y="1836415"/>
            <a:ext cx="2878836" cy="4896544"/>
          </a:xfrm>
          <a:prstGeom prst="parallelogram">
            <a:avLst/>
          </a:prstGeom>
          <a:solidFill>
            <a:srgbClr val="1EB2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Oferta de Licença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5DDCA4E-03BE-4865-9D9E-A96A49354052}"/>
              </a:ext>
            </a:extLst>
          </p:cNvPr>
          <p:cNvSpPr/>
          <p:nvPr/>
        </p:nvSpPr>
        <p:spPr>
          <a:xfrm>
            <a:off x="6354812" y="1836415"/>
            <a:ext cx="2878836" cy="4896544"/>
          </a:xfrm>
          <a:prstGeom prst="parallelogram">
            <a:avLst/>
          </a:prstGeom>
          <a:solidFill>
            <a:srgbClr val="1C6E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Informações sobre Contratos</a:t>
            </a:r>
          </a:p>
        </p:txBody>
      </p:sp>
    </p:spTree>
    <p:extLst>
      <p:ext uri="{BB962C8B-B14F-4D97-AF65-F5344CB8AC3E}">
        <p14:creationId xmlns:p14="http://schemas.microsoft.com/office/powerpoint/2010/main" val="1476833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E44040E-53C5-4EDA-8685-AA47BF879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que o INPI tem a oferecer?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FE63F2-D6E2-404D-8BA2-4DF553CC80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F9181F35-FB77-476B-A9EB-DBBCE1FD35B9}"/>
              </a:ext>
            </a:extLst>
          </p:cNvPr>
          <p:cNvSpPr/>
          <p:nvPr/>
        </p:nvSpPr>
        <p:spPr>
          <a:xfrm>
            <a:off x="1746300" y="1836415"/>
            <a:ext cx="2878836" cy="4896544"/>
          </a:xfrm>
          <a:prstGeom prst="parallelogram">
            <a:avLst/>
          </a:prstGeom>
          <a:solidFill>
            <a:srgbClr val="87EB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Averbação e Registro de Contratos de TT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9CE8EDC5-6582-4343-909A-000B5A25F16A}"/>
              </a:ext>
            </a:extLst>
          </p:cNvPr>
          <p:cNvSpPr/>
          <p:nvPr/>
        </p:nvSpPr>
        <p:spPr>
          <a:xfrm>
            <a:off x="4050556" y="1836415"/>
            <a:ext cx="2878836" cy="4896544"/>
          </a:xfrm>
          <a:prstGeom prst="parallelogram">
            <a:avLst/>
          </a:prstGeom>
          <a:solidFill>
            <a:srgbClr val="1EB229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Oferta de Licença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5DDCA4E-03BE-4865-9D9E-A96A49354052}"/>
              </a:ext>
            </a:extLst>
          </p:cNvPr>
          <p:cNvSpPr/>
          <p:nvPr/>
        </p:nvSpPr>
        <p:spPr>
          <a:xfrm>
            <a:off x="6354812" y="1836415"/>
            <a:ext cx="2878836" cy="4896544"/>
          </a:xfrm>
          <a:prstGeom prst="parallelogram">
            <a:avLst/>
          </a:prstGeom>
          <a:solidFill>
            <a:srgbClr val="1C6E26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Informações sobre Contratos</a:t>
            </a:r>
          </a:p>
        </p:txBody>
      </p:sp>
    </p:spTree>
    <p:extLst>
      <p:ext uri="{BB962C8B-B14F-4D97-AF65-F5344CB8AC3E}">
        <p14:creationId xmlns:p14="http://schemas.microsoft.com/office/powerpoint/2010/main" val="1892846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9FEC49E-5174-4D57-ABBF-5C2F5AA42E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188" y="1036221"/>
            <a:ext cx="9215437" cy="656178"/>
          </a:xfrm>
        </p:spPr>
        <p:txBody>
          <a:bodyPr/>
          <a:lstStyle/>
          <a:p>
            <a:r>
              <a:rPr lang="pt-BR" dirty="0"/>
              <a:t>A função do INPI no mercado de Tecnologia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814E0-97AB-4B8A-8380-E6484A1A6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9872B30-12D0-41FC-9BA8-D9B5884D178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8" y="1836415"/>
            <a:ext cx="9215437" cy="51125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atuação do INPI no mercado de Contratos de tecnologia data desde de sua criação na década de 1970;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função e visão do INPI no mercado é influenciada pelas questões e preocupações da época, especialmente sobre a remessa irregular de divisas e o risco do uso de negociações de tecnologia com o único objetivo de subversão de regras fiscais;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Com isso há o desenho do processo de averbação/registro de Contratos de transferência de tecnologia, que tem historicamente três objetivos:</a:t>
            </a:r>
          </a:p>
        </p:txBody>
      </p:sp>
    </p:spTree>
    <p:extLst>
      <p:ext uri="{BB962C8B-B14F-4D97-AF65-F5344CB8AC3E}">
        <p14:creationId xmlns:p14="http://schemas.microsoft.com/office/powerpoint/2010/main" val="582437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EF6F75-80EA-496D-9C6A-4A6341290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B48A99-619E-44D9-8B7D-9B65155FD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B796280A-EA57-4F66-B971-0ACA7C0263D6}"/>
              </a:ext>
            </a:extLst>
          </p:cNvPr>
          <p:cNvSpPr/>
          <p:nvPr/>
        </p:nvSpPr>
        <p:spPr>
          <a:xfrm>
            <a:off x="522164" y="1840746"/>
            <a:ext cx="2878836" cy="4896544"/>
          </a:xfrm>
          <a:prstGeom prst="parallelogram">
            <a:avLst/>
          </a:prstGeom>
          <a:solidFill>
            <a:srgbClr val="749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é Transferência de tecnologia?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E167933A-F643-43F4-8F25-9B5ECD07F33D}"/>
              </a:ext>
            </a:extLst>
          </p:cNvPr>
          <p:cNvSpPr/>
          <p:nvPr/>
        </p:nvSpPr>
        <p:spPr>
          <a:xfrm>
            <a:off x="2826420" y="1840746"/>
            <a:ext cx="2878836" cy="4896544"/>
          </a:xfrm>
          <a:prstGeom prst="parallelogram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 papel do INPI nesse mercado?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1DC2264B-AA06-4B5A-A7D9-1460D33AB8B4}"/>
              </a:ext>
            </a:extLst>
          </p:cNvPr>
          <p:cNvSpPr/>
          <p:nvPr/>
        </p:nvSpPr>
        <p:spPr>
          <a:xfrm>
            <a:off x="5130676" y="1840746"/>
            <a:ext cx="2878836" cy="4896544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o INPI tem para oferecer?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4A93FECC-96E3-4740-BE00-92E3B757C19F}"/>
              </a:ext>
            </a:extLst>
          </p:cNvPr>
          <p:cNvSpPr/>
          <p:nvPr/>
        </p:nvSpPr>
        <p:spPr>
          <a:xfrm>
            <a:off x="7458757" y="1845379"/>
            <a:ext cx="2878836" cy="4896544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Quais as mudanças ocorreram recentemente?</a:t>
            </a:r>
          </a:p>
        </p:txBody>
      </p:sp>
    </p:spTree>
    <p:extLst>
      <p:ext uri="{BB962C8B-B14F-4D97-AF65-F5344CB8AC3E}">
        <p14:creationId xmlns:p14="http://schemas.microsoft.com/office/powerpoint/2010/main" val="611442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B08555F-A73E-4767-B17B-C2F76349E4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papel histórico do registro/averbação de contratos de transferência de tecnologia: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71DC60-E157-4A65-BAB6-F77DFC385F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548A12F-3024-4ADC-93BB-8129AC1DE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8" y="5194149"/>
            <a:ext cx="1733353" cy="115346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C92A5C5-30B9-4100-97B8-3AE16982A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8" y="3697400"/>
            <a:ext cx="1733352" cy="1153467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6EDC65F-F86B-4005-80D1-A41CE6A552A9}"/>
              </a:ext>
            </a:extLst>
          </p:cNvPr>
          <p:cNvSpPr/>
          <p:nvPr/>
        </p:nvSpPr>
        <p:spPr>
          <a:xfrm>
            <a:off x="1386260" y="2412479"/>
            <a:ext cx="9001000" cy="10081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Permitir o envio das remessas para pagamentos envolvendo royalties associados a transferência de tecnologia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63B5DFE-A9BC-4A74-A98E-1F7290334B09}"/>
              </a:ext>
            </a:extLst>
          </p:cNvPr>
          <p:cNvSpPr/>
          <p:nvPr/>
        </p:nvSpPr>
        <p:spPr>
          <a:xfrm>
            <a:off x="1386260" y="3780631"/>
            <a:ext cx="9001000" cy="100811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Instrumento de comprovação para a dedução fiscal perante a Receita permitida as negociações de transferência de tecnologia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1CF4F6C-0EEA-4DBD-BB9D-4A299D13CBDD}"/>
              </a:ext>
            </a:extLst>
          </p:cNvPr>
          <p:cNvSpPr/>
          <p:nvPr/>
        </p:nvSpPr>
        <p:spPr>
          <a:xfrm>
            <a:off x="1386260" y="5220791"/>
            <a:ext cx="9001000" cy="100811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Efeitos perante terceiros – Conferência de segurança jurídica às negociações associadas a transferência de tecnologia</a:t>
            </a:r>
          </a:p>
        </p:txBody>
      </p:sp>
      <p:pic>
        <p:nvPicPr>
          <p:cNvPr id="10" name="Picture 2" descr="numero 1 coraçao Fotomontagem | Pixiz">
            <a:extLst>
              <a:ext uri="{FF2B5EF4-FFF2-40B4-BE49-F238E27FC236}">
                <a16:creationId xmlns:a16="http://schemas.microsoft.com/office/drawing/2014/main" id="{E96A8688-ECCB-4872-B89E-2B1A975A4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04" y="2341190"/>
            <a:ext cx="803998" cy="113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347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30CFFC3-05D6-4AC2-900B-4A11856C15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 averbação é recomendada pela AGU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1043A0-88AA-44E2-8D4F-37C0FCBAB8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EA3C6E5-59BC-4BBC-AFA0-FD61AD96B5D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pt-BR" dirty="0"/>
              <a:t>A averbação de Contratos de tecnologia é recomendada pela AGU conforme PARECER n. 03/2020/CP-CT&amp;I/PGF/AGU </a:t>
            </a:r>
            <a:r>
              <a:rPr lang="pt-BR" dirty="0">
                <a:hlinkClick r:id="rId2"/>
              </a:rPr>
              <a:t>https://www.gov.br/agu/pt-br/composicao/procuradoria-geral-federal-1/subprocuradoria-federal-de-consultoria-juridica/camara-permanente-da-ciencia-tecnologia-e-inovacao-1/instrumentos-do-marco-legal-de-ct-i/contratos-que-envolvem-transferencia-de-tecnologia-no-marco-legal-de-ct-i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1989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E44040E-53C5-4EDA-8685-AA47BF879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que o INPI tem a oferecer?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FE63F2-D6E2-404D-8BA2-4DF553CC80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F9181F35-FB77-476B-A9EB-DBBCE1FD35B9}"/>
              </a:ext>
            </a:extLst>
          </p:cNvPr>
          <p:cNvSpPr/>
          <p:nvPr/>
        </p:nvSpPr>
        <p:spPr>
          <a:xfrm>
            <a:off x="1746300" y="1836415"/>
            <a:ext cx="2878836" cy="4896544"/>
          </a:xfrm>
          <a:prstGeom prst="parallelogram">
            <a:avLst/>
          </a:prstGeom>
          <a:solidFill>
            <a:srgbClr val="87EB9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Averbação e Registro de Contratos de TT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9CE8EDC5-6582-4343-909A-000B5A25F16A}"/>
              </a:ext>
            </a:extLst>
          </p:cNvPr>
          <p:cNvSpPr/>
          <p:nvPr/>
        </p:nvSpPr>
        <p:spPr>
          <a:xfrm>
            <a:off x="4050556" y="1836415"/>
            <a:ext cx="2878836" cy="4896544"/>
          </a:xfrm>
          <a:prstGeom prst="parallelogram">
            <a:avLst/>
          </a:prstGeom>
          <a:solidFill>
            <a:srgbClr val="1EB2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Oferta de Licença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5DDCA4E-03BE-4865-9D9E-A96A49354052}"/>
              </a:ext>
            </a:extLst>
          </p:cNvPr>
          <p:cNvSpPr/>
          <p:nvPr/>
        </p:nvSpPr>
        <p:spPr>
          <a:xfrm>
            <a:off x="6354812" y="1836415"/>
            <a:ext cx="2878836" cy="4896544"/>
          </a:xfrm>
          <a:prstGeom prst="parallelogram">
            <a:avLst/>
          </a:prstGeom>
          <a:solidFill>
            <a:srgbClr val="1C6E26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Informações sobre Contratos</a:t>
            </a:r>
          </a:p>
        </p:txBody>
      </p:sp>
    </p:spTree>
    <p:extLst>
      <p:ext uri="{BB962C8B-B14F-4D97-AF65-F5344CB8AC3E}">
        <p14:creationId xmlns:p14="http://schemas.microsoft.com/office/powerpoint/2010/main" val="2510571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2C6A3B2-701B-4BA0-A49B-A07645BD10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Oferta de Licença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13FED2-2F9A-4753-B3E6-BBE9425C31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C785CD-6CED-45D6-B5F1-9EC450F115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pt-BR" dirty="0"/>
              <a:t>Mecanismo através do qual o titular demonstra interesse em licenciar sua patente sob determinados termos;</a:t>
            </a:r>
          </a:p>
          <a:p>
            <a:pPr marL="342900" indent="-342900">
              <a:buFontTx/>
              <a:buChar char="-"/>
            </a:pPr>
            <a:r>
              <a:rPr lang="pt-BR" dirty="0"/>
              <a:t>O processo de solicitação é explicado em </a:t>
            </a:r>
            <a:r>
              <a:rPr lang="pt-BR" dirty="0">
                <a:hlinkClick r:id="rId2"/>
              </a:rPr>
              <a:t>https://www.gov.br/inpi/pt-br/servicos/patentes/guias-rapidos-de-patentes/guias-em-pdf/oferta-de-licenca.pdf</a:t>
            </a:r>
            <a:endParaRPr lang="pt-BR" dirty="0"/>
          </a:p>
          <a:p>
            <a:pPr marL="342900" indent="-342900">
              <a:buFontTx/>
              <a:buChar char="-"/>
            </a:pPr>
            <a:endParaRPr lang="pt-BR" dirty="0"/>
          </a:p>
          <a:p>
            <a:pPr marL="342900" indent="-342900">
              <a:buFontTx/>
              <a:buChar char="-"/>
            </a:pPr>
            <a:endParaRPr lang="pt-BR" dirty="0"/>
          </a:p>
          <a:p>
            <a:pPr marL="342900" indent="-342900">
              <a:buFontTx/>
              <a:buChar char="-"/>
            </a:pPr>
            <a:endParaRPr lang="pt-BR" dirty="0"/>
          </a:p>
          <a:p>
            <a:pPr marL="342900" indent="-342900">
              <a:buFontTx/>
              <a:buChar char="-"/>
            </a:pPr>
            <a:endParaRPr lang="pt-BR" dirty="0"/>
          </a:p>
          <a:p>
            <a:pPr marL="342900" indent="-342900">
              <a:buFontTx/>
              <a:buChar char="-"/>
            </a:pPr>
            <a:endParaRPr lang="pt-BR" dirty="0"/>
          </a:p>
          <a:p>
            <a:pPr marL="342900" indent="-342900">
              <a:buFontTx/>
              <a:buChar char="-"/>
            </a:pPr>
            <a:endParaRPr lang="pt-BR" dirty="0"/>
          </a:p>
          <a:p>
            <a:pPr marL="342900" indent="-342900">
              <a:buFontTx/>
              <a:buChar char="-"/>
            </a:pPr>
            <a:r>
              <a:rPr lang="pt-BR" dirty="0"/>
              <a:t>É oferecida desconto de 50% (proporcional) na anuidade das patentes que tiveram sua Oferta de Patentes deferidas e publicadas.</a:t>
            </a:r>
          </a:p>
          <a:p>
            <a:pPr marL="342900" indent="-342900">
              <a:buFontTx/>
              <a:buChar char="-"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A6EF2E6-8C2E-41EC-92D3-86F4EC267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44" y="3564607"/>
            <a:ext cx="9240807" cy="271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02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054AD65-6A78-4EE5-AD59-09E2CEF7ED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Oferta de Licença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D4C68F-3C12-43DC-A0AB-4885BC6AF2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E99D2E0-1EAC-4BB5-95D1-B9F571D6F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266" y="1836415"/>
            <a:ext cx="621686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15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E44040E-53C5-4EDA-8685-AA47BF879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que o INPI tem a oferecer?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FE63F2-D6E2-404D-8BA2-4DF553CC80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F9181F35-FB77-476B-A9EB-DBBCE1FD35B9}"/>
              </a:ext>
            </a:extLst>
          </p:cNvPr>
          <p:cNvSpPr/>
          <p:nvPr/>
        </p:nvSpPr>
        <p:spPr>
          <a:xfrm>
            <a:off x="1746300" y="1836415"/>
            <a:ext cx="2878836" cy="4896544"/>
          </a:xfrm>
          <a:prstGeom prst="parallelogram">
            <a:avLst/>
          </a:prstGeom>
          <a:solidFill>
            <a:srgbClr val="87EB9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Averbação e Registro de Contratos de TT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9CE8EDC5-6582-4343-909A-000B5A25F16A}"/>
              </a:ext>
            </a:extLst>
          </p:cNvPr>
          <p:cNvSpPr/>
          <p:nvPr/>
        </p:nvSpPr>
        <p:spPr>
          <a:xfrm>
            <a:off x="4050556" y="1836415"/>
            <a:ext cx="2878836" cy="4896544"/>
          </a:xfrm>
          <a:prstGeom prst="parallelogram">
            <a:avLst/>
          </a:prstGeom>
          <a:solidFill>
            <a:srgbClr val="1EB229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Oferta de Licença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5DDCA4E-03BE-4865-9D9E-A96A49354052}"/>
              </a:ext>
            </a:extLst>
          </p:cNvPr>
          <p:cNvSpPr/>
          <p:nvPr/>
        </p:nvSpPr>
        <p:spPr>
          <a:xfrm>
            <a:off x="6354812" y="1836415"/>
            <a:ext cx="2878836" cy="4896544"/>
          </a:xfrm>
          <a:prstGeom prst="parallelogram">
            <a:avLst/>
          </a:prstGeom>
          <a:solidFill>
            <a:srgbClr val="1C6E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Informações sobre Contratos</a:t>
            </a:r>
          </a:p>
        </p:txBody>
      </p:sp>
    </p:spTree>
    <p:extLst>
      <p:ext uri="{BB962C8B-B14F-4D97-AF65-F5344CB8AC3E}">
        <p14:creationId xmlns:p14="http://schemas.microsoft.com/office/powerpoint/2010/main" val="627857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29953" y="982934"/>
            <a:ext cx="9649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Acessando o Busca Web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312863" y="1854413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https://busca.inpi.gov.br/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92" y="2500313"/>
            <a:ext cx="7560840" cy="476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763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08485" y="1044327"/>
            <a:ext cx="96495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 Módulo de transferência de tecnologia</a:t>
            </a:r>
            <a:endParaRPr lang="pt-BR" sz="36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312863" y="1854413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https://busca.inpi.gov.br/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13" y="1854413"/>
            <a:ext cx="10297144" cy="496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630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04107" y="997869"/>
            <a:ext cx="9649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 que podemos procurar na base?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312863" y="1854413"/>
            <a:ext cx="864076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Uma patente pelo seu número;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 registro de marca pelo seu número;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 setor;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Uma tecnologia específica;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 método de fabricação;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 produto;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Uma empresa;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Um país;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Misturar dois ou mais itens acima;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Seja criativo!</a:t>
            </a:r>
          </a:p>
        </p:txBody>
      </p:sp>
    </p:spTree>
    <p:extLst>
      <p:ext uri="{BB962C8B-B14F-4D97-AF65-F5344CB8AC3E}">
        <p14:creationId xmlns:p14="http://schemas.microsoft.com/office/powerpoint/2010/main" val="3966814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01738" y="1008901"/>
            <a:ext cx="9649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Exemplo resultado de pesquisas: “injeção de combustível”</a:t>
            </a:r>
            <a:endParaRPr lang="pt-BR" sz="24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312863" y="1854413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https://busca.inpi.gov.br/</a:t>
            </a:r>
          </a:p>
        </p:txBody>
      </p:sp>
      <p:pic>
        <p:nvPicPr>
          <p:cNvPr id="6" name="Imagem 5"/>
          <p:cNvPicPr/>
          <p:nvPr/>
        </p:nvPicPr>
        <p:blipFill>
          <a:blip r:embed="rId2"/>
          <a:stretch>
            <a:fillRect/>
          </a:stretch>
        </p:blipFill>
        <p:spPr>
          <a:xfrm>
            <a:off x="593726" y="1548383"/>
            <a:ext cx="986554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0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EF6F75-80EA-496D-9C6A-4A6341290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B48A99-619E-44D9-8B7D-9B65155FD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B796280A-EA57-4F66-B971-0ACA7C0263D6}"/>
              </a:ext>
            </a:extLst>
          </p:cNvPr>
          <p:cNvSpPr/>
          <p:nvPr/>
        </p:nvSpPr>
        <p:spPr>
          <a:xfrm>
            <a:off x="522164" y="1840746"/>
            <a:ext cx="2878836" cy="4896544"/>
          </a:xfrm>
          <a:prstGeom prst="parallelogram">
            <a:avLst/>
          </a:prstGeom>
          <a:solidFill>
            <a:srgbClr val="749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é Transferência de tecnologia?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E167933A-F643-43F4-8F25-9B5ECD07F33D}"/>
              </a:ext>
            </a:extLst>
          </p:cNvPr>
          <p:cNvSpPr/>
          <p:nvPr/>
        </p:nvSpPr>
        <p:spPr>
          <a:xfrm>
            <a:off x="2826420" y="1840746"/>
            <a:ext cx="2878836" cy="4896544"/>
          </a:xfrm>
          <a:prstGeom prst="parallelogram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 papel do INPI nesse mercado?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1DC2264B-AA06-4B5A-A7D9-1460D33AB8B4}"/>
              </a:ext>
            </a:extLst>
          </p:cNvPr>
          <p:cNvSpPr/>
          <p:nvPr/>
        </p:nvSpPr>
        <p:spPr>
          <a:xfrm>
            <a:off x="5130676" y="1840746"/>
            <a:ext cx="2878836" cy="4896544"/>
          </a:xfrm>
          <a:prstGeom prst="parallelogram">
            <a:avLst/>
          </a:prstGeom>
          <a:solidFill>
            <a:schemeClr val="accent1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o INPI tem para oferecer?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4A93FECC-96E3-4740-BE00-92E3B757C19F}"/>
              </a:ext>
            </a:extLst>
          </p:cNvPr>
          <p:cNvSpPr/>
          <p:nvPr/>
        </p:nvSpPr>
        <p:spPr>
          <a:xfrm>
            <a:off x="7458757" y="1845379"/>
            <a:ext cx="2878836" cy="4896544"/>
          </a:xfrm>
          <a:prstGeom prst="parallelogram">
            <a:avLst/>
          </a:prstGeom>
          <a:solidFill>
            <a:schemeClr val="accent1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Quais as mudanças ocorreram recentemente?</a:t>
            </a:r>
          </a:p>
        </p:txBody>
      </p:sp>
    </p:spTree>
    <p:extLst>
      <p:ext uri="{BB962C8B-B14F-4D97-AF65-F5344CB8AC3E}">
        <p14:creationId xmlns:p14="http://schemas.microsoft.com/office/powerpoint/2010/main" val="1239050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06140" y="961568"/>
            <a:ext cx="96495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Entrando nos resultados é possível acessar o extrato do Certificado</a:t>
            </a:r>
            <a:endParaRPr lang="pt-BR" sz="2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7" name="Imagem 6"/>
          <p:cNvPicPr/>
          <p:nvPr/>
        </p:nvPicPr>
        <p:blipFill>
          <a:blip r:embed="rId2"/>
          <a:stretch>
            <a:fillRect/>
          </a:stretch>
        </p:blipFill>
        <p:spPr>
          <a:xfrm>
            <a:off x="2356880" y="1361678"/>
            <a:ext cx="6552728" cy="587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1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10196" y="1044327"/>
            <a:ext cx="96495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Exemplo resultado de pesquisas: “9708965” (número de Patente)</a:t>
            </a:r>
            <a:endParaRPr lang="pt-BR" sz="2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1676065"/>
            <a:ext cx="7749680" cy="144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05" y="3124102"/>
            <a:ext cx="6362595" cy="437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066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13775" y="868886"/>
            <a:ext cx="9649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Exemplo resultado de pesquisas: “Honda” </a:t>
            </a:r>
            <a:endParaRPr lang="pt-BR" sz="32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341" y="1936218"/>
            <a:ext cx="3707284" cy="21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16" y="5121633"/>
            <a:ext cx="4505275" cy="170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813" y="4888546"/>
            <a:ext cx="3893480" cy="219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8" y="2157164"/>
            <a:ext cx="4495651" cy="166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378148" y="1382220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Nos termos do Certificado: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37816" y="4333302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Somente no nome da cessionária: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290916" y="3825460"/>
            <a:ext cx="31683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Quase de 200 resultados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338589" y="7109549"/>
            <a:ext cx="631824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Número de resultados cai para aproximadamente 100</a:t>
            </a:r>
          </a:p>
        </p:txBody>
      </p:sp>
    </p:spTree>
    <p:extLst>
      <p:ext uri="{BB962C8B-B14F-4D97-AF65-F5344CB8AC3E}">
        <p14:creationId xmlns:p14="http://schemas.microsoft.com/office/powerpoint/2010/main" val="4166739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09750" y="937897"/>
            <a:ext cx="96495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Refinando ainda mais a pesquisa: incluindo modelo e/ ou produto</a:t>
            </a:r>
            <a:endParaRPr lang="pt-BR" sz="2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378148" y="1382220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Procurando pelo modelo “</a:t>
            </a:r>
            <a:r>
              <a:rPr lang="pt-BR" sz="3000" dirty="0" err="1">
                <a:latin typeface="Futura Bk BT"/>
                <a:cs typeface="Calibri" panose="020F0502020204030204" pitchFamily="34" charset="0"/>
              </a:rPr>
              <a:t>civic</a:t>
            </a:r>
            <a:r>
              <a:rPr lang="pt-BR" sz="3000" dirty="0">
                <a:latin typeface="Futura Bk BT"/>
                <a:cs typeface="Calibri" panose="020F0502020204030204" pitchFamily="34" charset="0"/>
              </a:rPr>
              <a:t>”:</a:t>
            </a: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337816" y="5202110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Pelo modelo “</a:t>
            </a:r>
            <a:r>
              <a:rPr lang="pt-BR" sz="3000" dirty="0" err="1">
                <a:latin typeface="Futura Bk BT"/>
                <a:cs typeface="Calibri" panose="020F0502020204030204" pitchFamily="34" charset="0"/>
              </a:rPr>
              <a:t>civic</a:t>
            </a:r>
            <a:r>
              <a:rPr lang="pt-BR" sz="3000" dirty="0">
                <a:latin typeface="Futura Bk BT"/>
                <a:cs typeface="Calibri" panose="020F0502020204030204" pitchFamily="34" charset="0"/>
              </a:rPr>
              <a:t>” e produto “suspensão”: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138788" y="4733285"/>
            <a:ext cx="43204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Para esse modelo temos 39 processos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336357" y="7109549"/>
            <a:ext cx="42669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Temos apenas dois resultados agora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668" y="1980431"/>
            <a:ext cx="4979652" cy="277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375" y="5782350"/>
            <a:ext cx="6165081" cy="132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06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3277EC5-A236-4DF0-B9FD-322AC340B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Pesquisando por “universidade”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C5053A-8BA3-4096-B5E4-08E882B9B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A4905A0-35DF-4114-8CBE-19D75FFE1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296" y="1764407"/>
            <a:ext cx="7272808" cy="519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44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BF3F6A7-14D8-45E3-B9D7-AC0E421850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Extratos de Certificados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3D1D1A-8134-417A-9030-44D2BF7456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5279F7-8B52-4C76-AB58-2F979CDDB1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pt-BR" dirty="0"/>
              <a:t>Nessa rápida pesquisa achamos exemplos reais de contratos de tecnologia da UFMG, UFRJ, USP, UNB e UFPR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B25A54D-A795-4317-9E5F-2650C0A27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36" y="2504647"/>
            <a:ext cx="4933065" cy="480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275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593725" y="1283353"/>
            <a:ext cx="96495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Outra opção de acesso as informações da base: Download das revistas</a:t>
            </a:r>
            <a:endParaRPr lang="pt-BR" sz="36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6" name="Imagem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62794" y="3276575"/>
            <a:ext cx="8711381" cy="4104456"/>
          </a:xfrm>
          <a:prstGeom prst="rect">
            <a:avLst/>
          </a:prstGeom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1312863" y="2722577"/>
            <a:ext cx="86407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http://revistas.inpi.gov.br/rpi/</a:t>
            </a:r>
          </a:p>
        </p:txBody>
      </p:sp>
    </p:spTree>
    <p:extLst>
      <p:ext uri="{BB962C8B-B14F-4D97-AF65-F5344CB8AC3E}">
        <p14:creationId xmlns:p14="http://schemas.microsoft.com/office/powerpoint/2010/main" val="908555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521941" y="1188343"/>
            <a:ext cx="96495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Use os dados obtidos para fazer seu próprio banco de dados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738535" y="2582327"/>
            <a:ext cx="93598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§"/>
            </a:pPr>
            <a:r>
              <a:rPr lang="pt-BR" sz="3000" dirty="0">
                <a:latin typeface="Futura Bk BT"/>
                <a:cs typeface="Calibri" panose="020F0502020204030204" pitchFamily="34" charset="0"/>
              </a:rPr>
              <a:t>As edições estão disponíveis em PDF e TXT (XML)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324" y="3767349"/>
            <a:ext cx="7065355" cy="364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5185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63504CB-2625-4D7B-B41E-71DD27CC05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Lançamento do Dashboard de Contratos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BDFC75-5709-4BE8-A51C-D0B2D529D1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815863-DB59-435C-AF00-00BCF73626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Em outubro de 2024 foi lançado o Dashboard de Contratos e em 2025 foram adicionadas informações sobre os valores dos Contratos: </a:t>
            </a:r>
            <a:r>
              <a:rPr lang="pt-BR" dirty="0">
                <a:hlinkClick r:id="rId2"/>
              </a:rPr>
              <a:t>https://www.gov.br/inpi/pt-br/servicos/contratos-de-tecnologia-e-de-franquia/panorama-de-informacoes-e-modalidades-de-contratos-de-tecnologia</a:t>
            </a:r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Em linha com o que está feito em outras áreas, essa ação confirma o compromisso do INPI em disponibilizar informações para fomentar a inovação, no caso da CGTEC esperamos que essas informações ajudem na comercialização dos ativos de PI;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disponibilização dessa informação é ainda mais relevante considerando os questionamentos quanto a necessidade de serem apresentadas ao INPI informações sobre os Contratos.</a:t>
            </a:r>
          </a:p>
        </p:txBody>
      </p:sp>
    </p:spTree>
    <p:extLst>
      <p:ext uri="{BB962C8B-B14F-4D97-AF65-F5344CB8AC3E}">
        <p14:creationId xmlns:p14="http://schemas.microsoft.com/office/powerpoint/2010/main" val="1216852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F82A353-3F8F-48F6-AAE9-721499FF57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Dashboard de Contratos – Panorama Geral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191DA4-1FC7-4439-81A6-6B656EBCCC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2434BB-A7EE-411F-B91A-605B6D1BF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1836415"/>
            <a:ext cx="9215437" cy="522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92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ativo intangível como protagonista na economia do conhecimento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Contratos de Transferência de Tecnologia</a:t>
            </a:r>
          </a:p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324" y="2124447"/>
            <a:ext cx="6840760" cy="4759601"/>
          </a:xfrm>
          <a:prstGeom prst="rect">
            <a:avLst/>
          </a:prstGeom>
        </p:spPr>
      </p:pic>
      <p:sp>
        <p:nvSpPr>
          <p:cNvPr id="7" name="Espaço Reservado para Conteúdo 3"/>
          <p:cNvSpPr>
            <a:spLocks noGrp="1"/>
          </p:cNvSpPr>
          <p:nvPr>
            <p:ph sz="quarter" idx="12"/>
          </p:nvPr>
        </p:nvSpPr>
        <p:spPr>
          <a:xfrm>
            <a:off x="774985" y="6804967"/>
            <a:ext cx="9215437" cy="432048"/>
          </a:xfrm>
        </p:spPr>
        <p:txBody>
          <a:bodyPr/>
          <a:lstStyle/>
          <a:p>
            <a:r>
              <a:rPr lang="pt-BR" sz="1200" dirty="0"/>
              <a:t>Fonte: </a:t>
            </a:r>
            <a:r>
              <a:rPr lang="pt-BR" sz="1200" dirty="0" err="1"/>
              <a:t>Ocean</a:t>
            </a:r>
            <a:r>
              <a:rPr lang="pt-BR" sz="1200" dirty="0"/>
              <a:t> Tomo (https://www.evelyn.com/insights-and-events/insights/human-capital-is-indeed-capital/)</a:t>
            </a:r>
          </a:p>
        </p:txBody>
      </p:sp>
    </p:spTree>
    <p:extLst>
      <p:ext uri="{BB962C8B-B14F-4D97-AF65-F5344CB8AC3E}">
        <p14:creationId xmlns:p14="http://schemas.microsoft.com/office/powerpoint/2010/main" val="3510141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7996C2B-FD65-4C79-8E25-AB864AF105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Dashboard de Contratos – Panorama Financeiro</a:t>
            </a:r>
          </a:p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E3A991-A11D-4F8D-B395-5AB02039D2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5480F13-5679-4C44-AABB-1C72B5337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12" y="1835245"/>
            <a:ext cx="8928992" cy="500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88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EF6F75-80EA-496D-9C6A-4A6341290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B48A99-619E-44D9-8B7D-9B65155FD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B796280A-EA57-4F66-B971-0ACA7C0263D6}"/>
              </a:ext>
            </a:extLst>
          </p:cNvPr>
          <p:cNvSpPr/>
          <p:nvPr/>
        </p:nvSpPr>
        <p:spPr>
          <a:xfrm>
            <a:off x="522164" y="1840746"/>
            <a:ext cx="2878836" cy="4896544"/>
          </a:xfrm>
          <a:prstGeom prst="parallelogram">
            <a:avLst/>
          </a:prstGeom>
          <a:solidFill>
            <a:srgbClr val="749BC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é Transferência de tecnologia?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E167933A-F643-43F4-8F25-9B5ECD07F33D}"/>
              </a:ext>
            </a:extLst>
          </p:cNvPr>
          <p:cNvSpPr/>
          <p:nvPr/>
        </p:nvSpPr>
        <p:spPr>
          <a:xfrm>
            <a:off x="2826420" y="1840746"/>
            <a:ext cx="2878836" cy="4896544"/>
          </a:xfrm>
          <a:prstGeom prst="parallelogram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 papel do INPI nesse mercado?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1DC2264B-AA06-4B5A-A7D9-1460D33AB8B4}"/>
              </a:ext>
            </a:extLst>
          </p:cNvPr>
          <p:cNvSpPr/>
          <p:nvPr/>
        </p:nvSpPr>
        <p:spPr>
          <a:xfrm>
            <a:off x="5130676" y="1840746"/>
            <a:ext cx="2878836" cy="4896544"/>
          </a:xfrm>
          <a:prstGeom prst="parallelogram">
            <a:avLst/>
          </a:prstGeom>
          <a:solidFill>
            <a:schemeClr val="accent1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 que o INPI tem para oferecer?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4A93FECC-96E3-4740-BE00-92E3B757C19F}"/>
              </a:ext>
            </a:extLst>
          </p:cNvPr>
          <p:cNvSpPr/>
          <p:nvPr/>
        </p:nvSpPr>
        <p:spPr>
          <a:xfrm>
            <a:off x="7458757" y="1845379"/>
            <a:ext cx="2878836" cy="4896544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Quais as mudanças ocorreram recentemente?</a:t>
            </a:r>
          </a:p>
        </p:txBody>
      </p:sp>
    </p:spTree>
    <p:extLst>
      <p:ext uri="{BB962C8B-B14F-4D97-AF65-F5344CB8AC3E}">
        <p14:creationId xmlns:p14="http://schemas.microsoft.com/office/powerpoint/2010/main" val="4285692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CDAECD15-5869-4A11-96FE-F749267A48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Transformações recentes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E34EDE3D-E752-44A1-BDEC-6BAC0AA71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A1CD6735-0A7D-4EA4-8D17-1A8D9F150E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O mercado de tecnologia e a economia brasileira de forma geral sofreram muitas alterações nesse período;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Novas práticas na negociação de ativos intangíveis desafiam a estrutura rígida formulada décadas atrás;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As preocupações com a remessas de divisas foram superadas e a lógica de controle fiscal através da limitação da dedutibilidade deu lugar ao conceito de preços de transferência (Princípio </a:t>
            </a:r>
            <a:r>
              <a:rPr lang="pt-BR" dirty="0" err="1"/>
              <a:t>Arm’s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O INPI está sendo demandado pela sociedade em geral e pelos demais entes do governo a rever seu posicionamento de um órgão de controle para um órgão de fomento e cooperação.</a:t>
            </a:r>
          </a:p>
        </p:txBody>
      </p:sp>
    </p:spTree>
    <p:extLst>
      <p:ext uri="{BB962C8B-B14F-4D97-AF65-F5344CB8AC3E}">
        <p14:creationId xmlns:p14="http://schemas.microsoft.com/office/powerpoint/2010/main" val="3840931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CDAECD15-5869-4A11-96FE-F749267A48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Novo Marco Cambial – Lei nº 14.286/2021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E34EDE3D-E752-44A1-BDEC-6BAC0AA71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A1CD6735-0A7D-4EA4-8D17-1A8D9F150E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Lei n° 14.286/2021 foi assinada em 29/12/2021;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Sua entrada em vigor foi 30/12/2022;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Essa lei altera regras sobre a remessa internacional de royalties e a prestação de informações ao Banco Central do Brasil (BACEN);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Determina a extinção da obrigatoriedade de averbação de contratos de transferência de tecnologia perante o INPI e o Banco Central (BACEN) para efeitos de autorização da remessa ao exterior de pagamentos a título de royalties;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Passa a bastar para tais fins apenas a prova de pagamento do imposto de renda devido;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obrigatoriedade da averbação de contratos perante o INPI para fins de remessa de valores ao exterior fica revogada.</a:t>
            </a:r>
          </a:p>
        </p:txBody>
      </p:sp>
    </p:spTree>
    <p:extLst>
      <p:ext uri="{BB962C8B-B14F-4D97-AF65-F5344CB8AC3E}">
        <p14:creationId xmlns:p14="http://schemas.microsoft.com/office/powerpoint/2010/main" val="3640590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CDAECD15-5869-4A11-96FE-F749267A48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Lei nº 14.596/2023 (conversão da MP 1.152/2022)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E34EDE3D-E752-44A1-BDEC-6BAC0AA71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A1CD6735-0A7D-4EA4-8D17-1A8D9F150EC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8" y="1620838"/>
            <a:ext cx="9505056" cy="56881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 Lei nº 14.596/2023 foi assinada em 14/06/2023;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Sua entrada em vigor será 01/01/2024;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Dispõe sobre regras de preços de transferência relativas ao Imposto sobre a Renda das Pessoas Jurídicas (IRPJ) e à Contribuição Social sobre o Lucro Líquido (CSLL), revogando a Leis </a:t>
            </a:r>
            <a:r>
              <a:rPr lang="pt-BR" dirty="0" err="1"/>
              <a:t>nºs</a:t>
            </a:r>
            <a:r>
              <a:rPr lang="pt-BR" dirty="0"/>
              <a:t> 3.470/1958;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Revoga os antigos limites de dedutibilidade de royalties por transferência de tecnologia e pagamentos por assistência técnica;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Revogação do art. 12 da Lei nº 4.131/1962, que limitava a dedutibilidade de despesas com know-how ao período máximo de 10 anos;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Os royalties e transações com ativos intangíveis serão objeto de controle de acordo com as novas regras de preços de transferência (Princípio </a:t>
            </a:r>
            <a:r>
              <a:rPr lang="pt-BR" dirty="0" err="1"/>
              <a:t>Arm’s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As alterações realizadas foram consideradas fundamentais para adequação do Brasil aos princípios da OCDE.</a:t>
            </a:r>
          </a:p>
        </p:txBody>
      </p:sp>
    </p:spTree>
    <p:extLst>
      <p:ext uri="{BB962C8B-B14F-4D97-AF65-F5344CB8AC3E}">
        <p14:creationId xmlns:p14="http://schemas.microsoft.com/office/powerpoint/2010/main" val="31063287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B1120FC-55FB-48FC-99EB-6B86C2F248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Alterações da Normativa - 2023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282443-004E-4F2A-880E-75A1A1CFF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FA46700-CE1D-47D1-A042-1A002FDC54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Em 2023 a CGTEC publicou nova normativa, trazendo simplificações no processo de averbação e registro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Foram realizadas simplificações dos aspectos formais e atualização de questões técnicas definidas décadas atrás e que precisavam de uma reformulação e discussão técnica aprofundada;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As alteração foram muito bem recebidas pelos nossos usuários que elogiaram as alterações em vários fóruns;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As alterações não se limitaram a apenas uma nova redação normativa, para sua efetiva implementação, foram necessárias ações de TI e alterações em procedimentos internos.</a:t>
            </a:r>
          </a:p>
        </p:txBody>
      </p:sp>
    </p:spTree>
    <p:extLst>
      <p:ext uri="{BB962C8B-B14F-4D97-AF65-F5344CB8AC3E}">
        <p14:creationId xmlns:p14="http://schemas.microsoft.com/office/powerpoint/2010/main" val="4273575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B3A1551-A281-4676-ABD7-289817B1ED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Alterações da Normativa - 2025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BB61C9-6138-4CA0-B4F7-75CB7076D1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FA423C-4E0C-4981-9C76-9B3701C9B1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busca por inovações e simplificações do processo de averbação e registro deve ser uma atividade contínua;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Apesar da Nova Normativa de 2023, a Coordenação Geral continuou se dedicando a encontrar, desenvolver e implementar novas evoluções normativas;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Após um árduo processo que envolveu discussões internas e reuniões com agentes externos, a CGTEC preparou um novo conjunto de melhorias;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Assim foram publicadas as Portarias INPI/PR </a:t>
            </a:r>
            <a:r>
              <a:rPr lang="pt-BR" dirty="0" err="1"/>
              <a:t>N°s</a:t>
            </a:r>
            <a:r>
              <a:rPr lang="pt-BR" dirty="0"/>
              <a:t> 34 e 35 de 24/10/2025 (reeditadas na RPI 2862 de 11/11/2025);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nova normativa explicitou uma série de parâmetros já usadas na análise dando maior transparência ao processo e alterou a lógica e nome dos campos referentes ao prazo.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57257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4BADDDF-6A89-4289-A504-E559064DA7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Reconhecimento das Assinaturas Digitais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BCB878C-A73C-4ABA-B533-371775C302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AA3437-5CDD-4672-81D2-83E75D9CB1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Após a nova normativa tornar possível o aceite de assinaturas digitais, foi dado o inicio a uma séria de modernizações nos sistemas da CGTEC para facilitar ao máximo o uso dessa ferramenta;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Em um primeiro momento, eram aceitas apenas assinaturas acompanhadas do seu respectivo extrato;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Em 2024, foi implementado o reconhecimento totalmente eletrônico das assinaturas digitais, trazendo a CGTEC às práticas mais modernos do comércio exterior do século XXI</a:t>
            </a:r>
          </a:p>
        </p:txBody>
      </p:sp>
    </p:spTree>
    <p:extLst>
      <p:ext uri="{BB962C8B-B14F-4D97-AF65-F5344CB8AC3E}">
        <p14:creationId xmlns:p14="http://schemas.microsoft.com/office/powerpoint/2010/main" val="5807502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944031D-8404-413E-A87B-FB776069E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Novas Instruções de Trabalho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583216-4867-4BC8-AFD3-9234D21999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9A32EB-2919-4FBE-AB8E-B1C7802D26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Até 2024 a CGTEC não contava com Instruções de Trabalho para guiar suas análises;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O resultado eram uma falta de padronização nos documentos gerados pela Coordenação Geral e até decisões divergentes para casos similares;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Além disso, o processo de treinamento de novos servidores era difícil dando pouco dinamismo e tornando a “oxigenação” da área uma barreira a sua evolução.</a:t>
            </a:r>
          </a:p>
        </p:txBody>
      </p:sp>
    </p:spTree>
    <p:extLst>
      <p:ext uri="{BB962C8B-B14F-4D97-AF65-F5344CB8AC3E}">
        <p14:creationId xmlns:p14="http://schemas.microsoft.com/office/powerpoint/2010/main" val="867107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96A08E5-13B9-45E7-A762-0FEAB64756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Treinamento de Mentores e outras atividades de disseminação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CBA891-B7AB-4A7D-A5A2-2B1564313A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572B65-F482-45FD-A4D5-BB7373CB331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8" y="2052439"/>
            <a:ext cx="9215437" cy="525658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CGTEC mudou profundamente a maneira como se relaciona e se comunica com seus usuários;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De um relacionamento frio e distante passamos a uma parceria onde a CGTEC incentiva e apoia as ações de transferência de tecnologia;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Fomos convidados para uma séria de fóruns realizados por outras instâncias governamentais e/ou agentes do mercado de tecnologia;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Além disso, realizamos com sucesso a capacitação dos mentores do INPI (CGDI – regionais) em Contratos de Tecnologia, garantindo o conhecimento e introdução do tema da comercialização da PI nas mentorias realizadas por eles.</a:t>
            </a:r>
          </a:p>
        </p:txBody>
      </p:sp>
    </p:spTree>
    <p:extLst>
      <p:ext uri="{BB962C8B-B14F-4D97-AF65-F5344CB8AC3E}">
        <p14:creationId xmlns:p14="http://schemas.microsoft.com/office/powerpoint/2010/main" val="111689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Gerenciar Ativos Intangíveis apresenta novos desafios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Contratos de Transferência de Tecnologia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2"/>
          </p:nvPr>
        </p:nvSpPr>
        <p:spPr>
          <a:xfrm>
            <a:off x="701519" y="6228903"/>
            <a:ext cx="9215437" cy="432048"/>
          </a:xfrm>
        </p:spPr>
        <p:txBody>
          <a:bodyPr/>
          <a:lstStyle/>
          <a:p>
            <a:r>
              <a:rPr lang="pt-BR" sz="1200" dirty="0"/>
              <a:t>Fonte: AON (https://www.visualcapitalist.com/intangible-assets-driver-company-value/)</a:t>
            </a:r>
          </a:p>
        </p:txBody>
      </p:sp>
      <p:sp>
        <p:nvSpPr>
          <p:cNvPr id="5" name="Retângulo 4"/>
          <p:cNvSpPr/>
          <p:nvPr/>
        </p:nvSpPr>
        <p:spPr>
          <a:xfrm>
            <a:off x="3014106" y="3572089"/>
            <a:ext cx="466518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Contratos de Transferência de Tecnologia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10" y="2196455"/>
            <a:ext cx="9320323" cy="377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719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1CEF4FF-40B1-4C74-89A9-D2964CCF2B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Integração de Dados com a Receita Federal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7B3E47-3D26-4F33-A698-75D81E87C0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85697AD-2ECB-4791-BAE5-FDFCFFC85F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Há quase uma década a CGTEC tem buscado integrar sua base de dados de Contratos com a Receita Federal;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As dificuldade de comunicação com o órgão sem dúvida contribuíram com a demora no processo, porém, mais preponderante, é o fato que nunca se teve uma área dedicada a esse propósito;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Assim em inúmeros momentos os gestores se deparavam com o impasse de atrasar um Contrato e ultrapassar o prazo legal de 30 dias ou atrasar em mais uma semana a entrega de alguma das etapas da integração com a receita federal, o resultado era sempre o mesmo e preferia-se apagar o incêndio ao invés de investir em uma inovação;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Hoje a integração com a Receita se tornou realidade, aumentando a integridade dos dados usados pela CGTEC e diminuindo o tempo que o requerente gasta para solicitar sua averbação (devido ao fim da Ficha Cadastro, que solicitava da requerente dados que hoje obtemos diretamente com a RFB).</a:t>
            </a:r>
          </a:p>
        </p:txBody>
      </p:sp>
    </p:spTree>
    <p:extLst>
      <p:ext uri="{BB962C8B-B14F-4D97-AF65-F5344CB8AC3E}">
        <p14:creationId xmlns:p14="http://schemas.microsoft.com/office/powerpoint/2010/main" val="37191357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CC943DA-31F3-469A-A3BF-0B229539B8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Estudo para o Uso de PI em Financiamentos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A71736-DF28-4704-B057-998759EB2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6E39EB3-6BBB-4812-B708-6573F3A5A9E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9" y="1620838"/>
            <a:ext cx="5472608" cy="56881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Dois primeiros trabalhos de uma série de pesquisas sobre o tema já lançada </a:t>
            </a:r>
            <a:r>
              <a:rPr lang="pt-BR" dirty="0">
                <a:hlinkClick r:id="rId2"/>
              </a:rPr>
              <a:t>https://www.gov.br/inpi/pt-br/central-de-conteudo/noticias/inpi-lanca-estudo-sobre-o-ip-finance-no-brasil/DesbloqueandooIPFinancenoBrasil.pdf</a:t>
            </a:r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Buscando aumentarmos a utilidade da PI e assim aumentarmos a procura por ela;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O tema despertou o interesse de instituições como a FINEP e o BNDES, ambos já se reuniram com a CGTEC e apresentaram insights importantes que balizaram as próximas ações do grupo.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9F9BE59-EC4A-42D0-A6CC-8C22EDF0A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804" y="2811071"/>
            <a:ext cx="2088232" cy="28417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A47B5CA-FB27-4A6F-A79A-A119C26BD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8746" y="2811071"/>
            <a:ext cx="2006985" cy="28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234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686F20-4649-4596-9BC8-C8A4D19E58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613" y="1245396"/>
            <a:ext cx="9215437" cy="507831"/>
          </a:xfrm>
        </p:spPr>
        <p:txBody>
          <a:bodyPr/>
          <a:lstStyle/>
          <a:p>
            <a:r>
              <a:rPr lang="pt-BR" dirty="0"/>
              <a:t>Sua opinião é muito importante para o INPI!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75BD1AB-9D0C-4984-9701-72D636EE85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sz="1100" b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pt-BR" sz="11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Century Gothic" panose="020B0502020202020204" pitchFamily="34" charset="0"/>
              </a:rPr>
              <a:t>Pesquisa de Satisfação – </a:t>
            </a:r>
            <a:r>
              <a:rPr lang="pt-BR" dirty="0">
                <a:solidFill>
                  <a:srgbClr val="FFFFFF"/>
                </a:solidFill>
                <a:latin typeface="Century Gothic" panose="020B0502020202020204" pitchFamily="34" charset="0"/>
              </a:rPr>
              <a:t>Disseminação/INPI </a:t>
            </a: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76D8AA-B789-4735-89D8-FDAF37228A0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8" y="1908423"/>
            <a:ext cx="9215437" cy="5400600"/>
          </a:xfrm>
        </p:spPr>
        <p:txBody>
          <a:bodyPr/>
          <a:lstStyle/>
          <a:p>
            <a:endParaRPr lang="pt-BR" b="1" dirty="0"/>
          </a:p>
          <a:p>
            <a:r>
              <a:rPr lang="pt-BR" b="1" dirty="0"/>
              <a:t>Nome(s) do(s) Instrutor(es): “Bernardo Bemvindo”</a:t>
            </a:r>
          </a:p>
          <a:p>
            <a:r>
              <a:rPr lang="pt-BR" b="1" dirty="0"/>
              <a:t>Data</a:t>
            </a:r>
            <a:r>
              <a:rPr lang="pt-BR" b="1"/>
              <a:t>: 26/05/2026</a:t>
            </a:r>
            <a:endParaRPr lang="pt-BR" b="1" dirty="0"/>
          </a:p>
          <a:p>
            <a:endParaRPr lang="pt-BR" b="1" dirty="0">
              <a:hlinkClick r:id="" action="ppaction://noaction"/>
            </a:endParaRPr>
          </a:p>
          <a:p>
            <a:endParaRPr lang="pt-BR" b="1" dirty="0">
              <a:hlinkClick r:id="" action="ppaction://noaction"/>
            </a:endParaRPr>
          </a:p>
          <a:p>
            <a:endParaRPr lang="pt-BR" b="1" dirty="0">
              <a:hlinkClick r:id="" action="ppaction://noaction"/>
            </a:endParaRPr>
          </a:p>
          <a:p>
            <a:endParaRPr lang="pt-BR" b="1" dirty="0">
              <a:hlinkClick r:id="" action="ppaction://noaction"/>
            </a:endParaRPr>
          </a:p>
          <a:p>
            <a:endParaRPr lang="pt-BR" b="1" dirty="0">
              <a:hlinkClick r:id="" action="ppaction://noaction"/>
            </a:endParaRPr>
          </a:p>
          <a:p>
            <a:endParaRPr lang="pt-BR" b="1" dirty="0">
              <a:hlinkClick r:id="" action="ppaction://noaction"/>
            </a:endParaRPr>
          </a:p>
          <a:p>
            <a:endParaRPr lang="pt-BR" b="1" dirty="0">
              <a:hlinkClick r:id="" action="ppaction://noaction"/>
            </a:endParaRP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344C44C-6B54-44B9-B517-5248D4F2D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087" y="4070775"/>
            <a:ext cx="2510472" cy="245426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A14A79B-D49C-437D-9172-3071389D12C5}"/>
              </a:ext>
            </a:extLst>
          </p:cNvPr>
          <p:cNvSpPr txBox="1"/>
          <p:nvPr/>
        </p:nvSpPr>
        <p:spPr>
          <a:xfrm>
            <a:off x="4698628" y="4356695"/>
            <a:ext cx="4752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hlinkClick r:id="rId3"/>
              </a:rPr>
              <a:t>https://epesquisa.inpi.gov.br/index.php/614931?lang=pt-BR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148513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D67161C-75E5-46A7-8FC7-FF2015B782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426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CDAECD15-5869-4A11-96FE-F749267A48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O que são Contratos de Transferência de Tecnologia?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E34EDE3D-E752-44A1-BDEC-6BAC0AA71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A1CD6735-0A7D-4EA4-8D17-1A8D9F150EC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7" y="1980431"/>
            <a:ext cx="4464498" cy="568863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pt-BR" sz="2000" i="1" dirty="0"/>
              <a:t>O contrato de transferência de tecnologia é o instrumento jurídico por meio do qual uma empresa transfere a outra o direito de exploração da sua tecnologia para a produção de bens industriais, serviços e aplicações.</a:t>
            </a:r>
          </a:p>
          <a:p>
            <a:pPr marL="342900" indent="-342900">
              <a:buFontTx/>
              <a:buChar char="-"/>
            </a:pPr>
            <a:r>
              <a:rPr lang="pt-BR" sz="2000" i="1" dirty="0"/>
              <a:t>Por Tecnologia se entende os direitos de propriedade constituídos como patentes, marcas, desenhos industriais, softwares; bem como o know-how.</a:t>
            </a:r>
          </a:p>
          <a:p>
            <a:endParaRPr lang="pt-BR" sz="2000" i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DE16509-D1A6-4EB0-A9D0-F947A25DC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9" t="8512" r="16617" b="11608"/>
          <a:stretch/>
        </p:blipFill>
        <p:spPr>
          <a:xfrm>
            <a:off x="7192139" y="3776679"/>
            <a:ext cx="1408805" cy="993592"/>
          </a:xfrm>
          <a:prstGeom prst="rect">
            <a:avLst/>
          </a:prstGeom>
        </p:spPr>
      </p:pic>
      <p:pic>
        <p:nvPicPr>
          <p:cNvPr id="1028" name="Picture 4" descr="Ficheiro:Luxottica logo.svg – Wikipédia, a enciclopédia livre">
            <a:extLst>
              <a:ext uri="{FF2B5EF4-FFF2-40B4-BE49-F238E27FC236}">
                <a16:creationId xmlns:a16="http://schemas.microsoft.com/office/drawing/2014/main" id="{C2D78624-2920-407B-BD45-955E9F3C9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944" y="6365043"/>
            <a:ext cx="1654597" cy="40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B74D373-DB91-4634-A213-73C01B810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750" y="5335022"/>
            <a:ext cx="1113841" cy="713554"/>
          </a:xfrm>
          <a:prstGeom prst="rect">
            <a:avLst/>
          </a:prstGeom>
        </p:spPr>
      </p:pic>
      <p:pic>
        <p:nvPicPr>
          <p:cNvPr id="1030" name="Picture 6" descr="Oculos de sol quadrado preto Chanel">
            <a:extLst>
              <a:ext uri="{FF2B5EF4-FFF2-40B4-BE49-F238E27FC236}">
                <a16:creationId xmlns:a16="http://schemas.microsoft.com/office/drawing/2014/main" id="{036C6CAE-B967-4EC7-9CF2-3FE07BBD5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798" y="4923804"/>
            <a:ext cx="1233653" cy="123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o ingressar na USP? - Curso Anglo">
            <a:extLst>
              <a:ext uri="{FF2B5EF4-FFF2-40B4-BE49-F238E27FC236}">
                <a16:creationId xmlns:a16="http://schemas.microsoft.com/office/drawing/2014/main" id="{354CF881-79A0-47A8-9C06-5A75F248C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349" y="6018154"/>
            <a:ext cx="1408805" cy="108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382606F-E539-49F7-97DC-FC89AF3B33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621" y="5335022"/>
            <a:ext cx="1408804" cy="810062"/>
          </a:xfrm>
          <a:prstGeom prst="rect">
            <a:avLst/>
          </a:prstGeom>
        </p:spPr>
      </p:pic>
      <p:pic>
        <p:nvPicPr>
          <p:cNvPr id="2052" name="Picture 4" descr="Tudo sobre Foxconn - História e Notícias - Canaltech">
            <a:extLst>
              <a:ext uri="{FF2B5EF4-FFF2-40B4-BE49-F238E27FC236}">
                <a16:creationId xmlns:a16="http://schemas.microsoft.com/office/drawing/2014/main" id="{A15930B4-431B-4DA2-8168-D3BC104A3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01" b="36399"/>
          <a:stretch/>
        </p:blipFill>
        <p:spPr bwMode="auto">
          <a:xfrm>
            <a:off x="5461621" y="2874312"/>
            <a:ext cx="1916346" cy="50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pple (Brasil)">
            <a:extLst>
              <a:ext uri="{FF2B5EF4-FFF2-40B4-BE49-F238E27FC236}">
                <a16:creationId xmlns:a16="http://schemas.microsoft.com/office/drawing/2014/main" id="{12A9BC80-5ED2-4D63-926C-32C99A5BB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23" y="2056698"/>
            <a:ext cx="812799" cy="81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Pad Mini 4 Apple 64GB Dourado Tela 7,9 Retina - Wi-Fi Processador M8  Câmera 8MP + Frontal - iPad Mini - Magazine Luiza">
            <a:extLst>
              <a:ext uri="{FF2B5EF4-FFF2-40B4-BE49-F238E27FC236}">
                <a16:creationId xmlns:a16="http://schemas.microsoft.com/office/drawing/2014/main" id="{CD6FD776-4AF6-4C4A-8D00-566036E9A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9" r="18081"/>
          <a:stretch/>
        </p:blipFill>
        <p:spPr bwMode="auto">
          <a:xfrm>
            <a:off x="5177681" y="2013380"/>
            <a:ext cx="812800" cy="95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alestrante - Fiocruz">
            <a:extLst>
              <a:ext uri="{FF2B5EF4-FFF2-40B4-BE49-F238E27FC236}">
                <a16:creationId xmlns:a16="http://schemas.microsoft.com/office/drawing/2014/main" id="{96C86726-0C38-4E7E-99DD-99A84E818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967" y="1765183"/>
            <a:ext cx="1623275" cy="122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a farmacéutica Merck (MSD) ganó 15.446 millones de euros en 2025, un 6,6%  más - Forbes España">
            <a:extLst>
              <a:ext uri="{FF2B5EF4-FFF2-40B4-BE49-F238E27FC236}">
                <a16:creationId xmlns:a16="http://schemas.microsoft.com/office/drawing/2014/main" id="{9E628826-749B-4217-9E1E-761E926F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422" y="2867872"/>
            <a:ext cx="1623275" cy="73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692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CDAECD15-5869-4A11-96FE-F749267A48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Porque esses contratos são importantes?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E34EDE3D-E752-44A1-BDEC-6BAC0AA71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A1CD6735-0A7D-4EA4-8D17-1A8D9F150EC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8187" y="1980431"/>
            <a:ext cx="4464498" cy="568863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pt-BR" sz="2000" i="1" dirty="0"/>
              <a:t>O atual nível de complexidade da economia faz com que dificilmente o agente econômico mais apto a inovar seja aquele com a maior habilidade  (ou disponibilidade financeira) de explorar tal inovação no mercado;</a:t>
            </a:r>
          </a:p>
          <a:p>
            <a:pPr marL="342900" indent="-342900">
              <a:buFontTx/>
              <a:buChar char="-"/>
            </a:pPr>
            <a:r>
              <a:rPr lang="pt-BR" sz="2000" i="1" dirty="0"/>
              <a:t>Assim os Contratos de Transferência de Tecnologia geram eficiência econômica ao permitir que os agentes inovadores invistam seus recursos onde os mesmos são produtivos (exemplo, em gastos de pesquisa e desenvolvimento de novas tecnologias) enquanto agentes de mercado se especializam no processo de levar tais inovações aos mercados consumidores.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3E9F82A-B8CD-4516-866E-2E3A48E5F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9" t="8512" r="16617" b="11608"/>
          <a:stretch/>
        </p:blipFill>
        <p:spPr>
          <a:xfrm>
            <a:off x="7192139" y="3776679"/>
            <a:ext cx="1408805" cy="993592"/>
          </a:xfrm>
          <a:prstGeom prst="rect">
            <a:avLst/>
          </a:prstGeom>
        </p:spPr>
      </p:pic>
      <p:pic>
        <p:nvPicPr>
          <p:cNvPr id="15" name="Picture 4" descr="Ficheiro:Luxottica logo.svg – Wikipédia, a enciclopédia livre">
            <a:extLst>
              <a:ext uri="{FF2B5EF4-FFF2-40B4-BE49-F238E27FC236}">
                <a16:creationId xmlns:a16="http://schemas.microsoft.com/office/drawing/2014/main" id="{1BE3F72E-5A2E-4E38-8D3F-AD7F4DB33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944" y="6365043"/>
            <a:ext cx="1654597" cy="40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E8ECDBF-1E7A-47A2-8832-BB23B098B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750" y="5335022"/>
            <a:ext cx="1113841" cy="713554"/>
          </a:xfrm>
          <a:prstGeom prst="rect">
            <a:avLst/>
          </a:prstGeom>
        </p:spPr>
      </p:pic>
      <p:pic>
        <p:nvPicPr>
          <p:cNvPr id="17" name="Picture 6" descr="Oculos de sol quadrado preto Chanel">
            <a:extLst>
              <a:ext uri="{FF2B5EF4-FFF2-40B4-BE49-F238E27FC236}">
                <a16:creationId xmlns:a16="http://schemas.microsoft.com/office/drawing/2014/main" id="{31364251-C1CC-423A-855B-B66705918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798" y="4923804"/>
            <a:ext cx="1233653" cy="123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omo ingressar na USP? - Curso Anglo">
            <a:extLst>
              <a:ext uri="{FF2B5EF4-FFF2-40B4-BE49-F238E27FC236}">
                <a16:creationId xmlns:a16="http://schemas.microsoft.com/office/drawing/2014/main" id="{E68C5CD7-9F8F-46FC-99EE-D20A82A37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349" y="6018154"/>
            <a:ext cx="1408805" cy="108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7C4F21B-05A8-46E1-84F3-E3A21D2F8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621" y="5335022"/>
            <a:ext cx="1408804" cy="810062"/>
          </a:xfrm>
          <a:prstGeom prst="rect">
            <a:avLst/>
          </a:prstGeom>
        </p:spPr>
      </p:pic>
      <p:pic>
        <p:nvPicPr>
          <p:cNvPr id="20" name="Picture 4" descr="Tudo sobre Foxconn - História e Notícias - Canaltech">
            <a:extLst>
              <a:ext uri="{FF2B5EF4-FFF2-40B4-BE49-F238E27FC236}">
                <a16:creationId xmlns:a16="http://schemas.microsoft.com/office/drawing/2014/main" id="{D649F3C2-9F01-465F-94DE-3BC042E11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01" b="36399"/>
          <a:stretch/>
        </p:blipFill>
        <p:spPr bwMode="auto">
          <a:xfrm>
            <a:off x="5461621" y="2874312"/>
            <a:ext cx="1916346" cy="50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Apple (Brasil)">
            <a:extLst>
              <a:ext uri="{FF2B5EF4-FFF2-40B4-BE49-F238E27FC236}">
                <a16:creationId xmlns:a16="http://schemas.microsoft.com/office/drawing/2014/main" id="{0AC231D4-31E3-43BC-99C4-DFEF4409B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23" y="2056698"/>
            <a:ext cx="812799" cy="81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Pad Mini 4 Apple 64GB Dourado Tela 7,9 Retina - Wi-Fi Processador M8  Câmera 8MP + Frontal - iPad Mini - Magazine Luiza">
            <a:extLst>
              <a:ext uri="{FF2B5EF4-FFF2-40B4-BE49-F238E27FC236}">
                <a16:creationId xmlns:a16="http://schemas.microsoft.com/office/drawing/2014/main" id="{B3D82D01-CCF9-42DA-9F7E-AFF9EFB9E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9" r="18081"/>
          <a:stretch/>
        </p:blipFill>
        <p:spPr bwMode="auto">
          <a:xfrm>
            <a:off x="5177681" y="2013380"/>
            <a:ext cx="812800" cy="95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alestrante - Fiocruz">
            <a:extLst>
              <a:ext uri="{FF2B5EF4-FFF2-40B4-BE49-F238E27FC236}">
                <a16:creationId xmlns:a16="http://schemas.microsoft.com/office/drawing/2014/main" id="{B9446DB1-12A6-4C71-AAF5-42A4C2E2F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967" y="1765183"/>
            <a:ext cx="1623275" cy="122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La farmacéutica Merck (MSD) ganó 15.446 millones de euros en 2025, un 6,6%  más - Forbes España">
            <a:extLst>
              <a:ext uri="{FF2B5EF4-FFF2-40B4-BE49-F238E27FC236}">
                <a16:creationId xmlns:a16="http://schemas.microsoft.com/office/drawing/2014/main" id="{228F004D-6771-4C8D-AEDC-90BC4E3C8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422" y="2867872"/>
            <a:ext cx="1623275" cy="73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241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CDAECD15-5869-4A11-96FE-F749267A48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Exemplos de uso de contratos de transferência de tecnologia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E34EDE3D-E752-44A1-BDEC-6BAC0AA71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Conteúdo 1">
            <a:extLst>
              <a:ext uri="{FF2B5EF4-FFF2-40B4-BE49-F238E27FC236}">
                <a16:creationId xmlns:a16="http://schemas.microsoft.com/office/drawing/2014/main" id="{93115360-5C73-43A7-A66C-E83BB5F94EB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34132" y="2052439"/>
            <a:ext cx="3456383" cy="2160240"/>
          </a:xfrm>
        </p:spPr>
        <p:txBody>
          <a:bodyPr/>
          <a:lstStyle/>
          <a:p>
            <a:pPr marL="457200" indent="-457200">
              <a:lnSpc>
                <a:spcPts val="33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B050"/>
                </a:solidFill>
              </a:rPr>
              <a:t>Garantir o acesso a inovações feitas por terceiros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8E90763-2E99-4C2E-8B0F-5BF4B11E07A2}"/>
              </a:ext>
            </a:extLst>
          </p:cNvPr>
          <p:cNvGrpSpPr/>
          <p:nvPr/>
        </p:nvGrpSpPr>
        <p:grpSpPr>
          <a:xfrm>
            <a:off x="3302482" y="2148755"/>
            <a:ext cx="1468154" cy="1530884"/>
            <a:chOff x="7218907" y="2789437"/>
            <a:chExt cx="3111378" cy="3295450"/>
          </a:xfrm>
        </p:grpSpPr>
        <p:pic>
          <p:nvPicPr>
            <p:cNvPr id="6" name="Picture 3" descr="Cartoon Drawing Of A Businessman 5520137 Vector Art at Vecteezy">
              <a:extLst>
                <a:ext uri="{FF2B5EF4-FFF2-40B4-BE49-F238E27FC236}">
                  <a16:creationId xmlns:a16="http://schemas.microsoft.com/office/drawing/2014/main" id="{200F2235-38D7-4EB6-8A61-A6EF8216FC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1" t="3921" r="5893" b="5893"/>
            <a:stretch/>
          </p:blipFill>
          <p:spPr bwMode="auto">
            <a:xfrm>
              <a:off x="7218907" y="4428702"/>
              <a:ext cx="1656185" cy="1656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5" descr="How to Draw a Scientist - Easy Drawing Tutorial For Kids">
              <a:extLst>
                <a:ext uri="{FF2B5EF4-FFF2-40B4-BE49-F238E27FC236}">
                  <a16:creationId xmlns:a16="http://schemas.microsoft.com/office/drawing/2014/main" id="{281568C0-6AD0-40B7-8B11-62E508ACD5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0144" y="2789437"/>
              <a:ext cx="1490141" cy="1490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Seta: Curva para a Esquerda 7">
              <a:extLst>
                <a:ext uri="{FF2B5EF4-FFF2-40B4-BE49-F238E27FC236}">
                  <a16:creationId xmlns:a16="http://schemas.microsoft.com/office/drawing/2014/main" id="{F982BC9B-689E-43DE-9FD8-A61438432E9D}"/>
                </a:ext>
              </a:extLst>
            </p:cNvPr>
            <p:cNvSpPr/>
            <p:nvPr/>
          </p:nvSpPr>
          <p:spPr>
            <a:xfrm rot="2568247">
              <a:off x="9489322" y="4528135"/>
              <a:ext cx="504056" cy="108012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9" name="Seta: Curva para a Esquerda 8">
              <a:extLst>
                <a:ext uri="{FF2B5EF4-FFF2-40B4-BE49-F238E27FC236}">
                  <a16:creationId xmlns:a16="http://schemas.microsoft.com/office/drawing/2014/main" id="{A3F21D5E-549B-4C8E-AFED-413521C8B545}"/>
                </a:ext>
              </a:extLst>
            </p:cNvPr>
            <p:cNvSpPr/>
            <p:nvPr/>
          </p:nvSpPr>
          <p:spPr>
            <a:xfrm rot="13472582">
              <a:off x="7992607" y="2994448"/>
              <a:ext cx="504056" cy="108012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7" descr="Contract Drawings Vector Images (over 7,500)">
              <a:extLst>
                <a:ext uri="{FF2B5EF4-FFF2-40B4-BE49-F238E27FC236}">
                  <a16:creationId xmlns:a16="http://schemas.microsoft.com/office/drawing/2014/main" id="{AB35FDF1-1692-401B-9B41-F90E366650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3032" y="4004158"/>
              <a:ext cx="796677" cy="771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Espaço Reservado para Conteúdo 1">
            <a:extLst>
              <a:ext uri="{FF2B5EF4-FFF2-40B4-BE49-F238E27FC236}">
                <a16:creationId xmlns:a16="http://schemas.microsoft.com/office/drawing/2014/main" id="{6095AAB5-53A8-4C88-AA13-C28BBA79C42C}"/>
              </a:ext>
            </a:extLst>
          </p:cNvPr>
          <p:cNvSpPr txBox="1">
            <a:spLocks/>
          </p:cNvSpPr>
          <p:nvPr/>
        </p:nvSpPr>
        <p:spPr>
          <a:xfrm>
            <a:off x="6423660" y="2052439"/>
            <a:ext cx="2993963" cy="122413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ts val="3360"/>
              </a:lnSpc>
              <a:spcBef>
                <a:spcPts val="0"/>
              </a:spcBef>
              <a:buFont typeface="Arial" panose="020B0604020202020204" pitchFamily="34" charset="0"/>
              <a:buNone/>
              <a:defRPr sz="2800">
                <a:solidFill>
                  <a:srgbClr val="00B050"/>
                </a:solidFill>
              </a:defRPr>
            </a:lvl1pPr>
            <a:lvl2pPr indent="0">
              <a:spcBef>
                <a:spcPct val="20000"/>
              </a:spcBef>
              <a:buFont typeface="Arial" panose="020B0604020202020204" pitchFamily="34" charset="0"/>
              <a:buNone/>
              <a:defRPr sz="2250"/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950"/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800"/>
            </a:lvl5pPr>
            <a:lvl6pPr marL="2868404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6pPr>
            <a:lvl7pPr marL="3389932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7pPr>
            <a:lvl8pPr marL="3911460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8pPr>
            <a:lvl9pPr marL="4432988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Garantir o retorno do investimento em P&amp;D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AA956AA-19FD-45C4-B987-E58EBC4B93E4}"/>
              </a:ext>
            </a:extLst>
          </p:cNvPr>
          <p:cNvGrpSpPr/>
          <p:nvPr/>
        </p:nvGrpSpPr>
        <p:grpSpPr>
          <a:xfrm>
            <a:off x="8871932" y="2170123"/>
            <a:ext cx="1515328" cy="1623590"/>
            <a:chOff x="7253341" y="2484487"/>
            <a:chExt cx="3277935" cy="3334528"/>
          </a:xfrm>
        </p:grpSpPr>
        <p:pic>
          <p:nvPicPr>
            <p:cNvPr id="15" name="Picture 5" descr="How to Draw a Scientist - Easy Drawing Tutorial For Kids">
              <a:extLst>
                <a:ext uri="{FF2B5EF4-FFF2-40B4-BE49-F238E27FC236}">
                  <a16:creationId xmlns:a16="http://schemas.microsoft.com/office/drawing/2014/main" id="{C9DB82D2-B6D9-4CEF-8BE9-29DA323EF7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3341" y="4328874"/>
              <a:ext cx="1490141" cy="1490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Nuvem 15">
              <a:extLst>
                <a:ext uri="{FF2B5EF4-FFF2-40B4-BE49-F238E27FC236}">
                  <a16:creationId xmlns:a16="http://schemas.microsoft.com/office/drawing/2014/main" id="{937A11DE-F26D-4670-8277-7D3A6C634CDF}"/>
                </a:ext>
              </a:extLst>
            </p:cNvPr>
            <p:cNvSpPr/>
            <p:nvPr/>
          </p:nvSpPr>
          <p:spPr>
            <a:xfrm>
              <a:off x="8659068" y="2484487"/>
              <a:ext cx="1872208" cy="114328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7" name="Nuvem 16">
              <a:extLst>
                <a:ext uri="{FF2B5EF4-FFF2-40B4-BE49-F238E27FC236}">
                  <a16:creationId xmlns:a16="http://schemas.microsoft.com/office/drawing/2014/main" id="{D4B9EB33-82EE-4DFA-A69B-E88CECAA00E2}"/>
                </a:ext>
              </a:extLst>
            </p:cNvPr>
            <p:cNvSpPr/>
            <p:nvPr/>
          </p:nvSpPr>
          <p:spPr>
            <a:xfrm>
              <a:off x="8659068" y="3627767"/>
              <a:ext cx="567680" cy="36377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8" name="Nuvem 17">
              <a:extLst>
                <a:ext uri="{FF2B5EF4-FFF2-40B4-BE49-F238E27FC236}">
                  <a16:creationId xmlns:a16="http://schemas.microsoft.com/office/drawing/2014/main" id="{5E1B07BA-D8CA-4527-9343-9E8F576A2528}"/>
                </a:ext>
              </a:extLst>
            </p:cNvPr>
            <p:cNvSpPr/>
            <p:nvPr/>
          </p:nvSpPr>
          <p:spPr>
            <a:xfrm>
              <a:off x="8371036" y="4047101"/>
              <a:ext cx="351656" cy="21137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9" name="Picture 2" descr="How to Draw a Stack of Money | Money stacks, Fashion drawing tutorial, Gold  drawing">
              <a:extLst>
                <a:ext uri="{FF2B5EF4-FFF2-40B4-BE49-F238E27FC236}">
                  <a16:creationId xmlns:a16="http://schemas.microsoft.com/office/drawing/2014/main" id="{C97841B4-2246-4FB2-83CC-9C2AD34ACA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7370" y="2553684"/>
              <a:ext cx="1415603" cy="1002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Espaço Reservado para Conteúdo 1">
            <a:extLst>
              <a:ext uri="{FF2B5EF4-FFF2-40B4-BE49-F238E27FC236}">
                <a16:creationId xmlns:a16="http://schemas.microsoft.com/office/drawing/2014/main" id="{79CF924C-6CA7-4836-B3A2-730AF7BF4554}"/>
              </a:ext>
            </a:extLst>
          </p:cNvPr>
          <p:cNvSpPr txBox="1">
            <a:spLocks/>
          </p:cNvSpPr>
          <p:nvPr/>
        </p:nvSpPr>
        <p:spPr>
          <a:xfrm>
            <a:off x="861335" y="5883013"/>
            <a:ext cx="2632364" cy="1161294"/>
          </a:xfrm>
          <a:prstGeom prst="rect">
            <a:avLst/>
          </a:prstGeom>
        </p:spPr>
        <p:txBody>
          <a:bodyPr/>
          <a:lstStyle>
            <a:lvl1pPr marL="0" indent="0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indent="0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indent="0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indent="0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indent="0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33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B050"/>
                </a:solidFill>
              </a:rPr>
              <a:t>Auxiliar na obtenção de recursos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381E67A-5043-4707-8AF7-BED4287ADD81}"/>
              </a:ext>
            </a:extLst>
          </p:cNvPr>
          <p:cNvGrpSpPr/>
          <p:nvPr/>
        </p:nvGrpSpPr>
        <p:grpSpPr>
          <a:xfrm>
            <a:off x="3330476" y="5824349"/>
            <a:ext cx="1401746" cy="1484674"/>
            <a:chOff x="7218907" y="2789437"/>
            <a:chExt cx="3111378" cy="3295450"/>
          </a:xfrm>
        </p:grpSpPr>
        <p:pic>
          <p:nvPicPr>
            <p:cNvPr id="21" name="Picture 3" descr="Cartoon Drawing Of A Businessman 5520137 Vector Art at Vecteezy">
              <a:extLst>
                <a:ext uri="{FF2B5EF4-FFF2-40B4-BE49-F238E27FC236}">
                  <a16:creationId xmlns:a16="http://schemas.microsoft.com/office/drawing/2014/main" id="{FAAED359-FEE4-4D0B-9FA5-E531284DBF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1" t="3921" r="5893" b="5893"/>
            <a:stretch/>
          </p:blipFill>
          <p:spPr bwMode="auto">
            <a:xfrm>
              <a:off x="7218907" y="4428702"/>
              <a:ext cx="1656185" cy="1656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How to Draw a Scientist - Easy Drawing Tutorial For Kids">
              <a:extLst>
                <a:ext uri="{FF2B5EF4-FFF2-40B4-BE49-F238E27FC236}">
                  <a16:creationId xmlns:a16="http://schemas.microsoft.com/office/drawing/2014/main" id="{9ADE1764-0FEC-40C6-86E5-355078FD3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0144" y="2789437"/>
              <a:ext cx="1490141" cy="1490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Seta: Curva para a Esquerda 22">
              <a:extLst>
                <a:ext uri="{FF2B5EF4-FFF2-40B4-BE49-F238E27FC236}">
                  <a16:creationId xmlns:a16="http://schemas.microsoft.com/office/drawing/2014/main" id="{020819AE-8C06-4730-BFA7-29686FC8B58D}"/>
                </a:ext>
              </a:extLst>
            </p:cNvPr>
            <p:cNvSpPr/>
            <p:nvPr/>
          </p:nvSpPr>
          <p:spPr>
            <a:xfrm rot="2568247">
              <a:off x="9489322" y="4528135"/>
              <a:ext cx="504056" cy="108012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24" name="Seta: Curva para a Esquerda 23">
              <a:extLst>
                <a:ext uri="{FF2B5EF4-FFF2-40B4-BE49-F238E27FC236}">
                  <a16:creationId xmlns:a16="http://schemas.microsoft.com/office/drawing/2014/main" id="{4CD3BC7C-8D79-4763-AE65-129AB6C6E2C6}"/>
                </a:ext>
              </a:extLst>
            </p:cNvPr>
            <p:cNvSpPr/>
            <p:nvPr/>
          </p:nvSpPr>
          <p:spPr>
            <a:xfrm rot="13472582">
              <a:off x="7992607" y="2994448"/>
              <a:ext cx="504056" cy="108012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00A5D607-FD17-421B-ADD1-343389C12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72351" y="3978905"/>
              <a:ext cx="949408" cy="899594"/>
            </a:xfrm>
            <a:prstGeom prst="rect">
              <a:avLst/>
            </a:prstGeom>
          </p:spPr>
        </p:pic>
      </p:grpSp>
      <p:sp>
        <p:nvSpPr>
          <p:cNvPr id="26" name="Espaço Reservado para Conteúdo 1">
            <a:extLst>
              <a:ext uri="{FF2B5EF4-FFF2-40B4-BE49-F238E27FC236}">
                <a16:creationId xmlns:a16="http://schemas.microsoft.com/office/drawing/2014/main" id="{A98B5F38-0166-4762-80B6-712CAD0C9D7C}"/>
              </a:ext>
            </a:extLst>
          </p:cNvPr>
          <p:cNvSpPr txBox="1">
            <a:spLocks/>
          </p:cNvSpPr>
          <p:nvPr/>
        </p:nvSpPr>
        <p:spPr>
          <a:xfrm>
            <a:off x="2250357" y="4025795"/>
            <a:ext cx="3456383" cy="11086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ts val="3360"/>
              </a:lnSpc>
              <a:spcBef>
                <a:spcPts val="0"/>
              </a:spcBef>
              <a:buFont typeface="Arial" panose="020B0604020202020204" pitchFamily="34" charset="0"/>
              <a:buNone/>
              <a:defRPr sz="2800">
                <a:solidFill>
                  <a:srgbClr val="00B050"/>
                </a:solidFill>
              </a:defRPr>
            </a:lvl1pPr>
            <a:lvl2pPr indent="0">
              <a:spcBef>
                <a:spcPct val="20000"/>
              </a:spcBef>
              <a:buFont typeface="Arial" panose="020B0604020202020204" pitchFamily="34" charset="0"/>
              <a:buNone/>
              <a:defRPr sz="2250"/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950"/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800"/>
            </a:lvl5pPr>
            <a:lvl6pPr marL="2868404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6pPr>
            <a:lvl7pPr marL="3389932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7pPr>
            <a:lvl8pPr marL="3911460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8pPr>
            <a:lvl9pPr marL="4432988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Auxiliar na expansão internacional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73038BE1-F3F9-4B23-BD1A-3EB48D5C1DB1}"/>
              </a:ext>
            </a:extLst>
          </p:cNvPr>
          <p:cNvGrpSpPr/>
          <p:nvPr/>
        </p:nvGrpSpPr>
        <p:grpSpPr>
          <a:xfrm>
            <a:off x="4928905" y="3524140"/>
            <a:ext cx="1497915" cy="2272715"/>
            <a:chOff x="7002884" y="1544052"/>
            <a:chExt cx="3567658" cy="5413039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4FC06B77-821B-4AEE-B771-1A53BE952B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732" t="53623" r="52415" b="3974"/>
            <a:stretch/>
          </p:blipFill>
          <p:spPr>
            <a:xfrm>
              <a:off x="7002884" y="4428703"/>
              <a:ext cx="2376264" cy="2528388"/>
            </a:xfrm>
            <a:prstGeom prst="rect">
              <a:avLst/>
            </a:prstGeom>
          </p:spPr>
        </p:pic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C78CF675-2A9E-40EE-A5CA-E80A837DA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5300" b="95760" l="9551" r="89888">
                          <a14:foregroundMark x1="25843" y1="90106" x2="47191" y2="89753"/>
                          <a14:foregroundMark x1="24719" y1="90459" x2="37079" y2="93286"/>
                          <a14:foregroundMark x1="26966" y1="95406" x2="37640" y2="94700"/>
                          <a14:foregroundMark x1="30899" y1="96113" x2="38202" y2="96113"/>
                          <a14:foregroundMark x1="58989" y1="86219" x2="59551" y2="84452"/>
                          <a14:foregroundMark x1="64045" y1="76325" x2="64045" y2="76325"/>
                          <a14:foregroundMark x1="52247" y1="10247" x2="76404" y2="9894"/>
                          <a14:foregroundMark x1="61236" y1="9187" x2="75281" y2="10601"/>
                          <a14:foregroundMark x1="61798" y1="5654" x2="67978" y2="53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75092" y="1544052"/>
              <a:ext cx="1695450" cy="2695575"/>
            </a:xfrm>
            <a:prstGeom prst="rect">
              <a:avLst/>
            </a:prstGeom>
          </p:spPr>
        </p:pic>
        <p:sp>
          <p:nvSpPr>
            <p:cNvPr id="29" name="Seta: Curva para a Direita 28">
              <a:extLst>
                <a:ext uri="{FF2B5EF4-FFF2-40B4-BE49-F238E27FC236}">
                  <a16:creationId xmlns:a16="http://schemas.microsoft.com/office/drawing/2014/main" id="{8A265CDB-D51F-43BB-96EB-C6598E8E2131}"/>
                </a:ext>
              </a:extLst>
            </p:cNvPr>
            <p:cNvSpPr/>
            <p:nvPr/>
          </p:nvSpPr>
          <p:spPr>
            <a:xfrm rot="1965978">
              <a:off x="7685443" y="2010876"/>
              <a:ext cx="1037068" cy="2472816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Espaço Reservado para Conteúdo 1">
            <a:extLst>
              <a:ext uri="{FF2B5EF4-FFF2-40B4-BE49-F238E27FC236}">
                <a16:creationId xmlns:a16="http://schemas.microsoft.com/office/drawing/2014/main" id="{B2DEE5CE-AFF4-4AB9-A4A3-39FA6B3C9ADF}"/>
              </a:ext>
            </a:extLst>
          </p:cNvPr>
          <p:cNvSpPr txBox="1">
            <a:spLocks/>
          </p:cNvSpPr>
          <p:nvPr/>
        </p:nvSpPr>
        <p:spPr>
          <a:xfrm>
            <a:off x="6210796" y="4893499"/>
            <a:ext cx="3169976" cy="1758463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ts val="3360"/>
              </a:lnSpc>
              <a:spcBef>
                <a:spcPts val="0"/>
              </a:spcBef>
              <a:buFont typeface="Arial" panose="020B0604020202020204" pitchFamily="34" charset="0"/>
              <a:buNone/>
              <a:defRPr sz="2800">
                <a:solidFill>
                  <a:srgbClr val="00B050"/>
                </a:solidFill>
              </a:defRPr>
            </a:lvl1pPr>
            <a:lvl2pPr indent="0">
              <a:spcBef>
                <a:spcPct val="20000"/>
              </a:spcBef>
              <a:buFont typeface="Arial" panose="020B0604020202020204" pitchFamily="34" charset="0"/>
              <a:buNone/>
              <a:defRPr sz="2250"/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950"/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800"/>
            </a:lvl5pPr>
            <a:lvl6pPr marL="2868404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6pPr>
            <a:lvl7pPr marL="3389932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7pPr>
            <a:lvl8pPr marL="3911460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8pPr>
            <a:lvl9pPr marL="4432988" indent="-260764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Auxiliar na exploração da inovação em um novo setor/indústria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24BCAE50-82B6-4213-BDEE-C5CF90B79264}"/>
              </a:ext>
            </a:extLst>
          </p:cNvPr>
          <p:cNvGrpSpPr/>
          <p:nvPr/>
        </p:nvGrpSpPr>
        <p:grpSpPr>
          <a:xfrm>
            <a:off x="9094991" y="5078080"/>
            <a:ext cx="1429571" cy="2014919"/>
            <a:chOff x="7218908" y="2010876"/>
            <a:chExt cx="3202769" cy="4514165"/>
          </a:xfrm>
        </p:grpSpPr>
        <p:sp>
          <p:nvSpPr>
            <p:cNvPr id="32" name="Seta: Curva para a Direita 31">
              <a:extLst>
                <a:ext uri="{FF2B5EF4-FFF2-40B4-BE49-F238E27FC236}">
                  <a16:creationId xmlns:a16="http://schemas.microsoft.com/office/drawing/2014/main" id="{8C0A4C2D-9424-4F3A-9393-F820794A1B32}"/>
                </a:ext>
              </a:extLst>
            </p:cNvPr>
            <p:cNvSpPr/>
            <p:nvPr/>
          </p:nvSpPr>
          <p:spPr>
            <a:xfrm rot="1965978">
              <a:off x="7685443" y="2010876"/>
              <a:ext cx="1037068" cy="2472816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D23CDC93-16F6-43DF-990B-16B0A0B38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485573" y="2120519"/>
              <a:ext cx="936104" cy="1736047"/>
            </a:xfrm>
            <a:prstGeom prst="rect">
              <a:avLst/>
            </a:prstGeom>
          </p:spPr>
        </p:pic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D7EB9E57-8187-4B7A-92BA-00A4A0CBCA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8965"/>
            <a:stretch/>
          </p:blipFill>
          <p:spPr>
            <a:xfrm>
              <a:off x="7218908" y="4567598"/>
              <a:ext cx="2626618" cy="1957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879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Estrutura Usual de um Contrato de Transferência de tecnologia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Contratos de Transferência de Tecnologia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2"/>
          </p:nvPr>
        </p:nvSpPr>
        <p:spPr>
          <a:xfrm>
            <a:off x="738189" y="2052439"/>
            <a:ext cx="3456384" cy="5256584"/>
          </a:xfrm>
        </p:spPr>
        <p:txBody>
          <a:bodyPr/>
          <a:lstStyle/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Partes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Considerações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Definições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Objeto 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Território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Confidencialidade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Remuneração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Assistência técnica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Prazo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Lei aplicável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Arbitragem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Termos de garantia</a:t>
            </a:r>
          </a:p>
          <a:p>
            <a:pPr marL="864428" lvl="1" indent="-342900">
              <a:lnSpc>
                <a:spcPct val="80000"/>
              </a:lnSpc>
              <a:spcBef>
                <a:spcPct val="25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/>
              <a:t>Aperfeiçoamento</a:t>
            </a:r>
            <a:endParaRPr lang="pt-BR" dirty="0"/>
          </a:p>
        </p:txBody>
      </p:sp>
      <p:pic>
        <p:nvPicPr>
          <p:cNvPr id="1026" name="Picture 2" descr="Saiba o que são e quais os tipos mais comuns de contrato empresarial - CLC  Fernandes">
            <a:extLst>
              <a:ext uri="{FF2B5EF4-FFF2-40B4-BE49-F238E27FC236}">
                <a16:creationId xmlns:a16="http://schemas.microsoft.com/office/drawing/2014/main" id="{93CEFAEA-D544-4B2E-973C-7BA68690F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2533239"/>
            <a:ext cx="4473832" cy="362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019336"/>
      </p:ext>
    </p:extLst>
  </p:cSld>
  <p:clrMapOvr>
    <a:masterClrMapping/>
  </p:clrMapOvr>
</p:sld>
</file>

<file path=ppt/theme/theme1.xml><?xml version="1.0" encoding="utf-8"?>
<a:theme xmlns:a="http://schemas.openxmlformats.org/drawingml/2006/main" name="PRET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ERMELH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ERD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ZUL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MAREL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1305</TotalTime>
  <Words>2563</Words>
  <Application>Microsoft Office PowerPoint</Application>
  <PresentationFormat>Personalizar</PresentationFormat>
  <Paragraphs>241</Paragraphs>
  <Slides>53</Slides>
  <Notes>0</Notes>
  <HiddenSlides>2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53</vt:i4>
      </vt:variant>
    </vt:vector>
  </HeadingPairs>
  <TitlesOfParts>
    <vt:vector size="63" baseType="lpstr">
      <vt:lpstr>Arial</vt:lpstr>
      <vt:lpstr>Calibri</vt:lpstr>
      <vt:lpstr>Century Gothic</vt:lpstr>
      <vt:lpstr>Futura Bk BT</vt:lpstr>
      <vt:lpstr>Wingdings</vt:lpstr>
      <vt:lpstr>PRETO</vt:lpstr>
      <vt:lpstr>VERMELHO</vt:lpstr>
      <vt:lpstr>VERDE</vt:lpstr>
      <vt:lpstr>AZUL</vt:lpstr>
      <vt:lpstr>AMARELO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Jennyffer Pereira de Mesquita</dc:creator>
  <cp:lastModifiedBy>Bernardo Soares Teixeira Bemvindo</cp:lastModifiedBy>
  <cp:revision>75</cp:revision>
  <cp:lastPrinted>2025-09-30T13:15:41Z</cp:lastPrinted>
  <dcterms:created xsi:type="dcterms:W3CDTF">2019-01-14T18:40:17Z</dcterms:created>
  <dcterms:modified xsi:type="dcterms:W3CDTF">2026-05-25T20:42:07Z</dcterms:modified>
</cp:coreProperties>
</file>