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7" r:id="rId2"/>
    <p:sldId id="258" r:id="rId3"/>
    <p:sldId id="261" r:id="rId4"/>
    <p:sldId id="262" r:id="rId5"/>
    <p:sldId id="263" r:id="rId6"/>
    <p:sldId id="342" r:id="rId7"/>
    <p:sldId id="881" r:id="rId8"/>
    <p:sldId id="264" r:id="rId9"/>
    <p:sldId id="265" r:id="rId10"/>
    <p:sldId id="267" r:id="rId11"/>
    <p:sldId id="283" r:id="rId12"/>
    <p:sldId id="888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864" r:id="rId24"/>
    <p:sldId id="865" r:id="rId25"/>
    <p:sldId id="866" r:id="rId26"/>
    <p:sldId id="867" r:id="rId27"/>
    <p:sldId id="868" r:id="rId28"/>
    <p:sldId id="869" r:id="rId29"/>
    <p:sldId id="870" r:id="rId30"/>
    <p:sldId id="871" r:id="rId31"/>
    <p:sldId id="872" r:id="rId32"/>
    <p:sldId id="279" r:id="rId33"/>
    <p:sldId id="280" r:id="rId34"/>
    <p:sldId id="281" r:id="rId35"/>
    <p:sldId id="282" r:id="rId36"/>
    <p:sldId id="877" r:id="rId37"/>
    <p:sldId id="284" r:id="rId38"/>
    <p:sldId id="285" r:id="rId39"/>
    <p:sldId id="286" r:id="rId40"/>
    <p:sldId id="288" r:id="rId41"/>
    <p:sldId id="289" r:id="rId42"/>
    <p:sldId id="290" r:id="rId43"/>
    <p:sldId id="341" r:id="rId4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1FD58-674C-49B6-9D25-5174E71E97D8}" type="datetimeFigureOut">
              <a:rPr lang="pt-BR" smtClean="0"/>
              <a:t>27/05/2026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93445-F1AB-48C9-8F84-A98120D01D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018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4659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de509da70e_1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9" name="Google Shape;579;gde509da70e_1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99627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de509da70e_1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9" name="Google Shape;579;gde509da70e_1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83396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de509da70e_1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7" name="Google Shape;587;gde509da70e_1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18682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de509da70e_1_3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5" name="Google Shape;555;gde509da70e_1_3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97568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de509da70e_1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3" name="Google Shape;563;gde509da70e_1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14197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de509da70e_1_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1" name="Google Shape;571;gde509da70e_1_3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22292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84318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0" name="Google Shape;2380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1" name="Google Shape;2381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0695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2" name="Google Shape;1772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826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8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8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88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30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7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97"/>
          <p:cNvSpPr txBox="1">
            <a:spLocks noGrp="1"/>
          </p:cNvSpPr>
          <p:nvPr>
            <p:ph type="body" idx="1"/>
          </p:nvPr>
        </p:nvSpPr>
        <p:spPr>
          <a:xfrm rot="5400000">
            <a:off x="1539346" y="-167745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97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7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7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99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8"/>
          <p:cNvSpPr txBox="1">
            <a:spLocks noGrp="1"/>
          </p:cNvSpPr>
          <p:nvPr>
            <p:ph type="title"/>
          </p:nvPr>
        </p:nvSpPr>
        <p:spPr>
          <a:xfrm rot="5400000">
            <a:off x="3154892" y="1447801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98"/>
          <p:cNvSpPr txBox="1">
            <a:spLocks noGrp="1"/>
          </p:cNvSpPr>
          <p:nvPr>
            <p:ph type="body" idx="1"/>
          </p:nvPr>
        </p:nvSpPr>
        <p:spPr>
          <a:xfrm rot="5400000">
            <a:off x="360892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98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98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98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0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9"/>
          <p:cNvSpPr txBox="1"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9"/>
          <p:cNvSpPr txBox="1"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89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9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9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5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0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0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0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0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0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854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1"/>
          <p:cNvSpPr txBox="1"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2667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1"/>
          <p:cNvSpPr txBox="1"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15" lvl="0" indent="-152408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333">
                <a:solidFill>
                  <a:srgbClr val="888888"/>
                </a:solidFill>
              </a:defRPr>
            </a:lvl1pPr>
            <a:lvl2pPr marL="609630" lvl="1" indent="-152408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200">
                <a:solidFill>
                  <a:srgbClr val="888888"/>
                </a:solidFill>
              </a:defRPr>
            </a:lvl2pPr>
            <a:lvl3pPr marL="914446" lvl="2" indent="-152408" algn="l">
              <a:spcBef>
                <a:spcPts val="213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067">
                <a:solidFill>
                  <a:srgbClr val="888888"/>
                </a:solidFill>
              </a:defRPr>
            </a:lvl3pPr>
            <a:lvl4pPr marL="1219261" lvl="3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4pPr>
            <a:lvl5pPr marL="1524076" lvl="4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5pPr>
            <a:lvl6pPr marL="1828891" lvl="5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6pPr>
            <a:lvl7pPr marL="2133707" lvl="6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7pPr>
            <a:lvl8pPr marL="2438522" lvl="7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8pPr>
            <a:lvl9pPr marL="2743337" lvl="8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91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1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1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5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2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2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70947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1867"/>
            </a:lvl1pPr>
            <a:lvl2pPr marL="609630" lvl="1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600"/>
            </a:lvl2pPr>
            <a:lvl3pPr marL="914446" lvl="2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200"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200"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9pPr>
          </a:lstStyle>
          <a:p>
            <a:endParaRPr/>
          </a:p>
        </p:txBody>
      </p:sp>
      <p:sp>
        <p:nvSpPr>
          <p:cNvPr id="36" name="Google Shape;36;p92"/>
          <p:cNvSpPr txBox="1">
            <a:spLocks noGrp="1"/>
          </p:cNvSpPr>
          <p:nvPr>
            <p:ph type="body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70947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1867"/>
            </a:lvl1pPr>
            <a:lvl2pPr marL="609630" lvl="1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600"/>
            </a:lvl2pPr>
            <a:lvl3pPr marL="914446" lvl="2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200"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200"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9pPr>
          </a:lstStyle>
          <a:p>
            <a:endParaRPr/>
          </a:p>
        </p:txBody>
      </p:sp>
      <p:sp>
        <p:nvSpPr>
          <p:cNvPr id="37" name="Google Shape;37;p9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157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3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3"/>
          <p:cNvSpPr txBox="1"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15" lvl="0" indent="-15240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1pPr>
            <a:lvl2pPr marL="609630" lvl="1" indent="-152408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 b="1"/>
            </a:lvl2pPr>
            <a:lvl3pPr marL="914446" lvl="2" indent="-152408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00" b="1"/>
            </a:lvl3pPr>
            <a:lvl4pPr marL="1219261" lvl="3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4pPr>
            <a:lvl5pPr marL="1524076" lvl="4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5pPr>
            <a:lvl6pPr marL="1828891" lvl="5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6pPr>
            <a:lvl7pPr marL="2133707" lvl="6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7pPr>
            <a:lvl8pPr marL="2438522" lvl="7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8pPr>
            <a:lvl9pPr marL="2743337" lvl="8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9pPr>
          </a:lstStyle>
          <a:p>
            <a:endParaRPr/>
          </a:p>
        </p:txBody>
      </p:sp>
      <p:sp>
        <p:nvSpPr>
          <p:cNvPr id="43" name="Google Shape;43;p93"/>
          <p:cNvSpPr txBox="1">
            <a:spLocks noGrp="1"/>
          </p:cNvSpPr>
          <p:nvPr>
            <p:ph type="body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00"/>
            </a:lvl1pPr>
            <a:lvl2pPr marL="609630" lvl="1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333"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3pPr>
            <a:lvl4pPr marL="1219261" lvl="3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067"/>
            </a:lvl4pPr>
            <a:lvl5pPr marL="1524076" lvl="4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067"/>
            </a:lvl5pPr>
            <a:lvl6pPr marL="1828891" lvl="5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6pPr>
            <a:lvl7pPr marL="2133707" lvl="6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7pPr>
            <a:lvl8pPr marL="2438522" lvl="7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8pPr>
            <a:lvl9pPr marL="2743337" lvl="8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9pPr>
          </a:lstStyle>
          <a:p>
            <a:endParaRPr/>
          </a:p>
        </p:txBody>
      </p:sp>
      <p:sp>
        <p:nvSpPr>
          <p:cNvPr id="44" name="Google Shape;44;p93"/>
          <p:cNvSpPr txBox="1">
            <a:spLocks noGrp="1"/>
          </p:cNvSpPr>
          <p:nvPr>
            <p:ph type="body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15" lvl="0" indent="-15240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1pPr>
            <a:lvl2pPr marL="609630" lvl="1" indent="-152408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 b="1"/>
            </a:lvl2pPr>
            <a:lvl3pPr marL="914446" lvl="2" indent="-152408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00" b="1"/>
            </a:lvl3pPr>
            <a:lvl4pPr marL="1219261" lvl="3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4pPr>
            <a:lvl5pPr marL="1524076" lvl="4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5pPr>
            <a:lvl6pPr marL="1828891" lvl="5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6pPr>
            <a:lvl7pPr marL="2133707" lvl="6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7pPr>
            <a:lvl8pPr marL="2438522" lvl="7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8pPr>
            <a:lvl9pPr marL="2743337" lvl="8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9pPr>
          </a:lstStyle>
          <a:p>
            <a:endParaRPr/>
          </a:p>
        </p:txBody>
      </p:sp>
      <p:sp>
        <p:nvSpPr>
          <p:cNvPr id="45" name="Google Shape;45;p93"/>
          <p:cNvSpPr txBox="1">
            <a:spLocks noGrp="1"/>
          </p:cNvSpPr>
          <p:nvPr>
            <p:ph type="body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00"/>
            </a:lvl1pPr>
            <a:lvl2pPr marL="609630" lvl="1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333"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3pPr>
            <a:lvl4pPr marL="1219261" lvl="3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067"/>
            </a:lvl4pPr>
            <a:lvl5pPr marL="1524076" lvl="4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067"/>
            </a:lvl5pPr>
            <a:lvl6pPr marL="1828891" lvl="5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6pPr>
            <a:lvl7pPr marL="2133707" lvl="6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7pPr>
            <a:lvl8pPr marL="2438522" lvl="7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8pPr>
            <a:lvl9pPr marL="2743337" lvl="8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9pPr>
          </a:lstStyle>
          <a:p>
            <a:endParaRPr/>
          </a:p>
        </p:txBody>
      </p:sp>
      <p:sp>
        <p:nvSpPr>
          <p:cNvPr id="46" name="Google Shape;46;p93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3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3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81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4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11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5"/>
          <p:cNvSpPr txBox="1"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5"/>
          <p:cNvSpPr txBox="1">
            <a:spLocks noGrp="1"/>
          </p:cNvSpPr>
          <p:nvPr>
            <p:ph type="body"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87881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133"/>
            </a:lvl1pPr>
            <a:lvl2pPr marL="609630" lvl="1" indent="-270947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1867"/>
            </a:lvl2pPr>
            <a:lvl3pPr marL="914446" lvl="2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00"/>
            </a:lvl3pPr>
            <a:lvl4pPr marL="1219261" lvl="3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333"/>
            </a:lvl4pPr>
            <a:lvl5pPr marL="1524076" lvl="4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1333"/>
            </a:lvl5pPr>
            <a:lvl6pPr marL="1828891" lvl="5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6pPr>
            <a:lvl7pPr marL="2133707" lvl="6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7pPr>
            <a:lvl8pPr marL="2438522" lvl="7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8pPr>
            <a:lvl9pPr marL="2743337" lvl="8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9pPr>
          </a:lstStyle>
          <a:p>
            <a:endParaRPr/>
          </a:p>
        </p:txBody>
      </p:sp>
      <p:sp>
        <p:nvSpPr>
          <p:cNvPr id="57" name="Google Shape;57;p95"/>
          <p:cNvSpPr txBox="1">
            <a:spLocks noGrp="1"/>
          </p:cNvSpPr>
          <p:nvPr>
            <p:ph type="body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152408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933"/>
            </a:lvl1pPr>
            <a:lvl2pPr marL="609630" lvl="1" indent="-1524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00"/>
            </a:lvl2pPr>
            <a:lvl3pPr marL="914446" lvl="2" indent="-152408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667"/>
            </a:lvl3pPr>
            <a:lvl4pPr marL="1219261" lvl="3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4pPr>
            <a:lvl5pPr marL="1524076" lvl="4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5pPr>
            <a:lvl6pPr marL="1828891" lvl="5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6pPr>
            <a:lvl7pPr marL="2133707" lvl="6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7pPr>
            <a:lvl8pPr marL="2438522" lvl="7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8pPr>
            <a:lvl9pPr marL="2743337" lvl="8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9pPr>
          </a:lstStyle>
          <a:p>
            <a:endParaRPr/>
          </a:p>
        </p:txBody>
      </p:sp>
      <p:sp>
        <p:nvSpPr>
          <p:cNvPr id="58" name="Google Shape;58;p9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718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6"/>
          <p:cNvSpPr txBox="1"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6"/>
          <p:cNvSpPr>
            <a:spLocks noGrp="1"/>
          </p:cNvSpPr>
          <p:nvPr>
            <p:ph type="pic" idx="2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96"/>
          <p:cNvSpPr txBox="1">
            <a:spLocks noGrp="1"/>
          </p:cNvSpPr>
          <p:nvPr>
            <p:ph type="body" idx="1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152408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933"/>
            </a:lvl1pPr>
            <a:lvl2pPr marL="609630" lvl="1" indent="-1524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00"/>
            </a:lvl2pPr>
            <a:lvl3pPr marL="914446" lvl="2" indent="-152408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667"/>
            </a:lvl3pPr>
            <a:lvl4pPr marL="1219261" lvl="3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4pPr>
            <a:lvl5pPr marL="1524076" lvl="4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5pPr>
            <a:lvl6pPr marL="1828891" lvl="5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6pPr>
            <a:lvl7pPr marL="2133707" lvl="6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7pPr>
            <a:lvl8pPr marL="2438522" lvl="7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8pPr>
            <a:lvl9pPr marL="2743337" lvl="8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9pPr>
          </a:lstStyle>
          <a:p>
            <a:endParaRPr/>
          </a:p>
        </p:txBody>
      </p:sp>
      <p:sp>
        <p:nvSpPr>
          <p:cNvPr id="65" name="Google Shape;65;p96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6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6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070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7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7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7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7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7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062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6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5" name="Google Shape;85;p1"/>
          <p:cNvGrpSpPr/>
          <p:nvPr/>
        </p:nvGrpSpPr>
        <p:grpSpPr>
          <a:xfrm>
            <a:off x="5581650" y="4713920"/>
            <a:ext cx="1028700" cy="105873"/>
            <a:chOff x="0" y="-28575"/>
            <a:chExt cx="406400" cy="41826"/>
          </a:xfrm>
        </p:grpSpPr>
        <p:sp>
          <p:nvSpPr>
            <p:cNvPr id="86" name="Google Shape;86;p1"/>
            <p:cNvSpPr/>
            <p:nvPr/>
          </p:nvSpPr>
          <p:spPr>
            <a:xfrm>
              <a:off x="0" y="0"/>
              <a:ext cx="406400" cy="13251"/>
            </a:xfrm>
            <a:custGeom>
              <a:avLst/>
              <a:gdLst/>
              <a:ahLst/>
              <a:cxnLst/>
              <a:rect l="l" t="t" r="r" b="b"/>
              <a:pathLst>
                <a:path w="406400" h="13251" extrusionOk="0">
                  <a:moveTo>
                    <a:pt x="0" y="0"/>
                  </a:moveTo>
                  <a:lnTo>
                    <a:pt x="406400" y="0"/>
                  </a:lnTo>
                  <a:lnTo>
                    <a:pt x="406400" y="13251"/>
                  </a:lnTo>
                  <a:lnTo>
                    <a:pt x="0" y="13251"/>
                  </a:lnTo>
                  <a:close/>
                </a:path>
              </a:pathLst>
            </a:custGeom>
            <a:solidFill>
              <a:srgbClr val="ED942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0" y="-28575"/>
              <a:ext cx="406400" cy="418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91;p1"/>
          <p:cNvSpPr txBox="1"/>
          <p:nvPr/>
        </p:nvSpPr>
        <p:spPr>
          <a:xfrm>
            <a:off x="0" y="2477466"/>
            <a:ext cx="12192000" cy="516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1"/>
              </a:lnSpc>
              <a:buClr>
                <a:srgbClr val="000000"/>
              </a:buClr>
            </a:pPr>
            <a:r>
              <a:rPr lang="pt-BR" sz="2399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D  E  S  M  I  S  T  I  F  I  C  A  N  D  O </a:t>
            </a:r>
            <a:r>
              <a:rPr lang="en-US" sz="2399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933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019219" y="2393808"/>
            <a:ext cx="10153563" cy="554669"/>
            <a:chOff x="1393362" y="3590711"/>
            <a:chExt cx="15230344" cy="832003"/>
          </a:xfrm>
        </p:grpSpPr>
        <p:sp>
          <p:nvSpPr>
            <p:cNvPr id="88" name="Google Shape;88;p1"/>
            <p:cNvSpPr/>
            <p:nvPr/>
          </p:nvSpPr>
          <p:spPr>
            <a:xfrm rot="-5400000">
              <a:off x="1461787" y="3522286"/>
              <a:ext cx="832003" cy="968854"/>
            </a:xfrm>
            <a:custGeom>
              <a:avLst/>
              <a:gdLst/>
              <a:ahLst/>
              <a:cxnLst/>
              <a:rect l="l" t="t" r="r" b="b"/>
              <a:pathLst>
                <a:path w="832003" h="968854" extrusionOk="0">
                  <a:moveTo>
                    <a:pt x="0" y="0"/>
                  </a:moveTo>
                  <a:lnTo>
                    <a:pt x="832003" y="0"/>
                  </a:lnTo>
                  <a:lnTo>
                    <a:pt x="832003" y="968853"/>
                  </a:lnTo>
                  <a:lnTo>
                    <a:pt x="0" y="9688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 rot="-5400000">
              <a:off x="15723277" y="3522286"/>
              <a:ext cx="832003" cy="968854"/>
            </a:xfrm>
            <a:custGeom>
              <a:avLst/>
              <a:gdLst/>
              <a:ahLst/>
              <a:cxnLst/>
              <a:rect l="l" t="t" r="r" b="b"/>
              <a:pathLst>
                <a:path w="832003" h="968854" extrusionOk="0">
                  <a:moveTo>
                    <a:pt x="0" y="0"/>
                  </a:moveTo>
                  <a:lnTo>
                    <a:pt x="832004" y="0"/>
                  </a:lnTo>
                  <a:lnTo>
                    <a:pt x="832004" y="968853"/>
                  </a:lnTo>
                  <a:lnTo>
                    <a:pt x="0" y="9688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0" name="Google Shape;90;p1"/>
          <p:cNvSpPr txBox="1"/>
          <p:nvPr/>
        </p:nvSpPr>
        <p:spPr>
          <a:xfrm>
            <a:off x="0" y="3003286"/>
            <a:ext cx="12192000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ts val="6334"/>
              </a:lnSpc>
              <a:buClr>
                <a:srgbClr val="000000"/>
              </a:buClr>
            </a:pPr>
            <a:r>
              <a:rPr lang="en-US" sz="4533" b="1" kern="0" dirty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MARCO LEGAL DE CIÊNCIA,</a:t>
            </a:r>
          </a:p>
          <a:p>
            <a:pPr algn="ctr" defTabSz="609630">
              <a:lnSpc>
                <a:spcPts val="6334"/>
              </a:lnSpc>
              <a:buClr>
                <a:srgbClr val="000000"/>
              </a:buClr>
            </a:pPr>
            <a:r>
              <a:rPr lang="en-US" sz="4533" b="1" kern="0" dirty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TECNOLOGIA E INOVAÇÃO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12"/>
          <p:cNvGrpSpPr/>
          <p:nvPr/>
        </p:nvGrpSpPr>
        <p:grpSpPr>
          <a:xfrm>
            <a:off x="685800" y="3174581"/>
            <a:ext cx="10820400" cy="2997619"/>
            <a:chOff x="0" y="-28575"/>
            <a:chExt cx="4274726" cy="1184244"/>
          </a:xfrm>
        </p:grpSpPr>
        <p:sp>
          <p:nvSpPr>
            <p:cNvPr id="385" name="Google Shape;385;p12"/>
            <p:cNvSpPr/>
            <p:nvPr/>
          </p:nvSpPr>
          <p:spPr>
            <a:xfrm>
              <a:off x="0" y="0"/>
              <a:ext cx="4274726" cy="1155669"/>
            </a:xfrm>
            <a:custGeom>
              <a:avLst/>
              <a:gdLst/>
              <a:ahLst/>
              <a:cxnLst/>
              <a:rect l="l" t="t" r="r" b="b"/>
              <a:pathLst>
                <a:path w="4274726" h="1155669" extrusionOk="0">
                  <a:moveTo>
                    <a:pt x="0" y="0"/>
                  </a:moveTo>
                  <a:lnTo>
                    <a:pt x="4274726" y="0"/>
                  </a:lnTo>
                  <a:lnTo>
                    <a:pt x="4274726" y="1155669"/>
                  </a:lnTo>
                  <a:lnTo>
                    <a:pt x="0" y="1155669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2"/>
            <p:cNvSpPr txBox="1"/>
            <p:nvPr/>
          </p:nvSpPr>
          <p:spPr>
            <a:xfrm>
              <a:off x="0" y="-28575"/>
              <a:ext cx="4274726" cy="11842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7" name="Google Shape;387;p12"/>
          <p:cNvGrpSpPr/>
          <p:nvPr/>
        </p:nvGrpSpPr>
        <p:grpSpPr>
          <a:xfrm>
            <a:off x="5654448" y="1800602"/>
            <a:ext cx="441552" cy="131507"/>
            <a:chOff x="0" y="-28575"/>
            <a:chExt cx="174440" cy="51953"/>
          </a:xfrm>
        </p:grpSpPr>
        <p:sp>
          <p:nvSpPr>
            <p:cNvPr id="388" name="Google Shape;388;p12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2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0" name="Google Shape;390;p12"/>
          <p:cNvGrpSpPr/>
          <p:nvPr/>
        </p:nvGrpSpPr>
        <p:grpSpPr>
          <a:xfrm>
            <a:off x="6096000" y="1800602"/>
            <a:ext cx="441552" cy="131507"/>
            <a:chOff x="0" y="-28575"/>
            <a:chExt cx="174440" cy="51953"/>
          </a:xfrm>
        </p:grpSpPr>
        <p:sp>
          <p:nvSpPr>
            <p:cNvPr id="391" name="Google Shape;391;p12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2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3" name="Google Shape;393;p12"/>
          <p:cNvGrpSpPr/>
          <p:nvPr/>
        </p:nvGrpSpPr>
        <p:grpSpPr>
          <a:xfrm>
            <a:off x="5218570" y="2467991"/>
            <a:ext cx="5616699" cy="1485511"/>
            <a:chOff x="0" y="-28575"/>
            <a:chExt cx="2218943" cy="586868"/>
          </a:xfrm>
        </p:grpSpPr>
        <p:sp>
          <p:nvSpPr>
            <p:cNvPr id="394" name="Google Shape;394;p12"/>
            <p:cNvSpPr/>
            <p:nvPr/>
          </p:nvSpPr>
          <p:spPr>
            <a:xfrm>
              <a:off x="0" y="0"/>
              <a:ext cx="2218943" cy="558293"/>
            </a:xfrm>
            <a:custGeom>
              <a:avLst/>
              <a:gdLst/>
              <a:ahLst/>
              <a:cxnLst/>
              <a:rect l="l" t="t" r="r" b="b"/>
              <a:pathLst>
                <a:path w="2218943" h="558293" extrusionOk="0">
                  <a:moveTo>
                    <a:pt x="0" y="0"/>
                  </a:moveTo>
                  <a:lnTo>
                    <a:pt x="2218943" y="0"/>
                  </a:lnTo>
                  <a:lnTo>
                    <a:pt x="2218943" y="558293"/>
                  </a:lnTo>
                  <a:lnTo>
                    <a:pt x="0" y="558293"/>
                  </a:lnTo>
                  <a:close/>
                </a:path>
              </a:pathLst>
            </a:custGeom>
            <a:solidFill>
              <a:srgbClr val="B16300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2"/>
            <p:cNvSpPr txBox="1"/>
            <p:nvPr/>
          </p:nvSpPr>
          <p:spPr>
            <a:xfrm>
              <a:off x="0" y="-28575"/>
              <a:ext cx="2218943" cy="5868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6" name="Google Shape;396;p12"/>
          <p:cNvSpPr/>
          <p:nvPr/>
        </p:nvSpPr>
        <p:spPr>
          <a:xfrm rot="-5400000">
            <a:off x="1722079" y="897997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97" name="Google Shape;397;p12"/>
          <p:cNvSpPr/>
          <p:nvPr/>
        </p:nvSpPr>
        <p:spPr>
          <a:xfrm rot="-5400000">
            <a:off x="9915253" y="897997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98" name="Google Shape;398;p12"/>
          <p:cNvSpPr txBox="1"/>
          <p:nvPr/>
        </p:nvSpPr>
        <p:spPr>
          <a:xfrm>
            <a:off x="3162873" y="924616"/>
            <a:ext cx="2933127" cy="705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INOVAÇÃO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99" name="Google Shape;399;p12"/>
          <p:cNvSpPr txBox="1"/>
          <p:nvPr/>
        </p:nvSpPr>
        <p:spPr>
          <a:xfrm>
            <a:off x="5716694" y="1046958"/>
            <a:ext cx="4152941" cy="416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3"/>
              </a:lnSpc>
              <a:buClr>
                <a:srgbClr val="000000"/>
              </a:buClr>
            </a:pPr>
            <a:r>
              <a:rPr lang="en-US" sz="1933" b="1" kern="0">
                <a:solidFill>
                  <a:srgbClr val="B16300"/>
                </a:solidFill>
                <a:latin typeface="Open Sans"/>
                <a:ea typeface="Open Sans"/>
                <a:cs typeface="Open Sans"/>
                <a:sym typeface="Open Sans"/>
              </a:rPr>
              <a:t>- O QUE NOS INTERESSA… - 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0" name="Google Shape;400;p12"/>
          <p:cNvSpPr txBox="1"/>
          <p:nvPr/>
        </p:nvSpPr>
        <p:spPr>
          <a:xfrm>
            <a:off x="1340196" y="4565991"/>
            <a:ext cx="9597030" cy="103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22"/>
              </a:lnSpc>
              <a:buClr>
                <a:srgbClr val="000000"/>
              </a:buClr>
            </a:pPr>
            <a:r>
              <a:rPr lang="en-US" sz="1199" b="1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Introdução </a:t>
            </a:r>
            <a:r>
              <a:rPr lang="en-US" sz="1199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 novidade ou aperfeiçoamento no </a:t>
            </a:r>
            <a:r>
              <a:rPr lang="en-US" sz="1199" b="1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ambiente produtivo</a:t>
            </a:r>
            <a:r>
              <a:rPr lang="en-US" sz="1199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e social que resulte em novos produtos, serviços ou processos ou que compreenda a agregação de novas funcionalidades ou características a produto, serviço ou processo já existente que possa resultar em melhorias e em efetivo ganho de qualidade ou desempenho; (Redação pela Lei nº 13.243, de 2016)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40022"/>
              </a:lnSpc>
              <a:buClr>
                <a:srgbClr val="000000"/>
              </a:buClr>
            </a:pPr>
            <a:endParaRPr sz="1199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1" name="Google Shape;401;p12"/>
          <p:cNvSpPr txBox="1"/>
          <p:nvPr/>
        </p:nvSpPr>
        <p:spPr>
          <a:xfrm>
            <a:off x="1340195" y="3985893"/>
            <a:ext cx="4314252" cy="407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42"/>
              </a:lnSpc>
              <a:buClr>
                <a:srgbClr val="000000"/>
              </a:buClr>
            </a:pPr>
            <a:r>
              <a:rPr lang="en-US" sz="1891" b="1" kern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Inovação: 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2" name="Google Shape;402;p12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3" name="Google Shape;403;p12"/>
          <p:cNvSpPr txBox="1"/>
          <p:nvPr/>
        </p:nvSpPr>
        <p:spPr>
          <a:xfrm>
            <a:off x="5716694" y="3074090"/>
            <a:ext cx="4620449" cy="407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04250" lvl="1" algn="ctr" defTabSz="609630">
              <a:lnSpc>
                <a:spcPct val="140042"/>
              </a:lnSpc>
              <a:buClr>
                <a:srgbClr val="F4F4F4"/>
              </a:buClr>
              <a:buSzPts val="2837"/>
            </a:pPr>
            <a:r>
              <a:rPr lang="en-US" sz="1891" b="1" kern="0" dirty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Art. 2º, </a:t>
            </a:r>
            <a:r>
              <a:rPr lang="en-US" sz="1891" b="1" kern="0" dirty="0" err="1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Inciso</a:t>
            </a:r>
            <a:r>
              <a:rPr lang="en-US" sz="1891" b="1" kern="0" dirty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 IV da Lei nº 10.973/04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404" name="Google Shape;404;p12"/>
          <p:cNvCxnSpPr/>
          <p:nvPr/>
        </p:nvCxnSpPr>
        <p:spPr>
          <a:xfrm>
            <a:off x="6619152" y="5327451"/>
            <a:ext cx="25130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DE447CB-85A9-34BD-95D8-9553C9ED8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4043679" cy="6858000"/>
          </a:xfrm>
          <a:prstGeom prst="rect">
            <a:avLst/>
          </a:prstGeom>
        </p:spPr>
      </p:pic>
      <p:sp>
        <p:nvSpPr>
          <p:cNvPr id="837" name="Google Shape;837;p28"/>
          <p:cNvSpPr/>
          <p:nvPr/>
        </p:nvSpPr>
        <p:spPr>
          <a:xfrm rot="-5400000">
            <a:off x="1722079" y="859207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pt-BR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28"/>
          <p:cNvSpPr/>
          <p:nvPr/>
        </p:nvSpPr>
        <p:spPr>
          <a:xfrm rot="-5400000">
            <a:off x="2732132" y="1328651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pt-BR" sz="9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39" name="Google Shape;839;p28"/>
          <p:cNvGrpSpPr/>
          <p:nvPr/>
        </p:nvGrpSpPr>
        <p:grpSpPr>
          <a:xfrm>
            <a:off x="2101589" y="2337637"/>
            <a:ext cx="441552" cy="131507"/>
            <a:chOff x="0" y="-28575"/>
            <a:chExt cx="174440" cy="51953"/>
          </a:xfrm>
        </p:grpSpPr>
        <p:sp>
          <p:nvSpPr>
            <p:cNvPr id="840" name="Google Shape;840;p28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pt-BR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1" name="Google Shape;841;p28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12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2" name="Google Shape;842;p28"/>
          <p:cNvGrpSpPr/>
          <p:nvPr/>
        </p:nvGrpSpPr>
        <p:grpSpPr>
          <a:xfrm>
            <a:off x="4407830" y="1004575"/>
            <a:ext cx="441552" cy="131507"/>
            <a:chOff x="0" y="-28575"/>
            <a:chExt cx="174440" cy="51953"/>
          </a:xfrm>
        </p:grpSpPr>
        <p:sp>
          <p:nvSpPr>
            <p:cNvPr id="843" name="Google Shape;843;p28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pt-BR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4" name="Google Shape;844;p28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12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0" name="Google Shape;850;p28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165B837-3F1E-C7D6-0A6D-9D0E74C54AA3}"/>
              </a:ext>
            </a:extLst>
          </p:cNvPr>
          <p:cNvSpPr txBox="1"/>
          <p:nvPr/>
        </p:nvSpPr>
        <p:spPr>
          <a:xfrm>
            <a:off x="4281912" y="1928938"/>
            <a:ext cx="7696729" cy="4389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pt-BR" sz="1666" b="0" i="0" u="none" strike="noStrike" kern="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“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A Universidade de São Paulo (USP) criou um órgão encarregado de analisar a conformidade tanto das atividades empreendedoras de seus docentes como das colaborações de pesquisa com empresas ou outras instituições. O objetivo é dar segurança a quem promove a inovação no ambiente acadêmico e garantir que a cooperação com o setor privado não seja comprometida por conflitos de interesse e desvios éticos. O Escritório de Integridade e Proteção da Pesquisa tem duas vertentes de atuação. Uma delas busca dar respaldo institucional a pesquisadores que abrem empresas, comercializam tecnologias ou mantêm parcerias com o setor industrial. “A ideia é que os docentes procurem o escritório e informem o escopo das iniciativas que querem desenvolver. Se não houver problemas, receberão a chancela da universidade para suas atividades”, diz o físico Paulo Alberto </a:t>
            </a:r>
            <a:r>
              <a:rPr kumimoji="0" lang="pt-BR" sz="1200" b="0" i="0" u="none" strike="noStrike" kern="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Nussenzveig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, pró-reitor de Pesquisa e Inovação da USP</a:t>
            </a:r>
            <a:r>
              <a:rPr kumimoji="0" lang="pt-BR" sz="1666" b="0" i="0" u="none" strike="noStrike" kern="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.</a:t>
            </a: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pt-BR" sz="1666" b="0" i="0" u="none" strike="noStrike" kern="0" cap="none" spc="0" normalizeH="0" baseline="0" noProof="0" dirty="0">
              <a:ln>
                <a:noFill/>
              </a:ln>
              <a:solidFill>
                <a:srgbClr val="302F2F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pt-BR" sz="1666" b="0" i="0" u="none" strike="noStrike" kern="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Segundo ele, </a:t>
            </a:r>
            <a:r>
              <a:rPr kumimoji="0" lang="pt-BR" sz="1666" b="1" i="0" u="none" strike="noStrike" kern="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a intenção é remover constrangimentos da rotina dos docentes empreendedores</a:t>
            </a:r>
            <a:r>
              <a:rPr kumimoji="0" lang="pt-BR" sz="1666" b="0" i="0" u="none" strike="noStrike" kern="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. “PESQUISADORES QUE ABREM NEGÓCIO OU FAZEM PARCERIAS COM EMPRESAS ÀS VEZES SÃO TRATADOS COMO BANDIDOS POR COLEGAS, COMO SE ESTIVESSEM PREJUDICANDO A POPULAÇÃO. ISSO É UMA FALÁCIA. ELES GERAM RIQUEZA, DEVOLVEM O DINHEIRO QUE A SOCIEDADE INVESTIU NELES NA FORMA DE IMPOSTOS E MERECEM SER APOIADOS PELA UNIVERSIDADE”, diz o pró-reitor, que quer reduzir incertezas no empreendedorismo acadêmico.”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AB33E57B-D310-413B-DF51-77E0B0FAC1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1751" y="328865"/>
            <a:ext cx="4809209" cy="1298519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3DCAB23D-68F6-3530-EA29-2BA36C9EF831}"/>
              </a:ext>
            </a:extLst>
          </p:cNvPr>
          <p:cNvSpPr txBox="1"/>
          <p:nvPr/>
        </p:nvSpPr>
        <p:spPr>
          <a:xfrm>
            <a:off x="4551680" y="6397056"/>
            <a:ext cx="5181600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pt-BR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https://revistapesquisa.fapesp.br/usp-cria-escritorio-de-integridade-e-protecao-da-pesquisa/</a:t>
            </a:r>
            <a:endParaRPr kumimoji="0" lang="pt-BR" sz="9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7955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9198C2-BF87-CAEE-18F5-AAE6D1E0C6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2D7368-2EF5-D3F5-297D-F557A17DB6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6EEE128E-2E30-D545-37DE-0BD14B7F3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720"/>
            <a:ext cx="12192000" cy="703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26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10" name="Google Shape;410;p13"/>
          <p:cNvGrpSpPr/>
          <p:nvPr/>
        </p:nvGrpSpPr>
        <p:grpSpPr>
          <a:xfrm>
            <a:off x="875616" y="2097345"/>
            <a:ext cx="441552" cy="131507"/>
            <a:chOff x="0" y="-28575"/>
            <a:chExt cx="174440" cy="51953"/>
          </a:xfrm>
        </p:grpSpPr>
        <p:sp>
          <p:nvSpPr>
            <p:cNvPr id="411" name="Google Shape;411;p13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3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3" name="Google Shape;413;p13"/>
          <p:cNvGrpSpPr/>
          <p:nvPr/>
        </p:nvGrpSpPr>
        <p:grpSpPr>
          <a:xfrm>
            <a:off x="1317168" y="2097345"/>
            <a:ext cx="441552" cy="131507"/>
            <a:chOff x="0" y="-28575"/>
            <a:chExt cx="174440" cy="51953"/>
          </a:xfrm>
        </p:grpSpPr>
        <p:sp>
          <p:nvSpPr>
            <p:cNvPr id="414" name="Google Shape;414;p13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3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6" name="Google Shape;416;p13"/>
          <p:cNvGrpSpPr/>
          <p:nvPr/>
        </p:nvGrpSpPr>
        <p:grpSpPr>
          <a:xfrm>
            <a:off x="-227469" y="574292"/>
            <a:ext cx="7590017" cy="1356775"/>
            <a:chOff x="0" y="-28575"/>
            <a:chExt cx="2998525" cy="536010"/>
          </a:xfrm>
        </p:grpSpPr>
        <p:sp>
          <p:nvSpPr>
            <p:cNvPr id="417" name="Google Shape;417;p13"/>
            <p:cNvSpPr/>
            <p:nvPr/>
          </p:nvSpPr>
          <p:spPr>
            <a:xfrm>
              <a:off x="0" y="0"/>
              <a:ext cx="2998525" cy="507435"/>
            </a:xfrm>
            <a:custGeom>
              <a:avLst/>
              <a:gdLst/>
              <a:ahLst/>
              <a:cxnLst/>
              <a:rect l="l" t="t" r="r" b="b"/>
              <a:pathLst>
                <a:path w="2998525" h="507435" extrusionOk="0">
                  <a:moveTo>
                    <a:pt x="0" y="0"/>
                  </a:moveTo>
                  <a:lnTo>
                    <a:pt x="2998525" y="0"/>
                  </a:lnTo>
                  <a:lnTo>
                    <a:pt x="2998525" y="507435"/>
                  </a:lnTo>
                  <a:lnTo>
                    <a:pt x="0" y="507435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3"/>
            <p:cNvSpPr txBox="1"/>
            <p:nvPr/>
          </p:nvSpPr>
          <p:spPr>
            <a:xfrm>
              <a:off x="0" y="-28575"/>
              <a:ext cx="2998525" cy="536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9" name="Google Shape;419;p13"/>
          <p:cNvSpPr/>
          <p:nvPr/>
        </p:nvSpPr>
        <p:spPr>
          <a:xfrm rot="-5400000">
            <a:off x="7079983" y="304315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4" y="0"/>
                </a:lnTo>
                <a:lnTo>
                  <a:pt x="832004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20" name="Google Shape;420;p13"/>
          <p:cNvSpPr/>
          <p:nvPr/>
        </p:nvSpPr>
        <p:spPr>
          <a:xfrm rot="-5400000">
            <a:off x="11733128" y="4419445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4" y="0"/>
                </a:lnTo>
                <a:lnTo>
                  <a:pt x="832004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21" name="Google Shape;421;p13"/>
          <p:cNvSpPr/>
          <p:nvPr/>
        </p:nvSpPr>
        <p:spPr>
          <a:xfrm>
            <a:off x="1081571" y="2545187"/>
            <a:ext cx="10028858" cy="3712653"/>
          </a:xfrm>
          <a:custGeom>
            <a:avLst/>
            <a:gdLst/>
            <a:ahLst/>
            <a:cxnLst/>
            <a:rect l="l" t="t" r="r" b="b"/>
            <a:pathLst>
              <a:path w="15043287" h="5568980" extrusionOk="0">
                <a:moveTo>
                  <a:pt x="0" y="0"/>
                </a:moveTo>
                <a:lnTo>
                  <a:pt x="15043288" y="0"/>
                </a:lnTo>
                <a:lnTo>
                  <a:pt x="15043288" y="5568980"/>
                </a:lnTo>
                <a:lnTo>
                  <a:pt x="0" y="55689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289" t="-3801" r="-2814" b="-94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22" name="Google Shape;422;p13"/>
          <p:cNvSpPr txBox="1"/>
          <p:nvPr/>
        </p:nvSpPr>
        <p:spPr>
          <a:xfrm>
            <a:off x="678760" y="824941"/>
            <a:ext cx="6156309" cy="100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1"/>
              </a:lnSpc>
              <a:buClr>
                <a:srgbClr val="000000"/>
              </a:buClr>
            </a:pPr>
            <a:r>
              <a:rPr lang="en-US" sz="2333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NÍVEL DE ADERÊNCIA DAS ICTS PÚBLICAS FEDERAIS AO MLCTI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23" name="Google Shape;423;p13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4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29" name="Google Shape;429;p14"/>
          <p:cNvGrpSpPr/>
          <p:nvPr/>
        </p:nvGrpSpPr>
        <p:grpSpPr>
          <a:xfrm>
            <a:off x="-227469" y="676969"/>
            <a:ext cx="4367153" cy="3898299"/>
            <a:chOff x="0" y="-28575"/>
            <a:chExt cx="1725295" cy="1540068"/>
          </a:xfrm>
        </p:grpSpPr>
        <p:sp>
          <p:nvSpPr>
            <p:cNvPr id="430" name="Google Shape;430;p14"/>
            <p:cNvSpPr/>
            <p:nvPr/>
          </p:nvSpPr>
          <p:spPr>
            <a:xfrm>
              <a:off x="0" y="0"/>
              <a:ext cx="1725295" cy="1511493"/>
            </a:xfrm>
            <a:custGeom>
              <a:avLst/>
              <a:gdLst/>
              <a:ahLst/>
              <a:cxnLst/>
              <a:rect l="l" t="t" r="r" b="b"/>
              <a:pathLst>
                <a:path w="1725295" h="1511493" extrusionOk="0">
                  <a:moveTo>
                    <a:pt x="0" y="0"/>
                  </a:moveTo>
                  <a:lnTo>
                    <a:pt x="1725295" y="0"/>
                  </a:lnTo>
                  <a:lnTo>
                    <a:pt x="1725295" y="1511493"/>
                  </a:lnTo>
                  <a:lnTo>
                    <a:pt x="0" y="1511493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4"/>
            <p:cNvSpPr txBox="1"/>
            <p:nvPr/>
          </p:nvSpPr>
          <p:spPr>
            <a:xfrm>
              <a:off x="0" y="-28575"/>
              <a:ext cx="1725295" cy="15400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2" name="Google Shape;432;p14"/>
          <p:cNvGrpSpPr/>
          <p:nvPr/>
        </p:nvGrpSpPr>
        <p:grpSpPr>
          <a:xfrm>
            <a:off x="1615770" y="4896638"/>
            <a:ext cx="883103" cy="137856"/>
            <a:chOff x="0" y="-144660"/>
            <a:chExt cx="1766208" cy="275712"/>
          </a:xfrm>
        </p:grpSpPr>
        <p:grpSp>
          <p:nvGrpSpPr>
            <p:cNvPr id="433" name="Google Shape;433;p14"/>
            <p:cNvGrpSpPr/>
            <p:nvPr/>
          </p:nvGrpSpPr>
          <p:grpSpPr>
            <a:xfrm>
              <a:off x="0" y="-144660"/>
              <a:ext cx="883104" cy="275712"/>
              <a:chOff x="0" y="-28575"/>
              <a:chExt cx="174440" cy="54462"/>
            </a:xfrm>
          </p:grpSpPr>
          <p:sp>
            <p:nvSpPr>
              <p:cNvPr id="434" name="Google Shape;434;p14"/>
              <p:cNvSpPr/>
              <p:nvPr/>
            </p:nvSpPr>
            <p:spPr>
              <a:xfrm>
                <a:off x="0" y="0"/>
                <a:ext cx="174440" cy="25887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5887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5887"/>
                    </a:lnTo>
                    <a:lnTo>
                      <a:pt x="0" y="25887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14"/>
              <p:cNvSpPr txBox="1"/>
              <p:nvPr/>
            </p:nvSpPr>
            <p:spPr>
              <a:xfrm>
                <a:off x="0" y="-28575"/>
                <a:ext cx="174440" cy="544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6" name="Google Shape;436;p14"/>
            <p:cNvGrpSpPr/>
            <p:nvPr/>
          </p:nvGrpSpPr>
          <p:grpSpPr>
            <a:xfrm>
              <a:off x="883104" y="-144660"/>
              <a:ext cx="883104" cy="275712"/>
              <a:chOff x="0" y="-28575"/>
              <a:chExt cx="174440" cy="54462"/>
            </a:xfrm>
          </p:grpSpPr>
          <p:sp>
            <p:nvSpPr>
              <p:cNvPr id="437" name="Google Shape;437;p14"/>
              <p:cNvSpPr/>
              <p:nvPr/>
            </p:nvSpPr>
            <p:spPr>
              <a:xfrm>
                <a:off x="0" y="0"/>
                <a:ext cx="174440" cy="25887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5887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5887"/>
                    </a:lnTo>
                    <a:lnTo>
                      <a:pt x="0" y="25887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14"/>
              <p:cNvSpPr txBox="1"/>
              <p:nvPr/>
            </p:nvSpPr>
            <p:spPr>
              <a:xfrm>
                <a:off x="0" y="-28575"/>
                <a:ext cx="174440" cy="544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39" name="Google Shape;439;p14"/>
          <p:cNvSpPr/>
          <p:nvPr/>
        </p:nvSpPr>
        <p:spPr>
          <a:xfrm>
            <a:off x="4521625" y="644852"/>
            <a:ext cx="7116035" cy="5568297"/>
          </a:xfrm>
          <a:custGeom>
            <a:avLst/>
            <a:gdLst/>
            <a:ahLst/>
            <a:cxnLst/>
            <a:rect l="l" t="t" r="r" b="b"/>
            <a:pathLst>
              <a:path w="10674053" h="8352446" extrusionOk="0">
                <a:moveTo>
                  <a:pt x="0" y="0"/>
                </a:moveTo>
                <a:lnTo>
                  <a:pt x="10674053" y="0"/>
                </a:lnTo>
                <a:lnTo>
                  <a:pt x="10674053" y="8352446"/>
                </a:lnTo>
                <a:lnTo>
                  <a:pt x="0" y="83524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0" name="Google Shape;440;p14"/>
          <p:cNvSpPr/>
          <p:nvPr/>
        </p:nvSpPr>
        <p:spPr>
          <a:xfrm rot="-5400000">
            <a:off x="9711888" y="323671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4" y="0"/>
                </a:lnTo>
                <a:lnTo>
                  <a:pt x="832004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1" name="Google Shape;441;p14"/>
          <p:cNvSpPr/>
          <p:nvPr/>
        </p:nvSpPr>
        <p:spPr>
          <a:xfrm rot="-5400000">
            <a:off x="11360326" y="5377486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2" name="Google Shape;442;p14"/>
          <p:cNvSpPr txBox="1"/>
          <p:nvPr/>
        </p:nvSpPr>
        <p:spPr>
          <a:xfrm>
            <a:off x="685800" y="1053617"/>
            <a:ext cx="3145600" cy="3217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1"/>
              </a:lnSpc>
              <a:buClr>
                <a:srgbClr val="000000"/>
              </a:buClr>
            </a:pPr>
            <a:r>
              <a:rPr lang="en-US" sz="1867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R E L A Ç Ã O 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40011"/>
              </a:lnSpc>
              <a:buClr>
                <a:srgbClr val="000000"/>
              </a:buClr>
            </a:pPr>
            <a:r>
              <a:rPr lang="en-US" sz="1867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E N T R E </a:t>
            </a:r>
            <a:endParaRPr sz="1867" b="1" kern="0" dirty="0">
              <a:solidFill>
                <a:srgbClr val="D88E2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ct val="140011"/>
              </a:lnSpc>
              <a:buClr>
                <a:srgbClr val="000000"/>
              </a:buClr>
            </a:pPr>
            <a:r>
              <a:rPr lang="en-US" sz="1867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I N V E S T I M E N T O S</a:t>
            </a:r>
            <a:endParaRPr sz="1867" b="1" kern="0" dirty="0">
              <a:solidFill>
                <a:srgbClr val="D88E2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ct val="140011"/>
              </a:lnSpc>
              <a:buClr>
                <a:srgbClr val="000000"/>
              </a:buClr>
            </a:pPr>
            <a:r>
              <a:rPr lang="en-US" sz="1867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N A C I O N A I S 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40011"/>
              </a:lnSpc>
              <a:buClr>
                <a:srgbClr val="000000"/>
              </a:buClr>
            </a:pPr>
            <a:r>
              <a:rPr lang="en-US" sz="1867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E M   P &amp; D 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40011"/>
              </a:lnSpc>
              <a:buClr>
                <a:srgbClr val="000000"/>
              </a:buClr>
            </a:pPr>
            <a:r>
              <a:rPr lang="en-US" sz="1867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E   O   P R O D U T O </a:t>
            </a:r>
            <a:endParaRPr sz="1867" b="1" kern="0" dirty="0">
              <a:solidFill>
                <a:srgbClr val="D88E2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ct val="140011"/>
              </a:lnSpc>
              <a:buClr>
                <a:srgbClr val="000000"/>
              </a:buClr>
            </a:pPr>
            <a:r>
              <a:rPr lang="en-US" sz="1867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I N T E R N O </a:t>
            </a:r>
            <a:endParaRPr sz="1867" b="1" kern="0" dirty="0">
              <a:solidFill>
                <a:srgbClr val="D88E2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ct val="140011"/>
              </a:lnSpc>
              <a:buClr>
                <a:srgbClr val="000000"/>
              </a:buClr>
            </a:pPr>
            <a:r>
              <a:rPr lang="en-US" sz="1867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B R U T O   ( P I B ) 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3" name="Google Shape;443;p14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15"/>
          <p:cNvGrpSpPr/>
          <p:nvPr/>
        </p:nvGrpSpPr>
        <p:grpSpPr>
          <a:xfrm>
            <a:off x="685800" y="3070189"/>
            <a:ext cx="441552" cy="131507"/>
            <a:chOff x="0" y="-28575"/>
            <a:chExt cx="174440" cy="51953"/>
          </a:xfrm>
        </p:grpSpPr>
        <p:sp>
          <p:nvSpPr>
            <p:cNvPr id="449" name="Google Shape;449;p15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5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1" name="Google Shape;451;p15"/>
          <p:cNvGrpSpPr/>
          <p:nvPr/>
        </p:nvGrpSpPr>
        <p:grpSpPr>
          <a:xfrm>
            <a:off x="1127352" y="3070189"/>
            <a:ext cx="441552" cy="131507"/>
            <a:chOff x="0" y="-28575"/>
            <a:chExt cx="174440" cy="51953"/>
          </a:xfrm>
        </p:grpSpPr>
        <p:sp>
          <p:nvSpPr>
            <p:cNvPr id="452" name="Google Shape;452;p15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5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4" name="Google Shape;454;p15"/>
          <p:cNvGrpSpPr/>
          <p:nvPr/>
        </p:nvGrpSpPr>
        <p:grpSpPr>
          <a:xfrm>
            <a:off x="1095336" y="3651041"/>
            <a:ext cx="3011947" cy="2203559"/>
            <a:chOff x="0" y="-28575"/>
            <a:chExt cx="987301" cy="722315"/>
          </a:xfrm>
        </p:grpSpPr>
        <p:sp>
          <p:nvSpPr>
            <p:cNvPr id="455" name="Google Shape;455;p15"/>
            <p:cNvSpPr/>
            <p:nvPr/>
          </p:nvSpPr>
          <p:spPr>
            <a:xfrm>
              <a:off x="0" y="0"/>
              <a:ext cx="987301" cy="693740"/>
            </a:xfrm>
            <a:custGeom>
              <a:avLst/>
              <a:gdLst/>
              <a:ahLst/>
              <a:cxnLst/>
              <a:rect l="l" t="t" r="r" b="b"/>
              <a:pathLst>
                <a:path w="987301" h="693740" extrusionOk="0">
                  <a:moveTo>
                    <a:pt x="0" y="0"/>
                  </a:moveTo>
                  <a:lnTo>
                    <a:pt x="987301" y="0"/>
                  </a:lnTo>
                  <a:lnTo>
                    <a:pt x="987301" y="693740"/>
                  </a:lnTo>
                  <a:lnTo>
                    <a:pt x="0" y="693740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5"/>
            <p:cNvSpPr txBox="1"/>
            <p:nvPr/>
          </p:nvSpPr>
          <p:spPr>
            <a:xfrm>
              <a:off x="0" y="-28575"/>
              <a:ext cx="987301" cy="722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7" name="Google Shape;457;p15"/>
          <p:cNvSpPr/>
          <p:nvPr/>
        </p:nvSpPr>
        <p:spPr>
          <a:xfrm rot="-5400000">
            <a:off x="3277505" y="-45617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8" name="Google Shape;458;p15"/>
          <p:cNvSpPr/>
          <p:nvPr/>
        </p:nvSpPr>
        <p:spPr>
          <a:xfrm rot="-5400000">
            <a:off x="11591715" y="5571915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9" name="Google Shape;459;p15"/>
          <p:cNvSpPr/>
          <p:nvPr/>
        </p:nvSpPr>
        <p:spPr>
          <a:xfrm>
            <a:off x="5275256" y="2185018"/>
            <a:ext cx="5998515" cy="3777812"/>
          </a:xfrm>
          <a:custGeom>
            <a:avLst/>
            <a:gdLst/>
            <a:ahLst/>
            <a:cxnLst/>
            <a:rect l="l" t="t" r="r" b="b"/>
            <a:pathLst>
              <a:path w="8997773" h="5666718" extrusionOk="0">
                <a:moveTo>
                  <a:pt x="0" y="0"/>
                </a:moveTo>
                <a:lnTo>
                  <a:pt x="8997773" y="0"/>
                </a:lnTo>
                <a:lnTo>
                  <a:pt x="8997773" y="5666717"/>
                </a:lnTo>
                <a:lnTo>
                  <a:pt x="0" y="56667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1471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0" name="Google Shape;460;p15"/>
          <p:cNvSpPr txBox="1"/>
          <p:nvPr/>
        </p:nvSpPr>
        <p:spPr>
          <a:xfrm>
            <a:off x="1071524" y="855351"/>
            <a:ext cx="4184682" cy="282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Quem Produz Conhecimento Científico no País?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1" name="Google Shape;461;p15"/>
          <p:cNvSpPr txBox="1"/>
          <p:nvPr/>
        </p:nvSpPr>
        <p:spPr>
          <a:xfrm>
            <a:off x="1583674" y="4552421"/>
            <a:ext cx="2257297" cy="12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22"/>
              </a:lnSpc>
              <a:buClr>
                <a:srgbClr val="000000"/>
              </a:buClr>
            </a:pPr>
            <a:r>
              <a:rPr lang="en-US" sz="1199" b="1" kern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UNIVERSIDADES PÚBLICAS RESPONDEM POR MAIS DE 95% DA PRODUÇÃO CIENTÍFICA DO BRASIL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40022"/>
              </a:lnSpc>
              <a:buClr>
                <a:srgbClr val="000000"/>
              </a:buClr>
            </a:pPr>
            <a:endParaRPr sz="1199" b="1" kern="0">
              <a:solidFill>
                <a:srgbClr val="F4F4F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2" name="Google Shape;462;p15"/>
          <p:cNvSpPr txBox="1"/>
          <p:nvPr/>
        </p:nvSpPr>
        <p:spPr>
          <a:xfrm>
            <a:off x="1583674" y="3953274"/>
            <a:ext cx="714391" cy="579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29"/>
              </a:lnSpc>
              <a:buClr>
                <a:srgbClr val="000000"/>
              </a:buClr>
            </a:pPr>
            <a:r>
              <a:rPr lang="en-US" sz="2691" b="1" kern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01.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3" name="Google Shape;463;p15"/>
          <p:cNvSpPr txBox="1"/>
          <p:nvPr/>
        </p:nvSpPr>
        <p:spPr>
          <a:xfrm>
            <a:off x="5340309" y="1541574"/>
            <a:ext cx="6034800" cy="516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22"/>
              </a:lnSpc>
              <a:buClr>
                <a:srgbClr val="000000"/>
              </a:buClr>
            </a:pPr>
            <a:r>
              <a:rPr lang="en-US" sz="1199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DESEMPENHO DAS PRINCIPAIS UNIVERSIDADES BRASILEIRAS EM PESQUISA</a:t>
            </a:r>
            <a:endParaRPr sz="1199" b="1" kern="0" dirty="0">
              <a:solidFill>
                <a:srgbClr val="D88E2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ct val="140022"/>
              </a:lnSpc>
              <a:buClr>
                <a:srgbClr val="000000"/>
              </a:buClr>
            </a:pPr>
            <a:r>
              <a:rPr lang="en-US" sz="1199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 | </a:t>
            </a:r>
            <a:r>
              <a:rPr lang="en-US" sz="1199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PERÍODO 2011-2016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4" name="Google Shape;464;p15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70" name="Google Shape;470;p16"/>
          <p:cNvGrpSpPr/>
          <p:nvPr/>
        </p:nvGrpSpPr>
        <p:grpSpPr>
          <a:xfrm>
            <a:off x="5654449" y="1562169"/>
            <a:ext cx="883103" cy="131507"/>
            <a:chOff x="0" y="-144662"/>
            <a:chExt cx="1766208" cy="263014"/>
          </a:xfrm>
        </p:grpSpPr>
        <p:grpSp>
          <p:nvGrpSpPr>
            <p:cNvPr id="471" name="Google Shape;471;p16"/>
            <p:cNvGrpSpPr/>
            <p:nvPr/>
          </p:nvGrpSpPr>
          <p:grpSpPr>
            <a:xfrm>
              <a:off x="0" y="-144662"/>
              <a:ext cx="883104" cy="263014"/>
              <a:chOff x="0" y="-28575"/>
              <a:chExt cx="174440" cy="51953"/>
            </a:xfrm>
          </p:grpSpPr>
          <p:sp>
            <p:nvSpPr>
              <p:cNvPr id="472" name="Google Shape;472;p16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16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4" name="Google Shape;474;p16"/>
            <p:cNvGrpSpPr/>
            <p:nvPr/>
          </p:nvGrpSpPr>
          <p:grpSpPr>
            <a:xfrm>
              <a:off x="883104" y="-144662"/>
              <a:ext cx="883104" cy="263014"/>
              <a:chOff x="0" y="-28575"/>
              <a:chExt cx="174440" cy="51953"/>
            </a:xfrm>
          </p:grpSpPr>
          <p:sp>
            <p:nvSpPr>
              <p:cNvPr id="475" name="Google Shape;475;p16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16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77" name="Google Shape;477;p16"/>
          <p:cNvSpPr/>
          <p:nvPr/>
        </p:nvSpPr>
        <p:spPr>
          <a:xfrm rot="-5400000">
            <a:off x="1601429" y="383639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8" name="Google Shape;478;p16"/>
          <p:cNvSpPr/>
          <p:nvPr/>
        </p:nvSpPr>
        <p:spPr>
          <a:xfrm rot="-5400000">
            <a:off x="10037452" y="383639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4" y="0"/>
                </a:lnTo>
                <a:lnTo>
                  <a:pt x="832004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9" name="Google Shape;479;p16"/>
          <p:cNvSpPr/>
          <p:nvPr/>
        </p:nvSpPr>
        <p:spPr>
          <a:xfrm>
            <a:off x="1652306" y="1941064"/>
            <a:ext cx="1470961" cy="1263187"/>
          </a:xfrm>
          <a:custGeom>
            <a:avLst/>
            <a:gdLst/>
            <a:ahLst/>
            <a:cxnLst/>
            <a:rect l="l" t="t" r="r" b="b"/>
            <a:pathLst>
              <a:path w="2206441" h="1894781" extrusionOk="0">
                <a:moveTo>
                  <a:pt x="0" y="0"/>
                </a:moveTo>
                <a:lnTo>
                  <a:pt x="2206440" y="0"/>
                </a:lnTo>
                <a:lnTo>
                  <a:pt x="2206440" y="1894781"/>
                </a:lnTo>
                <a:lnTo>
                  <a:pt x="0" y="18947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0" name="Google Shape;480;p16"/>
          <p:cNvSpPr txBox="1"/>
          <p:nvPr/>
        </p:nvSpPr>
        <p:spPr>
          <a:xfrm>
            <a:off x="1652306" y="2229748"/>
            <a:ext cx="1241729" cy="599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9"/>
              </a:lnSpc>
              <a:buClr>
                <a:srgbClr val="000000"/>
              </a:buClr>
            </a:pPr>
            <a:r>
              <a:rPr lang="en-US" sz="2782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01.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481" name="Google Shape;481;p16"/>
          <p:cNvCxnSpPr/>
          <p:nvPr/>
        </p:nvCxnSpPr>
        <p:spPr>
          <a:xfrm>
            <a:off x="3167716" y="2561970"/>
            <a:ext cx="6171405" cy="18059"/>
          </a:xfrm>
          <a:prstGeom prst="straightConnector1">
            <a:avLst/>
          </a:prstGeom>
          <a:noFill/>
          <a:ln w="76200" cap="rnd" cmpd="sng">
            <a:solidFill>
              <a:srgbClr val="D88E29"/>
            </a:solidFill>
            <a:prstDash val="dash"/>
            <a:round/>
            <a:headEnd type="none" w="sm" len="sm"/>
            <a:tailEnd type="none" w="sm" len="sm"/>
          </a:ln>
        </p:spPr>
      </p:cxnSp>
      <p:grpSp>
        <p:nvGrpSpPr>
          <p:cNvPr id="482" name="Google Shape;482;p16"/>
          <p:cNvGrpSpPr/>
          <p:nvPr/>
        </p:nvGrpSpPr>
        <p:grpSpPr>
          <a:xfrm>
            <a:off x="9306035" y="1941064"/>
            <a:ext cx="1281681" cy="1281681"/>
            <a:chOff x="0" y="0"/>
            <a:chExt cx="812800" cy="812800"/>
          </a:xfrm>
        </p:grpSpPr>
        <p:sp>
          <p:nvSpPr>
            <p:cNvPr id="483" name="Google Shape;483;p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083" tIns="21083" rIns="21083" bIns="21083" anchor="ctr" anchorCtr="0">
              <a:noAutofit/>
            </a:bodyPr>
            <a:lstStyle/>
            <a:p>
              <a:pPr algn="ctr" defTabSz="609630">
                <a:lnSpc>
                  <a:spcPct val="124444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5" name="Google Shape;485;p16"/>
          <p:cNvGrpSpPr/>
          <p:nvPr/>
        </p:nvGrpSpPr>
        <p:grpSpPr>
          <a:xfrm>
            <a:off x="9449827" y="2084856"/>
            <a:ext cx="994097" cy="994097"/>
            <a:chOff x="0" y="0"/>
            <a:chExt cx="812800" cy="812800"/>
          </a:xfrm>
        </p:grpSpPr>
        <p:sp>
          <p:nvSpPr>
            <p:cNvPr id="486" name="Google Shape;486;p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083" tIns="21083" rIns="21083" bIns="21083" anchor="ctr" anchorCtr="0">
              <a:noAutofit/>
            </a:bodyPr>
            <a:lstStyle/>
            <a:p>
              <a:pPr algn="ctr" defTabSz="609630">
                <a:lnSpc>
                  <a:spcPct val="124444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8" name="Google Shape;488;p16"/>
          <p:cNvSpPr txBox="1"/>
          <p:nvPr/>
        </p:nvSpPr>
        <p:spPr>
          <a:xfrm>
            <a:off x="9306035" y="2238995"/>
            <a:ext cx="1281681" cy="599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9"/>
              </a:lnSpc>
              <a:buClr>
                <a:srgbClr val="000000"/>
              </a:buClr>
            </a:pPr>
            <a:r>
              <a:rPr lang="en-US" sz="2782" b="1" kern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03.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9" name="Google Shape;489;p16"/>
          <p:cNvSpPr/>
          <p:nvPr/>
        </p:nvSpPr>
        <p:spPr>
          <a:xfrm>
            <a:off x="5401073" y="1950311"/>
            <a:ext cx="1470961" cy="1263187"/>
          </a:xfrm>
          <a:custGeom>
            <a:avLst/>
            <a:gdLst/>
            <a:ahLst/>
            <a:cxnLst/>
            <a:rect l="l" t="t" r="r" b="b"/>
            <a:pathLst>
              <a:path w="2206441" h="1894781" extrusionOk="0">
                <a:moveTo>
                  <a:pt x="0" y="0"/>
                </a:moveTo>
                <a:lnTo>
                  <a:pt x="2206441" y="0"/>
                </a:lnTo>
                <a:lnTo>
                  <a:pt x="2206441" y="1894781"/>
                </a:lnTo>
                <a:lnTo>
                  <a:pt x="0" y="18947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0" name="Google Shape;490;p16"/>
          <p:cNvSpPr txBox="1"/>
          <p:nvPr/>
        </p:nvSpPr>
        <p:spPr>
          <a:xfrm>
            <a:off x="5426049" y="2238995"/>
            <a:ext cx="1215033" cy="599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9"/>
              </a:lnSpc>
              <a:buClr>
                <a:srgbClr val="000000"/>
              </a:buClr>
            </a:pPr>
            <a:r>
              <a:rPr lang="en-US" sz="2782" b="1" kern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02.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91" name="Google Shape;491;p16"/>
          <p:cNvGrpSpPr/>
          <p:nvPr/>
        </p:nvGrpSpPr>
        <p:grpSpPr>
          <a:xfrm>
            <a:off x="2037321" y="3267195"/>
            <a:ext cx="415607" cy="274943"/>
            <a:chOff x="0" y="0"/>
            <a:chExt cx="812800" cy="537706"/>
          </a:xfrm>
        </p:grpSpPr>
        <p:sp>
          <p:nvSpPr>
            <p:cNvPr id="492" name="Google Shape;492;p16"/>
            <p:cNvSpPr/>
            <p:nvPr/>
          </p:nvSpPr>
          <p:spPr>
            <a:xfrm>
              <a:off x="0" y="0"/>
              <a:ext cx="812800" cy="537706"/>
            </a:xfrm>
            <a:custGeom>
              <a:avLst/>
              <a:gdLst/>
              <a:ahLst/>
              <a:cxnLst/>
              <a:rect l="l" t="t" r="r" b="b"/>
              <a:pathLst>
                <a:path w="812800" h="537706" extrusionOk="0">
                  <a:moveTo>
                    <a:pt x="406400" y="0"/>
                  </a:moveTo>
                  <a:lnTo>
                    <a:pt x="812800" y="537706"/>
                  </a:lnTo>
                  <a:lnTo>
                    <a:pt x="0" y="53770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6"/>
            <p:cNvSpPr txBox="1"/>
            <p:nvPr/>
          </p:nvSpPr>
          <p:spPr>
            <a:xfrm>
              <a:off x="127000" y="221074"/>
              <a:ext cx="558800" cy="278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4" name="Google Shape;494;p16"/>
          <p:cNvGrpSpPr/>
          <p:nvPr/>
        </p:nvGrpSpPr>
        <p:grpSpPr>
          <a:xfrm>
            <a:off x="557883" y="3442265"/>
            <a:ext cx="3374484" cy="3053267"/>
            <a:chOff x="0" y="-28575"/>
            <a:chExt cx="1106139" cy="1000846"/>
          </a:xfrm>
        </p:grpSpPr>
        <p:sp>
          <p:nvSpPr>
            <p:cNvPr id="495" name="Google Shape;495;p16"/>
            <p:cNvSpPr/>
            <p:nvPr/>
          </p:nvSpPr>
          <p:spPr>
            <a:xfrm>
              <a:off x="0" y="0"/>
              <a:ext cx="1106139" cy="972271"/>
            </a:xfrm>
            <a:custGeom>
              <a:avLst/>
              <a:gdLst/>
              <a:ahLst/>
              <a:cxnLst/>
              <a:rect l="l" t="t" r="r" b="b"/>
              <a:pathLst>
                <a:path w="1106139" h="972271" extrusionOk="0">
                  <a:moveTo>
                    <a:pt x="0" y="0"/>
                  </a:moveTo>
                  <a:lnTo>
                    <a:pt x="1106139" y="0"/>
                  </a:lnTo>
                  <a:lnTo>
                    <a:pt x="1106139" y="972271"/>
                  </a:lnTo>
                  <a:lnTo>
                    <a:pt x="0" y="972271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6"/>
            <p:cNvSpPr txBox="1"/>
            <p:nvPr/>
          </p:nvSpPr>
          <p:spPr>
            <a:xfrm>
              <a:off x="0" y="-28575"/>
              <a:ext cx="1106139" cy="10008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7" name="Google Shape;497;p16"/>
          <p:cNvSpPr txBox="1"/>
          <p:nvPr/>
        </p:nvSpPr>
        <p:spPr>
          <a:xfrm>
            <a:off x="748271" y="4326649"/>
            <a:ext cx="2993800" cy="16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44698" lvl="1" indent="-113924" defTabSz="609630">
              <a:lnSpc>
                <a:spcPct val="140023"/>
              </a:lnSpc>
              <a:buClr>
                <a:srgbClr val="FFFFFF"/>
              </a:buClr>
              <a:buSzPts val="1500"/>
              <a:buFont typeface="Arial"/>
              <a:buChar char="•"/>
            </a:pPr>
            <a:r>
              <a:rPr lang="en-US" sz="1000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Falta de prioridade na gestão para impulsionar a inovação.</a:t>
            </a:r>
            <a:endParaRPr sz="1000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44698" lvl="1" indent="-113924" defTabSz="609630">
              <a:lnSpc>
                <a:spcPct val="140023"/>
              </a:lnSpc>
              <a:buClr>
                <a:srgbClr val="FFFFFF"/>
              </a:buClr>
              <a:buSzPts val="1500"/>
              <a:buFont typeface="Arial"/>
              <a:buChar char="•"/>
            </a:pPr>
            <a:r>
              <a:rPr lang="en-US" sz="1000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Estruturas internas, como os Núcleos de Inovação tecnológica (nits), subdimensionadas ou sem recursos suficientes.</a:t>
            </a:r>
            <a:endParaRPr sz="1000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44698" lvl="1" indent="-113924" defTabSz="609630">
              <a:lnSpc>
                <a:spcPct val="140023"/>
              </a:lnSpc>
              <a:buClr>
                <a:srgbClr val="FFFFFF"/>
              </a:buClr>
              <a:buSzPts val="1500"/>
              <a:buFont typeface="Arial"/>
              <a:buChar char="•"/>
            </a:pPr>
            <a:r>
              <a:rPr lang="en-US" sz="1000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Reflexos dessa ausência: baixa capacidade de coordenação e articulação com o ecossistema de inovação.</a:t>
            </a:r>
            <a:endParaRPr sz="1000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8" name="Google Shape;498;p16"/>
          <p:cNvSpPr txBox="1"/>
          <p:nvPr/>
        </p:nvSpPr>
        <p:spPr>
          <a:xfrm>
            <a:off x="557883" y="3679372"/>
            <a:ext cx="3374484" cy="545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21"/>
              </a:lnSpc>
              <a:buClr>
                <a:srgbClr val="000000"/>
              </a:buClr>
            </a:pPr>
            <a:r>
              <a:rPr lang="en-US" sz="1266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Decisão Gerencial para Fortalecer 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lnSpc>
                <a:spcPct val="140021"/>
              </a:lnSpc>
              <a:buClr>
                <a:srgbClr val="000000"/>
              </a:buClr>
            </a:pPr>
            <a:r>
              <a:rPr lang="en-US" sz="1266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a Política Interna de CT&amp;I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99" name="Google Shape;499;p16"/>
          <p:cNvGrpSpPr/>
          <p:nvPr/>
        </p:nvGrpSpPr>
        <p:grpSpPr>
          <a:xfrm>
            <a:off x="9739072" y="3267195"/>
            <a:ext cx="415607" cy="274943"/>
            <a:chOff x="0" y="0"/>
            <a:chExt cx="812800" cy="537706"/>
          </a:xfrm>
        </p:grpSpPr>
        <p:sp>
          <p:nvSpPr>
            <p:cNvPr id="500" name="Google Shape;500;p16"/>
            <p:cNvSpPr/>
            <p:nvPr/>
          </p:nvSpPr>
          <p:spPr>
            <a:xfrm>
              <a:off x="0" y="0"/>
              <a:ext cx="812800" cy="537706"/>
            </a:xfrm>
            <a:custGeom>
              <a:avLst/>
              <a:gdLst/>
              <a:ahLst/>
              <a:cxnLst/>
              <a:rect l="l" t="t" r="r" b="b"/>
              <a:pathLst>
                <a:path w="812800" h="537706" extrusionOk="0">
                  <a:moveTo>
                    <a:pt x="406400" y="0"/>
                  </a:moveTo>
                  <a:lnTo>
                    <a:pt x="812800" y="537706"/>
                  </a:lnTo>
                  <a:lnTo>
                    <a:pt x="0" y="53770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6"/>
            <p:cNvSpPr txBox="1"/>
            <p:nvPr/>
          </p:nvSpPr>
          <p:spPr>
            <a:xfrm>
              <a:off x="127000" y="221074"/>
              <a:ext cx="558800" cy="278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2" name="Google Shape;502;p16"/>
          <p:cNvGrpSpPr/>
          <p:nvPr/>
        </p:nvGrpSpPr>
        <p:grpSpPr>
          <a:xfrm>
            <a:off x="8259633" y="3442265"/>
            <a:ext cx="3374484" cy="3053267"/>
            <a:chOff x="0" y="-28575"/>
            <a:chExt cx="1106139" cy="1000846"/>
          </a:xfrm>
        </p:grpSpPr>
        <p:sp>
          <p:nvSpPr>
            <p:cNvPr id="503" name="Google Shape;503;p16"/>
            <p:cNvSpPr/>
            <p:nvPr/>
          </p:nvSpPr>
          <p:spPr>
            <a:xfrm>
              <a:off x="0" y="0"/>
              <a:ext cx="1106139" cy="972271"/>
            </a:xfrm>
            <a:custGeom>
              <a:avLst/>
              <a:gdLst/>
              <a:ahLst/>
              <a:cxnLst/>
              <a:rect l="l" t="t" r="r" b="b"/>
              <a:pathLst>
                <a:path w="1106139" h="972271" extrusionOk="0">
                  <a:moveTo>
                    <a:pt x="0" y="0"/>
                  </a:moveTo>
                  <a:lnTo>
                    <a:pt x="1106139" y="0"/>
                  </a:lnTo>
                  <a:lnTo>
                    <a:pt x="1106139" y="972271"/>
                  </a:lnTo>
                  <a:lnTo>
                    <a:pt x="0" y="972271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16"/>
            <p:cNvSpPr txBox="1"/>
            <p:nvPr/>
          </p:nvSpPr>
          <p:spPr>
            <a:xfrm>
              <a:off x="0" y="-28575"/>
              <a:ext cx="1106139" cy="10008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5" name="Google Shape;505;p16"/>
          <p:cNvSpPr txBox="1"/>
          <p:nvPr/>
        </p:nvSpPr>
        <p:spPr>
          <a:xfrm>
            <a:off x="8450021" y="4326649"/>
            <a:ext cx="2993800" cy="18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44698" lvl="1" indent="-113924" defTabSz="609630">
              <a:lnSpc>
                <a:spcPct val="140023"/>
              </a:lnSpc>
              <a:buClr>
                <a:srgbClr val="FFFFFF"/>
              </a:buClr>
              <a:buSzPts val="1500"/>
              <a:buFont typeface="Arial"/>
              <a:buChar char="•"/>
            </a:pPr>
            <a:r>
              <a:rPr lang="en-US" sz="1000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Desalinhamento entre as pesquisas desenvolvidas e as demandas práticas do mercado.</a:t>
            </a:r>
            <a:endParaRPr sz="1000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44698" lvl="1" indent="-113924" defTabSz="609630">
              <a:lnSpc>
                <a:spcPct val="140023"/>
              </a:lnSpc>
              <a:buClr>
                <a:srgbClr val="FFFFFF"/>
              </a:buClr>
              <a:buSzPts val="1500"/>
              <a:buFont typeface="Arial"/>
              <a:buChar char="•"/>
            </a:pPr>
            <a:r>
              <a:rPr lang="en-US" sz="1000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Falta de diálogo constante com o setor produtivo para identificar desafios e oportunidades de inovação aplicada.</a:t>
            </a:r>
            <a:endParaRPr sz="1000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44698" lvl="1" indent="-113924" defTabSz="609630">
              <a:lnSpc>
                <a:spcPct val="140023"/>
              </a:lnSpc>
              <a:buClr>
                <a:srgbClr val="FFFFFF"/>
              </a:buClr>
              <a:buSzPts val="1500"/>
              <a:buFont typeface="Arial"/>
              <a:buChar char="•"/>
            </a:pPr>
            <a:r>
              <a:rPr lang="en-US" sz="1000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Consequência: Dificuldade de converter conhecimento acadêmico em soluções de impacto econômico e social.</a:t>
            </a:r>
            <a:endParaRPr sz="1000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6" name="Google Shape;506;p16"/>
          <p:cNvSpPr txBox="1"/>
          <p:nvPr/>
        </p:nvSpPr>
        <p:spPr>
          <a:xfrm>
            <a:off x="8259633" y="3679372"/>
            <a:ext cx="3374484" cy="545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21"/>
              </a:lnSpc>
              <a:buClr>
                <a:srgbClr val="000000"/>
              </a:buClr>
            </a:pPr>
            <a:r>
              <a:rPr lang="en-US" sz="1266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Desconhecimento das Necessidades 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lnSpc>
                <a:spcPct val="140021"/>
              </a:lnSpc>
              <a:buClr>
                <a:srgbClr val="000000"/>
              </a:buClr>
            </a:pPr>
            <a:r>
              <a:rPr lang="en-US" sz="1266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do Setor Produtivo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07" name="Google Shape;507;p16"/>
          <p:cNvGrpSpPr/>
          <p:nvPr/>
        </p:nvGrpSpPr>
        <p:grpSpPr>
          <a:xfrm>
            <a:off x="5861243" y="3267195"/>
            <a:ext cx="415607" cy="274943"/>
            <a:chOff x="0" y="0"/>
            <a:chExt cx="812800" cy="537706"/>
          </a:xfrm>
        </p:grpSpPr>
        <p:sp>
          <p:nvSpPr>
            <p:cNvPr id="508" name="Google Shape;508;p16"/>
            <p:cNvSpPr/>
            <p:nvPr/>
          </p:nvSpPr>
          <p:spPr>
            <a:xfrm>
              <a:off x="0" y="0"/>
              <a:ext cx="812800" cy="537706"/>
            </a:xfrm>
            <a:custGeom>
              <a:avLst/>
              <a:gdLst/>
              <a:ahLst/>
              <a:cxnLst/>
              <a:rect l="l" t="t" r="r" b="b"/>
              <a:pathLst>
                <a:path w="812800" h="537706" extrusionOk="0">
                  <a:moveTo>
                    <a:pt x="406400" y="0"/>
                  </a:moveTo>
                  <a:lnTo>
                    <a:pt x="812800" y="537706"/>
                  </a:lnTo>
                  <a:lnTo>
                    <a:pt x="0" y="53770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16"/>
            <p:cNvSpPr txBox="1"/>
            <p:nvPr/>
          </p:nvSpPr>
          <p:spPr>
            <a:xfrm>
              <a:off x="127000" y="221074"/>
              <a:ext cx="558800" cy="278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0" name="Google Shape;510;p16"/>
          <p:cNvGrpSpPr/>
          <p:nvPr/>
        </p:nvGrpSpPr>
        <p:grpSpPr>
          <a:xfrm>
            <a:off x="4381804" y="3442265"/>
            <a:ext cx="3374484" cy="3053267"/>
            <a:chOff x="0" y="-28575"/>
            <a:chExt cx="1106139" cy="1000846"/>
          </a:xfrm>
        </p:grpSpPr>
        <p:sp>
          <p:nvSpPr>
            <p:cNvPr id="511" name="Google Shape;511;p16"/>
            <p:cNvSpPr/>
            <p:nvPr/>
          </p:nvSpPr>
          <p:spPr>
            <a:xfrm>
              <a:off x="0" y="0"/>
              <a:ext cx="1106139" cy="972271"/>
            </a:xfrm>
            <a:custGeom>
              <a:avLst/>
              <a:gdLst/>
              <a:ahLst/>
              <a:cxnLst/>
              <a:rect l="l" t="t" r="r" b="b"/>
              <a:pathLst>
                <a:path w="1106139" h="972271" extrusionOk="0">
                  <a:moveTo>
                    <a:pt x="0" y="0"/>
                  </a:moveTo>
                  <a:lnTo>
                    <a:pt x="1106139" y="0"/>
                  </a:lnTo>
                  <a:lnTo>
                    <a:pt x="1106139" y="972271"/>
                  </a:lnTo>
                  <a:lnTo>
                    <a:pt x="0" y="972271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16"/>
            <p:cNvSpPr txBox="1"/>
            <p:nvPr/>
          </p:nvSpPr>
          <p:spPr>
            <a:xfrm>
              <a:off x="0" y="-28575"/>
              <a:ext cx="1106139" cy="10008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16"/>
          <p:cNvSpPr txBox="1"/>
          <p:nvPr/>
        </p:nvSpPr>
        <p:spPr>
          <a:xfrm>
            <a:off x="4572192" y="4326649"/>
            <a:ext cx="2993800" cy="20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44698" lvl="1" indent="-113924" defTabSz="609630">
              <a:lnSpc>
                <a:spcPct val="140023"/>
              </a:lnSpc>
              <a:buClr>
                <a:srgbClr val="FFFFFF"/>
              </a:buClr>
              <a:buSzPts val="1500"/>
              <a:buFont typeface="Arial"/>
              <a:buChar char="•"/>
            </a:pPr>
            <a:r>
              <a:rPr lang="en-US" sz="1000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Universidades não adotam soluções tecnológicas modernas em seus próprios processos internos.</a:t>
            </a:r>
            <a:endParaRPr sz="1000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44698" lvl="1" indent="-113924" defTabSz="609630">
              <a:lnSpc>
                <a:spcPct val="140023"/>
              </a:lnSpc>
              <a:buClr>
                <a:srgbClr val="FFFFFF"/>
              </a:buClr>
              <a:buSzPts val="1500"/>
              <a:buFont typeface="Arial"/>
              <a:buChar char="•"/>
            </a:pPr>
            <a:r>
              <a:rPr lang="en-US" sz="1000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As instituições deixam de ser vitrines tecnológicas, falhando em demonstrar como a inovação pode ser aplicada para resolver problemas reais.</a:t>
            </a:r>
            <a:endParaRPr sz="1000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44698" lvl="1" indent="-113924" defTabSz="609630">
              <a:lnSpc>
                <a:spcPct val="140023"/>
              </a:lnSpc>
              <a:buClr>
                <a:srgbClr val="FFFFFF"/>
              </a:buClr>
              <a:buSzPts val="1500"/>
              <a:buFont typeface="Arial"/>
              <a:buChar char="•"/>
            </a:pPr>
            <a:r>
              <a:rPr lang="en-US" sz="1000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Impacto: Perda de credibilidade junto ao setor produtivo e ao público como referência em inovação.</a:t>
            </a:r>
            <a:endParaRPr sz="1000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4" name="Google Shape;514;p16"/>
          <p:cNvSpPr txBox="1"/>
          <p:nvPr/>
        </p:nvSpPr>
        <p:spPr>
          <a:xfrm>
            <a:off x="4381804" y="3679372"/>
            <a:ext cx="3374484" cy="545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21"/>
              </a:lnSpc>
              <a:buClr>
                <a:srgbClr val="000000"/>
              </a:buClr>
            </a:pPr>
            <a:r>
              <a:rPr lang="en-US" sz="1266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Ausência de Cultura de 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lnSpc>
                <a:spcPct val="140021"/>
              </a:lnSpc>
              <a:buClr>
                <a:srgbClr val="000000"/>
              </a:buClr>
            </a:pPr>
            <a:r>
              <a:rPr lang="en-US" sz="1266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Transformação Digital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15" name="Google Shape;515;p16"/>
          <p:cNvSpPr txBox="1"/>
          <p:nvPr/>
        </p:nvSpPr>
        <p:spPr>
          <a:xfrm>
            <a:off x="2322365" y="121332"/>
            <a:ext cx="7547271" cy="2115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Obstáculos que Limitam o Avanço da CT&amp;I nas Universidades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65B"/>
        </a:solidFill>
        <a:effectLst/>
      </p:bgPr>
    </p:bg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18"/>
          <p:cNvPicPr preferRelativeResize="0"/>
          <p:nvPr/>
        </p:nvPicPr>
        <p:blipFill rotWithShape="1">
          <a:blip r:embed="rId3">
            <a:alphaModFix/>
          </a:blip>
          <a:srcRect l="53550" r="23326"/>
          <a:stretch/>
        </p:blipFill>
        <p:spPr>
          <a:xfrm flipH="1">
            <a:off x="0" y="0"/>
            <a:ext cx="238453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18"/>
          <p:cNvPicPr preferRelativeResize="0"/>
          <p:nvPr/>
        </p:nvPicPr>
        <p:blipFill rotWithShape="1">
          <a:blip r:embed="rId3">
            <a:alphaModFix/>
          </a:blip>
          <a:srcRect l="29499" t="13193" r="49045" b="14329"/>
          <a:stretch/>
        </p:blipFill>
        <p:spPr>
          <a:xfrm flipH="1">
            <a:off x="2642551" y="903654"/>
            <a:ext cx="2202864" cy="49485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5" name="Google Shape;555;p18"/>
          <p:cNvGrpSpPr/>
          <p:nvPr/>
        </p:nvGrpSpPr>
        <p:grpSpPr>
          <a:xfrm>
            <a:off x="5444759" y="3364908"/>
            <a:ext cx="883103" cy="131507"/>
            <a:chOff x="0" y="-144662"/>
            <a:chExt cx="1766208" cy="263014"/>
          </a:xfrm>
        </p:grpSpPr>
        <p:grpSp>
          <p:nvGrpSpPr>
            <p:cNvPr id="556" name="Google Shape;556;p18"/>
            <p:cNvGrpSpPr/>
            <p:nvPr/>
          </p:nvGrpSpPr>
          <p:grpSpPr>
            <a:xfrm>
              <a:off x="0" y="-144662"/>
              <a:ext cx="883104" cy="263014"/>
              <a:chOff x="0" y="-28575"/>
              <a:chExt cx="174440" cy="51953"/>
            </a:xfrm>
          </p:grpSpPr>
          <p:sp>
            <p:nvSpPr>
              <p:cNvPr id="557" name="Google Shape;557;p18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18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9" name="Google Shape;559;p18"/>
            <p:cNvGrpSpPr/>
            <p:nvPr/>
          </p:nvGrpSpPr>
          <p:grpSpPr>
            <a:xfrm>
              <a:off x="883104" y="-144662"/>
              <a:ext cx="883104" cy="263014"/>
              <a:chOff x="0" y="-28575"/>
              <a:chExt cx="174440" cy="51953"/>
            </a:xfrm>
          </p:grpSpPr>
          <p:sp>
            <p:nvSpPr>
              <p:cNvPr id="560" name="Google Shape;560;p18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18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62" name="Google Shape;562;p18"/>
          <p:cNvSpPr/>
          <p:nvPr/>
        </p:nvSpPr>
        <p:spPr>
          <a:xfrm rot="-5400000">
            <a:off x="10880886" y="477315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3" name="Google Shape;563;p18"/>
          <p:cNvSpPr/>
          <p:nvPr/>
        </p:nvSpPr>
        <p:spPr>
          <a:xfrm rot="-5400000">
            <a:off x="3466650" y="5540165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4" name="Google Shape;564;p18"/>
          <p:cNvSpPr txBox="1"/>
          <p:nvPr/>
        </p:nvSpPr>
        <p:spPr>
          <a:xfrm>
            <a:off x="5886310" y="865554"/>
            <a:ext cx="5201633" cy="2115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O que acontece 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quando a Universidade adere ao MLCTI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5" name="Google Shape;565;p18"/>
          <p:cNvSpPr txBox="1"/>
          <p:nvPr/>
        </p:nvSpPr>
        <p:spPr>
          <a:xfrm>
            <a:off x="5886310" y="4744908"/>
            <a:ext cx="2445189" cy="574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20"/>
              </a:lnSpc>
              <a:buClr>
                <a:srgbClr val="000000"/>
              </a:buClr>
            </a:pPr>
            <a:r>
              <a:rPr lang="en-US" sz="1333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CASO DE SUCESSO 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40020"/>
              </a:lnSpc>
              <a:buClr>
                <a:srgbClr val="000000"/>
              </a:buClr>
            </a:pPr>
            <a:r>
              <a:rPr lang="en-US" sz="1333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PARCERIA ICT E EMPRESA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6" name="Google Shape;566;p18"/>
          <p:cNvSpPr txBox="1"/>
          <p:nvPr/>
        </p:nvSpPr>
        <p:spPr>
          <a:xfrm>
            <a:off x="5886311" y="4439211"/>
            <a:ext cx="3267763" cy="344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APPLE DEVELOPER ACADEMY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7" name="Google Shape;567;p18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EDEDED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9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73" name="Google Shape;573;p19"/>
          <p:cNvGrpSpPr/>
          <p:nvPr/>
        </p:nvGrpSpPr>
        <p:grpSpPr>
          <a:xfrm>
            <a:off x="5654449" y="946094"/>
            <a:ext cx="883103" cy="131507"/>
            <a:chOff x="0" y="-144662"/>
            <a:chExt cx="1766208" cy="263014"/>
          </a:xfrm>
        </p:grpSpPr>
        <p:grpSp>
          <p:nvGrpSpPr>
            <p:cNvPr id="574" name="Google Shape;574;p19"/>
            <p:cNvGrpSpPr/>
            <p:nvPr/>
          </p:nvGrpSpPr>
          <p:grpSpPr>
            <a:xfrm>
              <a:off x="0" y="-144662"/>
              <a:ext cx="883104" cy="263014"/>
              <a:chOff x="0" y="-28575"/>
              <a:chExt cx="174440" cy="51953"/>
            </a:xfrm>
          </p:grpSpPr>
          <p:sp>
            <p:nvSpPr>
              <p:cNvPr id="575" name="Google Shape;575;p19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19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7" name="Google Shape;577;p19"/>
            <p:cNvGrpSpPr/>
            <p:nvPr/>
          </p:nvGrpSpPr>
          <p:grpSpPr>
            <a:xfrm>
              <a:off x="883104" y="-144662"/>
              <a:ext cx="883104" cy="263014"/>
              <a:chOff x="0" y="-28575"/>
              <a:chExt cx="174440" cy="51953"/>
            </a:xfrm>
          </p:grpSpPr>
          <p:sp>
            <p:nvSpPr>
              <p:cNvPr id="578" name="Google Shape;578;p19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19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0" name="Google Shape;580;p19"/>
          <p:cNvGrpSpPr/>
          <p:nvPr/>
        </p:nvGrpSpPr>
        <p:grpSpPr>
          <a:xfrm>
            <a:off x="1676462" y="336756"/>
            <a:ext cx="8839077" cy="554669"/>
            <a:chOff x="0" y="0"/>
            <a:chExt cx="17678153" cy="1109338"/>
          </a:xfrm>
        </p:grpSpPr>
        <p:sp>
          <p:nvSpPr>
            <p:cNvPr id="581" name="Google Shape;581;p19"/>
            <p:cNvSpPr/>
            <p:nvPr/>
          </p:nvSpPr>
          <p:spPr>
            <a:xfrm rot="-5400000">
              <a:off x="91234" y="-91234"/>
              <a:ext cx="1109338" cy="1291805"/>
            </a:xfrm>
            <a:custGeom>
              <a:avLst/>
              <a:gdLst/>
              <a:ahLst/>
              <a:cxnLst/>
              <a:rect l="l" t="t" r="r" b="b"/>
              <a:pathLst>
                <a:path w="1109338" h="1291805" extrusionOk="0">
                  <a:moveTo>
                    <a:pt x="0" y="0"/>
                  </a:moveTo>
                  <a:lnTo>
                    <a:pt x="1109337" y="0"/>
                  </a:lnTo>
                  <a:lnTo>
                    <a:pt x="1109337" y="1291805"/>
                  </a:lnTo>
                  <a:lnTo>
                    <a:pt x="0" y="12918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19"/>
            <p:cNvSpPr/>
            <p:nvPr/>
          </p:nvSpPr>
          <p:spPr>
            <a:xfrm rot="-5400000">
              <a:off x="16477582" y="-91234"/>
              <a:ext cx="1109338" cy="1291805"/>
            </a:xfrm>
            <a:custGeom>
              <a:avLst/>
              <a:gdLst/>
              <a:ahLst/>
              <a:cxnLst/>
              <a:rect l="l" t="t" r="r" b="b"/>
              <a:pathLst>
                <a:path w="1109338" h="1291805" extrusionOk="0">
                  <a:moveTo>
                    <a:pt x="0" y="0"/>
                  </a:moveTo>
                  <a:lnTo>
                    <a:pt x="1109337" y="0"/>
                  </a:lnTo>
                  <a:lnTo>
                    <a:pt x="1109337" y="1291805"/>
                  </a:lnTo>
                  <a:lnTo>
                    <a:pt x="0" y="12918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83" name="Google Shape;583;p19"/>
          <p:cNvGrpSpPr/>
          <p:nvPr/>
        </p:nvGrpSpPr>
        <p:grpSpPr>
          <a:xfrm>
            <a:off x="0" y="1800183"/>
            <a:ext cx="12341463" cy="5130944"/>
            <a:chOff x="0" y="-28575"/>
            <a:chExt cx="4875640" cy="2027040"/>
          </a:xfrm>
        </p:grpSpPr>
        <p:sp>
          <p:nvSpPr>
            <p:cNvPr id="584" name="Google Shape;584;p19"/>
            <p:cNvSpPr/>
            <p:nvPr/>
          </p:nvSpPr>
          <p:spPr>
            <a:xfrm>
              <a:off x="0" y="0"/>
              <a:ext cx="4875640" cy="1998464"/>
            </a:xfrm>
            <a:custGeom>
              <a:avLst/>
              <a:gdLst/>
              <a:ahLst/>
              <a:cxnLst/>
              <a:rect l="l" t="t" r="r" b="b"/>
              <a:pathLst>
                <a:path w="4875640" h="1998464" extrusionOk="0">
                  <a:moveTo>
                    <a:pt x="0" y="0"/>
                  </a:moveTo>
                  <a:lnTo>
                    <a:pt x="4875640" y="0"/>
                  </a:lnTo>
                  <a:lnTo>
                    <a:pt x="4875640" y="1998464"/>
                  </a:lnTo>
                  <a:lnTo>
                    <a:pt x="0" y="1998464"/>
                  </a:lnTo>
                  <a:close/>
                </a:path>
              </a:pathLst>
            </a:custGeom>
            <a:solidFill>
              <a:srgbClr val="D88E29">
                <a:alpha val="80000"/>
              </a:srgbClr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9"/>
            <p:cNvSpPr txBox="1"/>
            <p:nvPr/>
          </p:nvSpPr>
          <p:spPr>
            <a:xfrm>
              <a:off x="0" y="-28575"/>
              <a:ext cx="4875640" cy="2027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6" name="Google Shape;586;p19"/>
          <p:cNvGrpSpPr/>
          <p:nvPr/>
        </p:nvGrpSpPr>
        <p:grpSpPr>
          <a:xfrm>
            <a:off x="704144" y="2806751"/>
            <a:ext cx="2010929" cy="3603004"/>
            <a:chOff x="0" y="-144661"/>
            <a:chExt cx="4021857" cy="7206008"/>
          </a:xfrm>
        </p:grpSpPr>
        <p:sp>
          <p:nvSpPr>
            <p:cNvPr id="587" name="Google Shape;587;p19"/>
            <p:cNvSpPr/>
            <p:nvPr/>
          </p:nvSpPr>
          <p:spPr>
            <a:xfrm>
              <a:off x="43524" y="4685687"/>
              <a:ext cx="3978333" cy="2375660"/>
            </a:xfrm>
            <a:custGeom>
              <a:avLst/>
              <a:gdLst/>
              <a:ahLst/>
              <a:cxnLst/>
              <a:rect l="l" t="t" r="r" b="b"/>
              <a:pathLst>
                <a:path w="3978333" h="2375660" extrusionOk="0">
                  <a:moveTo>
                    <a:pt x="0" y="0"/>
                  </a:moveTo>
                  <a:lnTo>
                    <a:pt x="3978333" y="0"/>
                  </a:lnTo>
                  <a:lnTo>
                    <a:pt x="3978333" y="2375661"/>
                  </a:lnTo>
                  <a:lnTo>
                    <a:pt x="0" y="237566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32999"/>
              </a:blip>
              <a:stretch>
                <a:fillRect l="-5952" r="-204"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88" name="Google Shape;588;p19"/>
            <p:cNvGrpSpPr/>
            <p:nvPr/>
          </p:nvGrpSpPr>
          <p:grpSpPr>
            <a:xfrm>
              <a:off x="0" y="-144661"/>
              <a:ext cx="3669916" cy="6826250"/>
              <a:chOff x="0" y="-28575"/>
              <a:chExt cx="724922" cy="1348395"/>
            </a:xfrm>
          </p:grpSpPr>
          <p:sp>
            <p:nvSpPr>
              <p:cNvPr id="589" name="Google Shape;589;p19"/>
              <p:cNvSpPr/>
              <p:nvPr/>
            </p:nvSpPr>
            <p:spPr>
              <a:xfrm>
                <a:off x="0" y="0"/>
                <a:ext cx="724922" cy="1319820"/>
              </a:xfrm>
              <a:custGeom>
                <a:avLst/>
                <a:gdLst/>
                <a:ahLst/>
                <a:cxnLst/>
                <a:rect l="l" t="t" r="r" b="b"/>
                <a:pathLst>
                  <a:path w="724922" h="1319820" extrusionOk="0">
                    <a:moveTo>
                      <a:pt x="73132" y="0"/>
                    </a:moveTo>
                    <a:lnTo>
                      <a:pt x="651790" y="0"/>
                    </a:lnTo>
                    <a:cubicBezTo>
                      <a:pt x="671186" y="0"/>
                      <a:pt x="689787" y="7705"/>
                      <a:pt x="703502" y="21420"/>
                    </a:cubicBezTo>
                    <a:cubicBezTo>
                      <a:pt x="717217" y="35135"/>
                      <a:pt x="724922" y="53736"/>
                      <a:pt x="724922" y="73132"/>
                    </a:cubicBezTo>
                    <a:lnTo>
                      <a:pt x="724922" y="1246689"/>
                    </a:lnTo>
                    <a:cubicBezTo>
                      <a:pt x="724922" y="1266084"/>
                      <a:pt x="717217" y="1284685"/>
                      <a:pt x="703502" y="1298400"/>
                    </a:cubicBezTo>
                    <a:cubicBezTo>
                      <a:pt x="689787" y="1312115"/>
                      <a:pt x="671186" y="1319820"/>
                      <a:pt x="651790" y="1319820"/>
                    </a:cubicBezTo>
                    <a:lnTo>
                      <a:pt x="73132" y="1319820"/>
                    </a:lnTo>
                    <a:cubicBezTo>
                      <a:pt x="53736" y="1319820"/>
                      <a:pt x="35135" y="1312115"/>
                      <a:pt x="21420" y="1298400"/>
                    </a:cubicBezTo>
                    <a:cubicBezTo>
                      <a:pt x="7705" y="1284685"/>
                      <a:pt x="0" y="1266084"/>
                      <a:pt x="0" y="1246689"/>
                    </a:cubicBezTo>
                    <a:lnTo>
                      <a:pt x="0" y="73132"/>
                    </a:lnTo>
                    <a:cubicBezTo>
                      <a:pt x="0" y="53736"/>
                      <a:pt x="7705" y="35135"/>
                      <a:pt x="21420" y="21420"/>
                    </a:cubicBezTo>
                    <a:cubicBezTo>
                      <a:pt x="35135" y="7705"/>
                      <a:pt x="53736" y="0"/>
                      <a:pt x="73132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defTabSz="609630">
                  <a:buClr>
                    <a:srgbClr val="000000"/>
                  </a:buClr>
                </a:pPr>
                <a:endParaRPr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19"/>
              <p:cNvSpPr txBox="1"/>
              <p:nvPr/>
            </p:nvSpPr>
            <p:spPr>
              <a:xfrm>
                <a:off x="0" y="-28575"/>
                <a:ext cx="724922" cy="13483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91" name="Google Shape;591;p19"/>
          <p:cNvGrpSpPr/>
          <p:nvPr/>
        </p:nvGrpSpPr>
        <p:grpSpPr>
          <a:xfrm>
            <a:off x="1399382" y="2295043"/>
            <a:ext cx="1140369" cy="509455"/>
            <a:chOff x="0" y="-28575"/>
            <a:chExt cx="450513" cy="201265"/>
          </a:xfrm>
        </p:grpSpPr>
        <p:sp>
          <p:nvSpPr>
            <p:cNvPr id="592" name="Google Shape;592;p19"/>
            <p:cNvSpPr/>
            <p:nvPr/>
          </p:nvSpPr>
          <p:spPr>
            <a:xfrm>
              <a:off x="0" y="0"/>
              <a:ext cx="450513" cy="172690"/>
            </a:xfrm>
            <a:custGeom>
              <a:avLst/>
              <a:gdLst/>
              <a:ahLst/>
              <a:cxnLst/>
              <a:rect l="l" t="t" r="r" b="b"/>
              <a:pathLst>
                <a:path w="450513" h="172690" extrusionOk="0">
                  <a:moveTo>
                    <a:pt x="86345" y="0"/>
                  </a:moveTo>
                  <a:lnTo>
                    <a:pt x="364168" y="0"/>
                  </a:lnTo>
                  <a:cubicBezTo>
                    <a:pt x="387068" y="0"/>
                    <a:pt x="409030" y="9097"/>
                    <a:pt x="425223" y="25290"/>
                  </a:cubicBezTo>
                  <a:cubicBezTo>
                    <a:pt x="441415" y="41483"/>
                    <a:pt x="450513" y="63445"/>
                    <a:pt x="450513" y="86345"/>
                  </a:cubicBezTo>
                  <a:lnTo>
                    <a:pt x="450513" y="86345"/>
                  </a:lnTo>
                  <a:cubicBezTo>
                    <a:pt x="450513" y="109245"/>
                    <a:pt x="441415" y="131207"/>
                    <a:pt x="425223" y="147400"/>
                  </a:cubicBezTo>
                  <a:cubicBezTo>
                    <a:pt x="409030" y="163593"/>
                    <a:pt x="387068" y="172690"/>
                    <a:pt x="364168" y="172690"/>
                  </a:cubicBezTo>
                  <a:lnTo>
                    <a:pt x="86345" y="172690"/>
                  </a:lnTo>
                  <a:cubicBezTo>
                    <a:pt x="63445" y="172690"/>
                    <a:pt x="41483" y="163593"/>
                    <a:pt x="25290" y="147400"/>
                  </a:cubicBezTo>
                  <a:cubicBezTo>
                    <a:pt x="9097" y="131207"/>
                    <a:pt x="0" y="109245"/>
                    <a:pt x="0" y="86345"/>
                  </a:cubicBezTo>
                  <a:lnTo>
                    <a:pt x="0" y="86345"/>
                  </a:lnTo>
                  <a:cubicBezTo>
                    <a:pt x="0" y="63445"/>
                    <a:pt x="9097" y="41483"/>
                    <a:pt x="25290" y="25290"/>
                  </a:cubicBezTo>
                  <a:cubicBezTo>
                    <a:pt x="41483" y="9097"/>
                    <a:pt x="63445" y="0"/>
                    <a:pt x="8634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9"/>
            <p:cNvSpPr txBox="1"/>
            <p:nvPr/>
          </p:nvSpPr>
          <p:spPr>
            <a:xfrm>
              <a:off x="0" y="-28575"/>
              <a:ext cx="450513" cy="201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000" b="1" kern="0">
                  <a:solidFill>
                    <a:srgbClr val="46567D"/>
                  </a:solidFill>
                  <a:latin typeface="Open Sans"/>
                  <a:ea typeface="Open Sans"/>
                  <a:cs typeface="Open Sans"/>
                  <a:sym typeface="Open Sans"/>
                </a:rPr>
                <a:t>Histórico </a:t>
              </a: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000" b="1" kern="0">
                  <a:solidFill>
                    <a:srgbClr val="46567D"/>
                  </a:solidFill>
                  <a:latin typeface="Open Sans"/>
                  <a:ea typeface="Open Sans"/>
                  <a:cs typeface="Open Sans"/>
                  <a:sym typeface="Open Sans"/>
                </a:rPr>
                <a:t>e Criação</a:t>
              </a: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94" name="Google Shape;594;p19"/>
          <p:cNvSpPr/>
          <p:nvPr/>
        </p:nvSpPr>
        <p:spPr>
          <a:xfrm>
            <a:off x="2856542" y="5271893"/>
            <a:ext cx="1968765" cy="1089998"/>
          </a:xfrm>
          <a:custGeom>
            <a:avLst/>
            <a:gdLst/>
            <a:ahLst/>
            <a:cxnLst/>
            <a:rect l="l" t="t" r="r" b="b"/>
            <a:pathLst>
              <a:path w="2953147" h="1634997" extrusionOk="0">
                <a:moveTo>
                  <a:pt x="0" y="0"/>
                </a:moveTo>
                <a:lnTo>
                  <a:pt x="2953148" y="0"/>
                </a:lnTo>
                <a:lnTo>
                  <a:pt x="2953148" y="1634997"/>
                </a:lnTo>
                <a:lnTo>
                  <a:pt x="0" y="1634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2999"/>
            </a:blip>
            <a:stretch>
              <a:fillRect l="-2986" t="-208" b="-4423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95" name="Google Shape;595;p19"/>
          <p:cNvGrpSpPr/>
          <p:nvPr/>
        </p:nvGrpSpPr>
        <p:grpSpPr>
          <a:xfrm>
            <a:off x="2923446" y="2806751"/>
            <a:ext cx="1834958" cy="3413125"/>
            <a:chOff x="0" y="-28575"/>
            <a:chExt cx="724922" cy="1348395"/>
          </a:xfrm>
        </p:grpSpPr>
        <p:sp>
          <p:nvSpPr>
            <p:cNvPr id="596" name="Google Shape;596;p19"/>
            <p:cNvSpPr/>
            <p:nvPr/>
          </p:nvSpPr>
          <p:spPr>
            <a:xfrm>
              <a:off x="0" y="0"/>
              <a:ext cx="724922" cy="1319820"/>
            </a:xfrm>
            <a:custGeom>
              <a:avLst/>
              <a:gdLst/>
              <a:ahLst/>
              <a:cxnLst/>
              <a:rect l="l" t="t" r="r" b="b"/>
              <a:pathLst>
                <a:path w="724922" h="1319820" extrusionOk="0">
                  <a:moveTo>
                    <a:pt x="73132" y="0"/>
                  </a:moveTo>
                  <a:lnTo>
                    <a:pt x="651790" y="0"/>
                  </a:lnTo>
                  <a:cubicBezTo>
                    <a:pt x="671186" y="0"/>
                    <a:pt x="689787" y="7705"/>
                    <a:pt x="703502" y="21420"/>
                  </a:cubicBezTo>
                  <a:cubicBezTo>
                    <a:pt x="717217" y="35135"/>
                    <a:pt x="724922" y="53736"/>
                    <a:pt x="724922" y="73132"/>
                  </a:cubicBezTo>
                  <a:lnTo>
                    <a:pt x="724922" y="1246689"/>
                  </a:lnTo>
                  <a:cubicBezTo>
                    <a:pt x="724922" y="1266084"/>
                    <a:pt x="717217" y="1284685"/>
                    <a:pt x="703502" y="1298400"/>
                  </a:cubicBezTo>
                  <a:cubicBezTo>
                    <a:pt x="689787" y="1312115"/>
                    <a:pt x="671186" y="1319820"/>
                    <a:pt x="651790" y="1319820"/>
                  </a:cubicBezTo>
                  <a:lnTo>
                    <a:pt x="73132" y="1319820"/>
                  </a:lnTo>
                  <a:cubicBezTo>
                    <a:pt x="53736" y="1319820"/>
                    <a:pt x="35135" y="1312115"/>
                    <a:pt x="21420" y="1298400"/>
                  </a:cubicBezTo>
                  <a:cubicBezTo>
                    <a:pt x="7705" y="1284685"/>
                    <a:pt x="0" y="1266084"/>
                    <a:pt x="0" y="1246689"/>
                  </a:cubicBezTo>
                  <a:lnTo>
                    <a:pt x="0" y="73132"/>
                  </a:lnTo>
                  <a:cubicBezTo>
                    <a:pt x="0" y="53736"/>
                    <a:pt x="7705" y="35135"/>
                    <a:pt x="21420" y="21420"/>
                  </a:cubicBezTo>
                  <a:cubicBezTo>
                    <a:pt x="35135" y="7705"/>
                    <a:pt x="53736" y="0"/>
                    <a:pt x="7313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19"/>
            <p:cNvSpPr txBox="1"/>
            <p:nvPr/>
          </p:nvSpPr>
          <p:spPr>
            <a:xfrm>
              <a:off x="0" y="-28575"/>
              <a:ext cx="724922" cy="13483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8" name="Google Shape;598;p19"/>
          <p:cNvGrpSpPr/>
          <p:nvPr/>
        </p:nvGrpSpPr>
        <p:grpSpPr>
          <a:xfrm>
            <a:off x="3596257" y="2321505"/>
            <a:ext cx="1006669" cy="456531"/>
            <a:chOff x="0" y="-28575"/>
            <a:chExt cx="397694" cy="180357"/>
          </a:xfrm>
        </p:grpSpPr>
        <p:sp>
          <p:nvSpPr>
            <p:cNvPr id="599" name="Google Shape;599;p19"/>
            <p:cNvSpPr/>
            <p:nvPr/>
          </p:nvSpPr>
          <p:spPr>
            <a:xfrm>
              <a:off x="0" y="0"/>
              <a:ext cx="397694" cy="151782"/>
            </a:xfrm>
            <a:custGeom>
              <a:avLst/>
              <a:gdLst/>
              <a:ahLst/>
              <a:cxnLst/>
              <a:rect l="l" t="t" r="r" b="b"/>
              <a:pathLst>
                <a:path w="397694" h="151782" extrusionOk="0">
                  <a:moveTo>
                    <a:pt x="75891" y="0"/>
                  </a:moveTo>
                  <a:lnTo>
                    <a:pt x="321804" y="0"/>
                  </a:lnTo>
                  <a:cubicBezTo>
                    <a:pt x="363717" y="0"/>
                    <a:pt x="397694" y="33978"/>
                    <a:pt x="397694" y="75891"/>
                  </a:cubicBezTo>
                  <a:lnTo>
                    <a:pt x="397694" y="75891"/>
                  </a:lnTo>
                  <a:cubicBezTo>
                    <a:pt x="397694" y="96018"/>
                    <a:pt x="389699" y="115322"/>
                    <a:pt x="375467" y="129554"/>
                  </a:cubicBezTo>
                  <a:cubicBezTo>
                    <a:pt x="361234" y="143786"/>
                    <a:pt x="341931" y="151782"/>
                    <a:pt x="321804" y="151782"/>
                  </a:cubicBezTo>
                  <a:lnTo>
                    <a:pt x="75891" y="151782"/>
                  </a:lnTo>
                  <a:cubicBezTo>
                    <a:pt x="55763" y="151782"/>
                    <a:pt x="36460" y="143786"/>
                    <a:pt x="22228" y="129554"/>
                  </a:cubicBezTo>
                  <a:cubicBezTo>
                    <a:pt x="7996" y="115322"/>
                    <a:pt x="0" y="96018"/>
                    <a:pt x="0" y="75891"/>
                  </a:cubicBezTo>
                  <a:lnTo>
                    <a:pt x="0" y="75891"/>
                  </a:lnTo>
                  <a:cubicBezTo>
                    <a:pt x="0" y="55763"/>
                    <a:pt x="7996" y="36460"/>
                    <a:pt x="22228" y="22228"/>
                  </a:cubicBezTo>
                  <a:cubicBezTo>
                    <a:pt x="36460" y="7996"/>
                    <a:pt x="55763" y="0"/>
                    <a:pt x="7589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9"/>
            <p:cNvSpPr txBox="1"/>
            <p:nvPr/>
          </p:nvSpPr>
          <p:spPr>
            <a:xfrm>
              <a:off x="0" y="-28575"/>
              <a:ext cx="397694" cy="180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lvl="1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000" b="1" kern="0">
                  <a:solidFill>
                    <a:srgbClr val="46567D"/>
                  </a:solidFill>
                  <a:latin typeface="Open Sans"/>
                  <a:ea typeface="Open Sans"/>
                  <a:cs typeface="Open Sans"/>
                  <a:sym typeface="Open Sans"/>
                </a:rPr>
                <a:t>EXPANSÃO</a:t>
              </a: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01" name="Google Shape;601;p19"/>
          <p:cNvSpPr/>
          <p:nvPr/>
        </p:nvSpPr>
        <p:spPr>
          <a:xfrm>
            <a:off x="5121470" y="5177767"/>
            <a:ext cx="2231260" cy="1231988"/>
          </a:xfrm>
          <a:custGeom>
            <a:avLst/>
            <a:gdLst/>
            <a:ahLst/>
            <a:cxnLst/>
            <a:rect l="l" t="t" r="r" b="b"/>
            <a:pathLst>
              <a:path w="3346890" h="1847982" extrusionOk="0">
                <a:moveTo>
                  <a:pt x="0" y="0"/>
                </a:moveTo>
                <a:lnTo>
                  <a:pt x="3346890" y="0"/>
                </a:lnTo>
                <a:lnTo>
                  <a:pt x="3346890" y="1847982"/>
                </a:lnTo>
                <a:lnTo>
                  <a:pt x="0" y="18479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2999"/>
            </a:blip>
            <a:stretch>
              <a:fillRect l="-2986" t="-2458" b="-2458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02" name="Google Shape;602;p19"/>
          <p:cNvGrpSpPr/>
          <p:nvPr/>
        </p:nvGrpSpPr>
        <p:grpSpPr>
          <a:xfrm>
            <a:off x="5099708" y="2806751"/>
            <a:ext cx="2084877" cy="3413125"/>
            <a:chOff x="0" y="-28575"/>
            <a:chExt cx="823655" cy="1348395"/>
          </a:xfrm>
        </p:grpSpPr>
        <p:sp>
          <p:nvSpPr>
            <p:cNvPr id="603" name="Google Shape;603;p19"/>
            <p:cNvSpPr/>
            <p:nvPr/>
          </p:nvSpPr>
          <p:spPr>
            <a:xfrm>
              <a:off x="0" y="0"/>
              <a:ext cx="823655" cy="1319820"/>
            </a:xfrm>
            <a:custGeom>
              <a:avLst/>
              <a:gdLst/>
              <a:ahLst/>
              <a:cxnLst/>
              <a:rect l="l" t="t" r="r" b="b"/>
              <a:pathLst>
                <a:path w="823655" h="1319820" extrusionOk="0">
                  <a:moveTo>
                    <a:pt x="64365" y="0"/>
                  </a:moveTo>
                  <a:lnTo>
                    <a:pt x="759290" y="0"/>
                  </a:lnTo>
                  <a:cubicBezTo>
                    <a:pt x="794838" y="0"/>
                    <a:pt x="823655" y="28817"/>
                    <a:pt x="823655" y="64365"/>
                  </a:cubicBezTo>
                  <a:lnTo>
                    <a:pt x="823655" y="1255455"/>
                  </a:lnTo>
                  <a:cubicBezTo>
                    <a:pt x="823655" y="1291003"/>
                    <a:pt x="794838" y="1319820"/>
                    <a:pt x="759290" y="1319820"/>
                  </a:cubicBezTo>
                  <a:lnTo>
                    <a:pt x="64365" y="1319820"/>
                  </a:lnTo>
                  <a:cubicBezTo>
                    <a:pt x="28817" y="1319820"/>
                    <a:pt x="0" y="1291003"/>
                    <a:pt x="0" y="1255455"/>
                  </a:cubicBezTo>
                  <a:lnTo>
                    <a:pt x="0" y="64365"/>
                  </a:lnTo>
                  <a:cubicBezTo>
                    <a:pt x="0" y="28817"/>
                    <a:pt x="28817" y="0"/>
                    <a:pt x="64365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19"/>
            <p:cNvSpPr txBox="1"/>
            <p:nvPr/>
          </p:nvSpPr>
          <p:spPr>
            <a:xfrm>
              <a:off x="0" y="-28575"/>
              <a:ext cx="823655" cy="13483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5" name="Google Shape;605;p19"/>
          <p:cNvGrpSpPr/>
          <p:nvPr/>
        </p:nvGrpSpPr>
        <p:grpSpPr>
          <a:xfrm>
            <a:off x="5846498" y="2295043"/>
            <a:ext cx="1138977" cy="509455"/>
            <a:chOff x="0" y="-28575"/>
            <a:chExt cx="449963" cy="201265"/>
          </a:xfrm>
        </p:grpSpPr>
        <p:sp>
          <p:nvSpPr>
            <p:cNvPr id="606" name="Google Shape;606;p19"/>
            <p:cNvSpPr/>
            <p:nvPr/>
          </p:nvSpPr>
          <p:spPr>
            <a:xfrm>
              <a:off x="0" y="0"/>
              <a:ext cx="449963" cy="172690"/>
            </a:xfrm>
            <a:custGeom>
              <a:avLst/>
              <a:gdLst/>
              <a:ahLst/>
              <a:cxnLst/>
              <a:rect l="l" t="t" r="r" b="b"/>
              <a:pathLst>
                <a:path w="449963" h="172690" extrusionOk="0">
                  <a:moveTo>
                    <a:pt x="86345" y="0"/>
                  </a:moveTo>
                  <a:lnTo>
                    <a:pt x="363618" y="0"/>
                  </a:lnTo>
                  <a:cubicBezTo>
                    <a:pt x="411305" y="0"/>
                    <a:pt x="449963" y="38658"/>
                    <a:pt x="449963" y="86345"/>
                  </a:cubicBezTo>
                  <a:lnTo>
                    <a:pt x="449963" y="86345"/>
                  </a:lnTo>
                  <a:cubicBezTo>
                    <a:pt x="449963" y="109245"/>
                    <a:pt x="440866" y="131207"/>
                    <a:pt x="424673" y="147400"/>
                  </a:cubicBezTo>
                  <a:cubicBezTo>
                    <a:pt x="408480" y="163593"/>
                    <a:pt x="386518" y="172690"/>
                    <a:pt x="363618" y="172690"/>
                  </a:cubicBezTo>
                  <a:lnTo>
                    <a:pt x="86345" y="172690"/>
                  </a:lnTo>
                  <a:cubicBezTo>
                    <a:pt x="63445" y="172690"/>
                    <a:pt x="41483" y="163593"/>
                    <a:pt x="25290" y="147400"/>
                  </a:cubicBezTo>
                  <a:cubicBezTo>
                    <a:pt x="9097" y="131207"/>
                    <a:pt x="0" y="109245"/>
                    <a:pt x="0" y="86345"/>
                  </a:cubicBezTo>
                  <a:lnTo>
                    <a:pt x="0" y="86345"/>
                  </a:lnTo>
                  <a:cubicBezTo>
                    <a:pt x="0" y="63445"/>
                    <a:pt x="9097" y="41483"/>
                    <a:pt x="25290" y="25290"/>
                  </a:cubicBezTo>
                  <a:cubicBezTo>
                    <a:pt x="41483" y="9097"/>
                    <a:pt x="63445" y="0"/>
                    <a:pt x="8634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19"/>
            <p:cNvSpPr txBox="1"/>
            <p:nvPr/>
          </p:nvSpPr>
          <p:spPr>
            <a:xfrm>
              <a:off x="0" y="-28575"/>
              <a:ext cx="449963" cy="201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lvl="1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000" b="1" kern="0">
                  <a:solidFill>
                    <a:srgbClr val="46567D"/>
                  </a:solidFill>
                  <a:latin typeface="Open Sans"/>
                  <a:ea typeface="Open Sans"/>
                  <a:cs typeface="Open Sans"/>
                  <a:sym typeface="Open Sans"/>
                </a:rPr>
                <a:t>OBJETIVO DO PROGRAMA</a:t>
              </a: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08" name="Google Shape;608;p19"/>
          <p:cNvSpPr/>
          <p:nvPr/>
        </p:nvSpPr>
        <p:spPr>
          <a:xfrm>
            <a:off x="7574980" y="5271893"/>
            <a:ext cx="1905490" cy="1137863"/>
          </a:xfrm>
          <a:custGeom>
            <a:avLst/>
            <a:gdLst/>
            <a:ahLst/>
            <a:cxnLst/>
            <a:rect l="l" t="t" r="r" b="b"/>
            <a:pathLst>
              <a:path w="2858235" h="1706794" extrusionOk="0">
                <a:moveTo>
                  <a:pt x="0" y="0"/>
                </a:moveTo>
                <a:lnTo>
                  <a:pt x="2858235" y="0"/>
                </a:lnTo>
                <a:lnTo>
                  <a:pt x="2858235" y="1706794"/>
                </a:lnTo>
                <a:lnTo>
                  <a:pt x="0" y="17067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2999"/>
            </a:blip>
            <a:stretch>
              <a:fillRect l="-3077" r="-3077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09" name="Google Shape;609;p19"/>
          <p:cNvSpPr/>
          <p:nvPr/>
        </p:nvSpPr>
        <p:spPr>
          <a:xfrm>
            <a:off x="9753378" y="5271893"/>
            <a:ext cx="1870426" cy="1137863"/>
          </a:xfrm>
          <a:custGeom>
            <a:avLst/>
            <a:gdLst/>
            <a:ahLst/>
            <a:cxnLst/>
            <a:rect l="l" t="t" r="r" b="b"/>
            <a:pathLst>
              <a:path w="2805639" h="1706794" extrusionOk="0">
                <a:moveTo>
                  <a:pt x="0" y="0"/>
                </a:moveTo>
                <a:lnTo>
                  <a:pt x="2805639" y="0"/>
                </a:lnTo>
                <a:lnTo>
                  <a:pt x="2805639" y="1706794"/>
                </a:lnTo>
                <a:lnTo>
                  <a:pt x="0" y="17067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2999"/>
            </a:blip>
            <a:stretch>
              <a:fillRect l="-4073" r="-4072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10" name="Google Shape;610;p19"/>
          <p:cNvGrpSpPr/>
          <p:nvPr/>
        </p:nvGrpSpPr>
        <p:grpSpPr>
          <a:xfrm>
            <a:off x="9731616" y="2740563"/>
            <a:ext cx="1834958" cy="3475754"/>
            <a:chOff x="0" y="-28575"/>
            <a:chExt cx="724922" cy="1373137"/>
          </a:xfrm>
        </p:grpSpPr>
        <p:sp>
          <p:nvSpPr>
            <p:cNvPr id="611" name="Google Shape;611;p19"/>
            <p:cNvSpPr/>
            <p:nvPr/>
          </p:nvSpPr>
          <p:spPr>
            <a:xfrm>
              <a:off x="0" y="0"/>
              <a:ext cx="724922" cy="1344562"/>
            </a:xfrm>
            <a:custGeom>
              <a:avLst/>
              <a:gdLst/>
              <a:ahLst/>
              <a:cxnLst/>
              <a:rect l="l" t="t" r="r" b="b"/>
              <a:pathLst>
                <a:path w="724922" h="1344562" extrusionOk="0">
                  <a:moveTo>
                    <a:pt x="73132" y="0"/>
                  </a:moveTo>
                  <a:lnTo>
                    <a:pt x="651790" y="0"/>
                  </a:lnTo>
                  <a:cubicBezTo>
                    <a:pt x="671186" y="0"/>
                    <a:pt x="689787" y="7705"/>
                    <a:pt x="703502" y="21420"/>
                  </a:cubicBezTo>
                  <a:cubicBezTo>
                    <a:pt x="717217" y="35135"/>
                    <a:pt x="724922" y="53736"/>
                    <a:pt x="724922" y="73132"/>
                  </a:cubicBezTo>
                  <a:lnTo>
                    <a:pt x="724922" y="1271431"/>
                  </a:lnTo>
                  <a:cubicBezTo>
                    <a:pt x="724922" y="1290826"/>
                    <a:pt x="717217" y="1309428"/>
                    <a:pt x="703502" y="1323143"/>
                  </a:cubicBezTo>
                  <a:cubicBezTo>
                    <a:pt x="689787" y="1336857"/>
                    <a:pt x="671186" y="1344562"/>
                    <a:pt x="651790" y="1344562"/>
                  </a:cubicBezTo>
                  <a:lnTo>
                    <a:pt x="73132" y="1344562"/>
                  </a:lnTo>
                  <a:cubicBezTo>
                    <a:pt x="53736" y="1344562"/>
                    <a:pt x="35135" y="1336857"/>
                    <a:pt x="21420" y="1323143"/>
                  </a:cubicBezTo>
                  <a:cubicBezTo>
                    <a:pt x="7705" y="1309428"/>
                    <a:pt x="0" y="1290826"/>
                    <a:pt x="0" y="1271431"/>
                  </a:cubicBezTo>
                  <a:lnTo>
                    <a:pt x="0" y="73132"/>
                  </a:lnTo>
                  <a:cubicBezTo>
                    <a:pt x="0" y="53736"/>
                    <a:pt x="7705" y="35135"/>
                    <a:pt x="21420" y="21420"/>
                  </a:cubicBezTo>
                  <a:cubicBezTo>
                    <a:pt x="35135" y="7705"/>
                    <a:pt x="53736" y="0"/>
                    <a:pt x="7313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9"/>
            <p:cNvSpPr txBox="1"/>
            <p:nvPr/>
          </p:nvSpPr>
          <p:spPr>
            <a:xfrm>
              <a:off x="0" y="-28575"/>
              <a:ext cx="724922" cy="13731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3" name="Google Shape;613;p19"/>
          <p:cNvGrpSpPr/>
          <p:nvPr/>
        </p:nvGrpSpPr>
        <p:grpSpPr>
          <a:xfrm>
            <a:off x="10291968" y="2295043"/>
            <a:ext cx="1265041" cy="509455"/>
            <a:chOff x="0" y="-28575"/>
            <a:chExt cx="499766" cy="201265"/>
          </a:xfrm>
        </p:grpSpPr>
        <p:sp>
          <p:nvSpPr>
            <p:cNvPr id="614" name="Google Shape;614;p19"/>
            <p:cNvSpPr/>
            <p:nvPr/>
          </p:nvSpPr>
          <p:spPr>
            <a:xfrm>
              <a:off x="0" y="0"/>
              <a:ext cx="499766" cy="172690"/>
            </a:xfrm>
            <a:custGeom>
              <a:avLst/>
              <a:gdLst/>
              <a:ahLst/>
              <a:cxnLst/>
              <a:rect l="l" t="t" r="r" b="b"/>
              <a:pathLst>
                <a:path w="499766" h="172690" extrusionOk="0">
                  <a:moveTo>
                    <a:pt x="86345" y="0"/>
                  </a:moveTo>
                  <a:lnTo>
                    <a:pt x="413421" y="0"/>
                  </a:lnTo>
                  <a:cubicBezTo>
                    <a:pt x="461108" y="0"/>
                    <a:pt x="499766" y="38658"/>
                    <a:pt x="499766" y="86345"/>
                  </a:cubicBezTo>
                  <a:lnTo>
                    <a:pt x="499766" y="86345"/>
                  </a:lnTo>
                  <a:cubicBezTo>
                    <a:pt x="499766" y="109245"/>
                    <a:pt x="490669" y="131207"/>
                    <a:pt x="474476" y="147400"/>
                  </a:cubicBezTo>
                  <a:cubicBezTo>
                    <a:pt x="458283" y="163593"/>
                    <a:pt x="436321" y="172690"/>
                    <a:pt x="413421" y="172690"/>
                  </a:cubicBezTo>
                  <a:lnTo>
                    <a:pt x="86345" y="172690"/>
                  </a:lnTo>
                  <a:cubicBezTo>
                    <a:pt x="63445" y="172690"/>
                    <a:pt x="41483" y="163593"/>
                    <a:pt x="25290" y="147400"/>
                  </a:cubicBezTo>
                  <a:cubicBezTo>
                    <a:pt x="9097" y="131207"/>
                    <a:pt x="0" y="109245"/>
                    <a:pt x="0" y="86345"/>
                  </a:cubicBezTo>
                  <a:lnTo>
                    <a:pt x="0" y="86345"/>
                  </a:lnTo>
                  <a:cubicBezTo>
                    <a:pt x="0" y="63445"/>
                    <a:pt x="9097" y="41483"/>
                    <a:pt x="25290" y="25290"/>
                  </a:cubicBezTo>
                  <a:cubicBezTo>
                    <a:pt x="41483" y="9097"/>
                    <a:pt x="63445" y="0"/>
                    <a:pt x="8634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9"/>
            <p:cNvSpPr txBox="1"/>
            <p:nvPr/>
          </p:nvSpPr>
          <p:spPr>
            <a:xfrm>
              <a:off x="0" y="-28575"/>
              <a:ext cx="499766" cy="201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lvl="1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000" b="1" kern="0">
                  <a:solidFill>
                    <a:srgbClr val="46567D"/>
                  </a:solidFill>
                  <a:latin typeface="Open Sans"/>
                  <a:ea typeface="Open Sans"/>
                  <a:cs typeface="Open Sans"/>
                  <a:sym typeface="Open Sans"/>
                </a:rPr>
                <a:t>APOIO INSTITUCIONAL</a:t>
              </a: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16" name="Google Shape;616;p19"/>
          <p:cNvSpPr/>
          <p:nvPr/>
        </p:nvSpPr>
        <p:spPr>
          <a:xfrm>
            <a:off x="3033848" y="2274070"/>
            <a:ext cx="537009" cy="517830"/>
          </a:xfrm>
          <a:custGeom>
            <a:avLst/>
            <a:gdLst/>
            <a:ahLst/>
            <a:cxnLst/>
            <a:rect l="l" t="t" r="r" b="b"/>
            <a:pathLst>
              <a:path w="805513" h="776745" extrusionOk="0">
                <a:moveTo>
                  <a:pt x="0" y="0"/>
                </a:moveTo>
                <a:lnTo>
                  <a:pt x="805513" y="0"/>
                </a:lnTo>
                <a:lnTo>
                  <a:pt x="805513" y="776744"/>
                </a:lnTo>
                <a:lnTo>
                  <a:pt x="0" y="7767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13461" t="-13970" r="-11125" b="-15230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17" name="Google Shape;617;p19"/>
          <p:cNvSpPr/>
          <p:nvPr/>
        </p:nvSpPr>
        <p:spPr>
          <a:xfrm>
            <a:off x="5256971" y="2274070"/>
            <a:ext cx="513327" cy="517830"/>
          </a:xfrm>
          <a:custGeom>
            <a:avLst/>
            <a:gdLst/>
            <a:ahLst/>
            <a:cxnLst/>
            <a:rect l="l" t="t" r="r" b="b"/>
            <a:pathLst>
              <a:path w="769990" h="776745" extrusionOk="0">
                <a:moveTo>
                  <a:pt x="0" y="0"/>
                </a:moveTo>
                <a:lnTo>
                  <a:pt x="769990" y="0"/>
                </a:lnTo>
                <a:lnTo>
                  <a:pt x="769990" y="776744"/>
                </a:lnTo>
                <a:lnTo>
                  <a:pt x="0" y="7767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11603" t="-10995" r="-9204" b="-8763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18" name="Google Shape;618;p19"/>
          <p:cNvSpPr/>
          <p:nvPr/>
        </p:nvSpPr>
        <p:spPr>
          <a:xfrm>
            <a:off x="851791" y="2275897"/>
            <a:ext cx="509491" cy="514175"/>
          </a:xfrm>
          <a:custGeom>
            <a:avLst/>
            <a:gdLst/>
            <a:ahLst/>
            <a:cxnLst/>
            <a:rect l="l" t="t" r="r" b="b"/>
            <a:pathLst>
              <a:path w="764237" h="771262" extrusionOk="0">
                <a:moveTo>
                  <a:pt x="0" y="0"/>
                </a:moveTo>
                <a:lnTo>
                  <a:pt x="764237" y="0"/>
                </a:lnTo>
                <a:lnTo>
                  <a:pt x="764237" y="771262"/>
                </a:lnTo>
                <a:lnTo>
                  <a:pt x="0" y="771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6625" t="-5863" r="-7163" b="-6890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19" name="Google Shape;619;p19"/>
          <p:cNvSpPr/>
          <p:nvPr/>
        </p:nvSpPr>
        <p:spPr>
          <a:xfrm>
            <a:off x="7641663" y="2323968"/>
            <a:ext cx="367969" cy="418033"/>
          </a:xfrm>
          <a:custGeom>
            <a:avLst/>
            <a:gdLst/>
            <a:ahLst/>
            <a:cxnLst/>
            <a:rect l="l" t="t" r="r" b="b"/>
            <a:pathLst>
              <a:path w="551954" h="627050" extrusionOk="0">
                <a:moveTo>
                  <a:pt x="0" y="0"/>
                </a:moveTo>
                <a:lnTo>
                  <a:pt x="551954" y="0"/>
                </a:lnTo>
                <a:lnTo>
                  <a:pt x="551954" y="627050"/>
                </a:lnTo>
                <a:lnTo>
                  <a:pt x="0" y="627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19512" t="-16005" r="-20852" b="-7551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0" name="Google Shape;620;p19"/>
          <p:cNvSpPr/>
          <p:nvPr/>
        </p:nvSpPr>
        <p:spPr>
          <a:xfrm>
            <a:off x="9804178" y="2351078"/>
            <a:ext cx="385305" cy="363814"/>
          </a:xfrm>
          <a:custGeom>
            <a:avLst/>
            <a:gdLst/>
            <a:ahLst/>
            <a:cxnLst/>
            <a:rect l="l" t="t" r="r" b="b"/>
            <a:pathLst>
              <a:path w="577957" h="545721" extrusionOk="0">
                <a:moveTo>
                  <a:pt x="0" y="0"/>
                </a:moveTo>
                <a:lnTo>
                  <a:pt x="577958" y="0"/>
                </a:lnTo>
                <a:lnTo>
                  <a:pt x="577958" y="545721"/>
                </a:lnTo>
                <a:lnTo>
                  <a:pt x="0" y="5457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11362" t="-15651" r="-11946" b="-14941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1" name="Google Shape;621;p19"/>
          <p:cNvSpPr txBox="1"/>
          <p:nvPr/>
        </p:nvSpPr>
        <p:spPr>
          <a:xfrm>
            <a:off x="2322365" y="186732"/>
            <a:ext cx="7547271" cy="705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APPLE DEVELOPER ACADEMY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2" name="Google Shape;622;p19"/>
          <p:cNvSpPr txBox="1"/>
          <p:nvPr/>
        </p:nvSpPr>
        <p:spPr>
          <a:xfrm>
            <a:off x="779202" y="3043010"/>
            <a:ext cx="1663800" cy="280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0304" lvl="1" indent="-110961" defTabSz="609630">
              <a:lnSpc>
                <a:spcPct val="140025"/>
              </a:lnSpc>
              <a:buClr>
                <a:srgbClr val="18265B"/>
              </a:buClr>
              <a:buSzPts val="1500"/>
              <a:buFont typeface="Arial"/>
              <a:buChar char="•"/>
            </a:pPr>
            <a:r>
              <a:rPr lang="en-US" sz="1000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Fundada em 2014.</a:t>
            </a:r>
            <a:endParaRPr sz="1000" kern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09630" defTabSz="609630">
              <a:lnSpc>
                <a:spcPct val="140025"/>
              </a:lnSpc>
              <a:buClr>
                <a:srgbClr val="000000"/>
              </a:buClr>
            </a:pPr>
            <a:endParaRPr sz="1000" kern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30304" lvl="1" indent="-110961" defTabSz="609630">
              <a:lnSpc>
                <a:spcPct val="140025"/>
              </a:lnSpc>
              <a:buClr>
                <a:srgbClr val="18265B"/>
              </a:buClr>
              <a:buSzPts val="1500"/>
              <a:buFont typeface="Arial"/>
              <a:buChar char="•"/>
            </a:pPr>
            <a:r>
              <a:rPr lang="en-US" sz="1000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Parceria entre Instituto de Pesquisas Eldorado, IFCE, e Apple.</a:t>
            </a:r>
            <a:endParaRPr sz="1000" kern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09630" defTabSz="609630">
              <a:lnSpc>
                <a:spcPct val="140025"/>
              </a:lnSpc>
              <a:buClr>
                <a:srgbClr val="000000"/>
              </a:buClr>
            </a:pPr>
            <a:endParaRPr sz="1000" kern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30304" lvl="1" indent="-110961" defTabSz="609630">
              <a:lnSpc>
                <a:spcPct val="140025"/>
              </a:lnSpc>
              <a:buClr>
                <a:srgbClr val="18265B"/>
              </a:buClr>
              <a:buSzPts val="1500"/>
              <a:buFont typeface="Arial"/>
              <a:buChar char="•"/>
            </a:pPr>
            <a:r>
              <a:rPr lang="en-US" sz="1000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Objetivo: capacitar alunos no desenvolvimento de produtos para as plataformas apple (IOS, IPADOS, WATCHOS, TVOS).</a:t>
            </a:r>
            <a:endParaRPr sz="1000" kern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3" name="Google Shape;623;p19"/>
          <p:cNvSpPr txBox="1"/>
          <p:nvPr/>
        </p:nvSpPr>
        <p:spPr>
          <a:xfrm>
            <a:off x="0" y="1159197"/>
            <a:ext cx="12192000" cy="35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666" b="1" kern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CASO DE SUCESSO DE PARCERIA ENTRE ICT E EMPRESA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4" name="Google Shape;624;p19"/>
          <p:cNvSpPr txBox="1"/>
          <p:nvPr/>
        </p:nvSpPr>
        <p:spPr>
          <a:xfrm>
            <a:off x="3005834" y="3043010"/>
            <a:ext cx="154640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0304" lvl="1" indent="-110961" defTabSz="609630">
              <a:lnSpc>
                <a:spcPct val="140025"/>
              </a:lnSpc>
              <a:buClr>
                <a:srgbClr val="18265B"/>
              </a:buClr>
              <a:buSzPts val="1500"/>
              <a:buFont typeface="Arial"/>
              <a:buChar char="•"/>
            </a:pP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Presente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vários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países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09630" defTabSz="609630">
              <a:lnSpc>
                <a:spcPct val="140025"/>
              </a:lnSpc>
              <a:buClr>
                <a:srgbClr val="000000"/>
              </a:buClr>
            </a:pP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30304" lvl="1" indent="-110961" defTabSz="609630">
              <a:lnSpc>
                <a:spcPct val="140025"/>
              </a:lnSpc>
              <a:buClr>
                <a:srgbClr val="18265B"/>
              </a:buClr>
              <a:buSzPts val="1500"/>
              <a:buFont typeface="Arial"/>
              <a:buChar char="•"/>
            </a:pP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10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unidades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no Brasil.</a:t>
            </a: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09630" defTabSz="609630">
              <a:lnSpc>
                <a:spcPct val="140025"/>
              </a:lnSpc>
              <a:buClr>
                <a:srgbClr val="000000"/>
              </a:buClr>
            </a:pP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30304" lvl="1" indent="-110961" defTabSz="609630">
              <a:lnSpc>
                <a:spcPct val="140025"/>
              </a:lnSpc>
              <a:buClr>
                <a:srgbClr val="18265B"/>
              </a:buClr>
              <a:buSzPts val="1500"/>
              <a:buFont typeface="Arial"/>
              <a:buChar char="•"/>
            </a:pP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No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Ceará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unidade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localizada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exclusivamente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no IFCE.</a:t>
            </a: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25" name="Google Shape;625;p19"/>
          <p:cNvGrpSpPr/>
          <p:nvPr/>
        </p:nvGrpSpPr>
        <p:grpSpPr>
          <a:xfrm>
            <a:off x="7555597" y="2806752"/>
            <a:ext cx="1834958" cy="3413125"/>
            <a:chOff x="0" y="-28575"/>
            <a:chExt cx="724922" cy="1348395"/>
          </a:xfrm>
        </p:grpSpPr>
        <p:sp>
          <p:nvSpPr>
            <p:cNvPr id="626" name="Google Shape;626;p19"/>
            <p:cNvSpPr/>
            <p:nvPr/>
          </p:nvSpPr>
          <p:spPr>
            <a:xfrm>
              <a:off x="0" y="0"/>
              <a:ext cx="724922" cy="1319820"/>
            </a:xfrm>
            <a:custGeom>
              <a:avLst/>
              <a:gdLst/>
              <a:ahLst/>
              <a:cxnLst/>
              <a:rect l="l" t="t" r="r" b="b"/>
              <a:pathLst>
                <a:path w="724922" h="1319820" extrusionOk="0">
                  <a:moveTo>
                    <a:pt x="73132" y="0"/>
                  </a:moveTo>
                  <a:lnTo>
                    <a:pt x="651790" y="0"/>
                  </a:lnTo>
                  <a:cubicBezTo>
                    <a:pt x="671186" y="0"/>
                    <a:pt x="689787" y="7705"/>
                    <a:pt x="703502" y="21420"/>
                  </a:cubicBezTo>
                  <a:cubicBezTo>
                    <a:pt x="717217" y="35135"/>
                    <a:pt x="724922" y="53736"/>
                    <a:pt x="724922" y="73132"/>
                  </a:cubicBezTo>
                  <a:lnTo>
                    <a:pt x="724922" y="1246689"/>
                  </a:lnTo>
                  <a:cubicBezTo>
                    <a:pt x="724922" y="1266084"/>
                    <a:pt x="717217" y="1284685"/>
                    <a:pt x="703502" y="1298400"/>
                  </a:cubicBezTo>
                  <a:cubicBezTo>
                    <a:pt x="689787" y="1312115"/>
                    <a:pt x="671186" y="1319820"/>
                    <a:pt x="651790" y="1319820"/>
                  </a:cubicBezTo>
                  <a:lnTo>
                    <a:pt x="73132" y="1319820"/>
                  </a:lnTo>
                  <a:cubicBezTo>
                    <a:pt x="53736" y="1319820"/>
                    <a:pt x="35135" y="1312115"/>
                    <a:pt x="21420" y="1298400"/>
                  </a:cubicBezTo>
                  <a:cubicBezTo>
                    <a:pt x="7705" y="1284685"/>
                    <a:pt x="0" y="1266084"/>
                    <a:pt x="0" y="1246689"/>
                  </a:cubicBezTo>
                  <a:lnTo>
                    <a:pt x="0" y="73132"/>
                  </a:lnTo>
                  <a:cubicBezTo>
                    <a:pt x="0" y="53736"/>
                    <a:pt x="7705" y="35135"/>
                    <a:pt x="21420" y="21420"/>
                  </a:cubicBezTo>
                  <a:cubicBezTo>
                    <a:pt x="35135" y="7705"/>
                    <a:pt x="53736" y="0"/>
                    <a:pt x="7313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9"/>
            <p:cNvSpPr txBox="1"/>
            <p:nvPr/>
          </p:nvSpPr>
          <p:spPr>
            <a:xfrm>
              <a:off x="0" y="-28575"/>
              <a:ext cx="724922" cy="13483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8" name="Google Shape;628;p19"/>
          <p:cNvGrpSpPr/>
          <p:nvPr/>
        </p:nvGrpSpPr>
        <p:grpSpPr>
          <a:xfrm>
            <a:off x="8096430" y="2206144"/>
            <a:ext cx="1344933" cy="687257"/>
            <a:chOff x="0" y="-28575"/>
            <a:chExt cx="531328" cy="271507"/>
          </a:xfrm>
        </p:grpSpPr>
        <p:sp>
          <p:nvSpPr>
            <p:cNvPr id="629" name="Google Shape;629;p19"/>
            <p:cNvSpPr/>
            <p:nvPr/>
          </p:nvSpPr>
          <p:spPr>
            <a:xfrm>
              <a:off x="0" y="0"/>
              <a:ext cx="531328" cy="242932"/>
            </a:xfrm>
            <a:custGeom>
              <a:avLst/>
              <a:gdLst/>
              <a:ahLst/>
              <a:cxnLst/>
              <a:rect l="l" t="t" r="r" b="b"/>
              <a:pathLst>
                <a:path w="531328" h="242932" extrusionOk="0">
                  <a:moveTo>
                    <a:pt x="99778" y="0"/>
                  </a:moveTo>
                  <a:lnTo>
                    <a:pt x="431551" y="0"/>
                  </a:lnTo>
                  <a:cubicBezTo>
                    <a:pt x="486656" y="0"/>
                    <a:pt x="531328" y="44672"/>
                    <a:pt x="531328" y="99778"/>
                  </a:cubicBezTo>
                  <a:lnTo>
                    <a:pt x="531328" y="143154"/>
                  </a:lnTo>
                  <a:cubicBezTo>
                    <a:pt x="531328" y="198260"/>
                    <a:pt x="486656" y="242932"/>
                    <a:pt x="431551" y="242932"/>
                  </a:cubicBezTo>
                  <a:lnTo>
                    <a:pt x="99778" y="242932"/>
                  </a:lnTo>
                  <a:cubicBezTo>
                    <a:pt x="73315" y="242932"/>
                    <a:pt x="47936" y="232419"/>
                    <a:pt x="29224" y="213707"/>
                  </a:cubicBezTo>
                  <a:cubicBezTo>
                    <a:pt x="10512" y="194995"/>
                    <a:pt x="0" y="169617"/>
                    <a:pt x="0" y="143154"/>
                  </a:cubicBezTo>
                  <a:lnTo>
                    <a:pt x="0" y="99778"/>
                  </a:lnTo>
                  <a:cubicBezTo>
                    <a:pt x="0" y="73315"/>
                    <a:pt x="10512" y="47936"/>
                    <a:pt x="29224" y="29224"/>
                  </a:cubicBezTo>
                  <a:cubicBezTo>
                    <a:pt x="47936" y="10512"/>
                    <a:pt x="73315" y="0"/>
                    <a:pt x="9977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9"/>
            <p:cNvSpPr txBox="1"/>
            <p:nvPr/>
          </p:nvSpPr>
          <p:spPr>
            <a:xfrm>
              <a:off x="0" y="-28575"/>
              <a:ext cx="531328" cy="2715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marL="0" lvl="1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000" b="1" kern="0">
                  <a:solidFill>
                    <a:srgbClr val="46567D"/>
                  </a:solidFill>
                  <a:latin typeface="Open Sans"/>
                  <a:ea typeface="Open Sans"/>
                  <a:cs typeface="Open Sans"/>
                  <a:sym typeface="Open Sans"/>
                </a:rPr>
                <a:t>PERFIS DE ESPECIALIZAÇÃO</a:t>
              </a: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0" lvl="1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000" b="1" kern="0">
                  <a:solidFill>
                    <a:srgbClr val="46567D"/>
                  </a:solidFill>
                  <a:latin typeface="Open Sans"/>
                  <a:ea typeface="Open Sans"/>
                  <a:cs typeface="Open Sans"/>
                  <a:sym typeface="Open Sans"/>
                </a:rPr>
                <a:t>E CRIAÇÃO</a:t>
              </a: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31" name="Google Shape;631;p19"/>
          <p:cNvSpPr txBox="1"/>
          <p:nvPr/>
        </p:nvSpPr>
        <p:spPr>
          <a:xfrm>
            <a:off x="7690214" y="3043010"/>
            <a:ext cx="1588000" cy="173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04815" indent="-215911" defTabSz="609630">
              <a:lnSpc>
                <a:spcPct val="140025"/>
              </a:lnSpc>
              <a:buClr>
                <a:srgbClr val="18265B"/>
              </a:buClr>
              <a:buSzPts val="1500"/>
              <a:buFont typeface="Open Sans"/>
              <a:buChar char="●"/>
            </a:pPr>
            <a:r>
              <a:rPr lang="en-US" sz="1000" b="1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Programação</a:t>
            </a:r>
            <a:r>
              <a:rPr lang="en-US" sz="1000" b="1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sz="1000" b="1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ct val="140025"/>
              </a:lnSpc>
              <a:buClr>
                <a:srgbClr val="000000"/>
              </a:buClr>
            </a:pPr>
            <a:r>
              <a:rPr lang="en-US" sz="1000" b="1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Código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depuração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ct val="140025"/>
              </a:lnSpc>
              <a:buClr>
                <a:srgbClr val="000000"/>
              </a:buClr>
            </a:pP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back-end.</a:t>
            </a: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ct val="140025"/>
              </a:lnSpc>
              <a:buClr>
                <a:srgbClr val="000000"/>
              </a:buClr>
            </a:pPr>
            <a:endParaRPr sz="1000" b="1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04815" indent="-215911" defTabSz="609630">
              <a:lnSpc>
                <a:spcPct val="140025"/>
              </a:lnSpc>
              <a:buClr>
                <a:srgbClr val="18265B"/>
              </a:buClr>
              <a:buSzPts val="1500"/>
              <a:buFont typeface="Open Sans"/>
              <a:buChar char="●"/>
            </a:pPr>
            <a:r>
              <a:rPr lang="en-US" sz="1000" b="1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Design:</a:t>
            </a:r>
            <a:endParaRPr sz="1000" b="1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ct val="140025"/>
              </a:lnSpc>
              <a:buClr>
                <a:srgbClr val="000000"/>
              </a:buClr>
            </a:pP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Processos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, interface,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experiência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usuário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ct val="140025"/>
              </a:lnSpc>
              <a:buClr>
                <a:srgbClr val="000000"/>
              </a:buClr>
            </a:pPr>
            <a:endParaRPr sz="1066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2" name="Google Shape;632;p19"/>
          <p:cNvSpPr txBox="1"/>
          <p:nvPr/>
        </p:nvSpPr>
        <p:spPr>
          <a:xfrm>
            <a:off x="9807071" y="3043010"/>
            <a:ext cx="160780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0304" lvl="1" indent="-110961" defTabSz="609630">
              <a:lnSpc>
                <a:spcPct val="140025"/>
              </a:lnSpc>
              <a:buClr>
                <a:srgbClr val="18265B"/>
              </a:buClr>
              <a:buSzPts val="1500"/>
              <a:buFont typeface="Arial"/>
              <a:buChar char="•"/>
            </a:pP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Projeto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apoiado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pelo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Ministério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Ciência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Tecnologia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Inovação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09630" defTabSz="609630">
              <a:lnSpc>
                <a:spcPct val="140025"/>
              </a:lnSpc>
              <a:buClr>
                <a:srgbClr val="000000"/>
              </a:buClr>
            </a:pP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30304" lvl="1" indent="-110961" defTabSz="609630">
              <a:lnSpc>
                <a:spcPct val="140025"/>
              </a:lnSpc>
              <a:buClr>
                <a:srgbClr val="18265B"/>
              </a:buClr>
              <a:buSzPts val="1500"/>
              <a:buFont typeface="Arial"/>
              <a:buChar char="•"/>
            </a:pP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Financiamento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da Lei Nº 8.248/1991, no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âmbito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do PPI-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Softex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coordenado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pela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Softex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3" name="Google Shape;633;p19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EDEDED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34" name="Google Shape;634;p19"/>
          <p:cNvSpPr txBox="1"/>
          <p:nvPr/>
        </p:nvSpPr>
        <p:spPr>
          <a:xfrm>
            <a:off x="5176393" y="3043010"/>
            <a:ext cx="1850600" cy="3030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0304" lvl="1" indent="-110961" defTabSz="609630">
              <a:lnSpc>
                <a:spcPct val="140025"/>
              </a:lnSpc>
              <a:buClr>
                <a:srgbClr val="18265B"/>
              </a:buClr>
              <a:buSzPts val="1500"/>
              <a:buFont typeface="Arial"/>
              <a:buChar char="•"/>
            </a:pP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Formar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desenvolvedores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classe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mundial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09630" defTabSz="609630">
              <a:lnSpc>
                <a:spcPct val="140025"/>
              </a:lnSpc>
              <a:buClr>
                <a:srgbClr val="000000"/>
              </a:buClr>
            </a:pPr>
            <a:endParaRPr sz="533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30304" lvl="1" indent="-110961" defTabSz="609630">
              <a:lnSpc>
                <a:spcPct val="140025"/>
              </a:lnSpc>
              <a:buClr>
                <a:srgbClr val="18265B"/>
              </a:buClr>
              <a:buSzPts val="1500"/>
              <a:buFont typeface="Arial"/>
              <a:buChar char="•"/>
            </a:pP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do que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programação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inclui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disciplinas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de software, design,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experiência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usuário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, e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empreendedorismo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09630" defTabSz="609630">
              <a:lnSpc>
                <a:spcPct val="140025"/>
              </a:lnSpc>
              <a:buClr>
                <a:srgbClr val="000000"/>
              </a:buClr>
            </a:pPr>
            <a:endParaRPr sz="533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30304" lvl="1" indent="-110961" defTabSz="609630">
              <a:lnSpc>
                <a:spcPct val="140025"/>
              </a:lnSpc>
              <a:buClr>
                <a:srgbClr val="18265B"/>
              </a:buClr>
              <a:buSzPts val="1500"/>
              <a:buFont typeface="Arial"/>
              <a:buChar char="•"/>
            </a:pP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foco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senso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crítico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habilidades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criar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aplicativos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alta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qualidade</a:t>
            </a:r>
            <a:r>
              <a:rPr lang="en-US" sz="1000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000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" name="Google Shape;639;p20"/>
          <p:cNvGrpSpPr/>
          <p:nvPr/>
        </p:nvGrpSpPr>
        <p:grpSpPr>
          <a:xfrm>
            <a:off x="0" y="3144297"/>
            <a:ext cx="12192000" cy="970267"/>
            <a:chOff x="0" y="-28575"/>
            <a:chExt cx="4816593" cy="383315"/>
          </a:xfrm>
        </p:grpSpPr>
        <p:sp>
          <p:nvSpPr>
            <p:cNvPr id="640" name="Google Shape;640;p20"/>
            <p:cNvSpPr/>
            <p:nvPr/>
          </p:nvSpPr>
          <p:spPr>
            <a:xfrm>
              <a:off x="0" y="0"/>
              <a:ext cx="4816592" cy="354740"/>
            </a:xfrm>
            <a:custGeom>
              <a:avLst/>
              <a:gdLst/>
              <a:ahLst/>
              <a:cxnLst/>
              <a:rect l="l" t="t" r="r" b="b"/>
              <a:pathLst>
                <a:path w="4816592" h="354740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354740"/>
                  </a:lnTo>
                  <a:lnTo>
                    <a:pt x="0" y="354740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0"/>
            <p:cNvSpPr txBox="1"/>
            <p:nvPr/>
          </p:nvSpPr>
          <p:spPr>
            <a:xfrm>
              <a:off x="0" y="-28575"/>
              <a:ext cx="4816593" cy="383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42" name="Google Shape;642;p20"/>
          <p:cNvPicPr preferRelativeResize="0"/>
          <p:nvPr/>
        </p:nvPicPr>
        <p:blipFill rotWithShape="1">
          <a:blip r:embed="rId3">
            <a:alphaModFix/>
          </a:blip>
          <a:srcRect l="5484" r="3449" b="35396"/>
          <a:stretch/>
        </p:blipFill>
        <p:spPr>
          <a:xfrm>
            <a:off x="872300" y="2337005"/>
            <a:ext cx="10447401" cy="28256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3" name="Google Shape;643;p20"/>
          <p:cNvGrpSpPr/>
          <p:nvPr/>
        </p:nvGrpSpPr>
        <p:grpSpPr>
          <a:xfrm>
            <a:off x="5654449" y="1574410"/>
            <a:ext cx="883103" cy="131507"/>
            <a:chOff x="0" y="-144662"/>
            <a:chExt cx="1766208" cy="263014"/>
          </a:xfrm>
        </p:grpSpPr>
        <p:grpSp>
          <p:nvGrpSpPr>
            <p:cNvPr id="644" name="Google Shape;644;p20"/>
            <p:cNvGrpSpPr/>
            <p:nvPr/>
          </p:nvGrpSpPr>
          <p:grpSpPr>
            <a:xfrm>
              <a:off x="0" y="-144662"/>
              <a:ext cx="883104" cy="263014"/>
              <a:chOff x="0" y="-28575"/>
              <a:chExt cx="174440" cy="51953"/>
            </a:xfrm>
          </p:grpSpPr>
          <p:sp>
            <p:nvSpPr>
              <p:cNvPr id="645" name="Google Shape;645;p20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20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7" name="Google Shape;647;p20"/>
            <p:cNvGrpSpPr/>
            <p:nvPr/>
          </p:nvGrpSpPr>
          <p:grpSpPr>
            <a:xfrm>
              <a:off x="883104" y="-144662"/>
              <a:ext cx="883104" cy="263014"/>
              <a:chOff x="0" y="-28575"/>
              <a:chExt cx="174440" cy="51953"/>
            </a:xfrm>
          </p:grpSpPr>
          <p:sp>
            <p:nvSpPr>
              <p:cNvPr id="648" name="Google Shape;648;p20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20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50" name="Google Shape;650;p20"/>
          <p:cNvGrpSpPr/>
          <p:nvPr/>
        </p:nvGrpSpPr>
        <p:grpSpPr>
          <a:xfrm>
            <a:off x="1676462" y="872228"/>
            <a:ext cx="8839077" cy="705193"/>
            <a:chOff x="0" y="-28473"/>
            <a:chExt cx="17678153" cy="1410387"/>
          </a:xfrm>
        </p:grpSpPr>
        <p:sp>
          <p:nvSpPr>
            <p:cNvPr id="651" name="Google Shape;651;p20"/>
            <p:cNvSpPr txBox="1"/>
            <p:nvPr/>
          </p:nvSpPr>
          <p:spPr>
            <a:xfrm>
              <a:off x="1291806" y="-28473"/>
              <a:ext cx="15094541" cy="1410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609630">
                <a:lnSpc>
                  <a:spcPct val="125004"/>
                </a:lnSpc>
                <a:buClr>
                  <a:srgbClr val="000000"/>
                </a:buClr>
              </a:pPr>
              <a:r>
                <a:rPr lang="en-US" sz="3666" b="1" kern="0">
                  <a:solidFill>
                    <a:srgbClr val="18265B"/>
                  </a:solidFill>
                  <a:latin typeface="Inria Serif"/>
                  <a:ea typeface="Inria Serif"/>
                  <a:cs typeface="Inria Serif"/>
                  <a:sym typeface="Inria Serif"/>
                </a:rPr>
                <a:t>Inclusão e Inovação</a:t>
              </a: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0"/>
            <p:cNvSpPr/>
            <p:nvPr/>
          </p:nvSpPr>
          <p:spPr>
            <a:xfrm rot="-5400000">
              <a:off x="91234" y="-91234"/>
              <a:ext cx="1109338" cy="1291805"/>
            </a:xfrm>
            <a:custGeom>
              <a:avLst/>
              <a:gdLst/>
              <a:ahLst/>
              <a:cxnLst/>
              <a:rect l="l" t="t" r="r" b="b"/>
              <a:pathLst>
                <a:path w="1109338" h="1291805" extrusionOk="0">
                  <a:moveTo>
                    <a:pt x="0" y="0"/>
                  </a:moveTo>
                  <a:lnTo>
                    <a:pt x="1109337" y="0"/>
                  </a:lnTo>
                  <a:lnTo>
                    <a:pt x="1109337" y="1291805"/>
                  </a:lnTo>
                  <a:lnTo>
                    <a:pt x="0" y="12918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0"/>
            <p:cNvSpPr/>
            <p:nvPr/>
          </p:nvSpPr>
          <p:spPr>
            <a:xfrm rot="-5400000">
              <a:off x="16477582" y="-91234"/>
              <a:ext cx="1109338" cy="1291805"/>
            </a:xfrm>
            <a:custGeom>
              <a:avLst/>
              <a:gdLst/>
              <a:ahLst/>
              <a:cxnLst/>
              <a:rect l="l" t="t" r="r" b="b"/>
              <a:pathLst>
                <a:path w="1109338" h="1291805" extrusionOk="0">
                  <a:moveTo>
                    <a:pt x="0" y="0"/>
                  </a:moveTo>
                  <a:lnTo>
                    <a:pt x="1109337" y="0"/>
                  </a:lnTo>
                  <a:lnTo>
                    <a:pt x="1109337" y="1291805"/>
                  </a:lnTo>
                  <a:lnTo>
                    <a:pt x="0" y="12918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54" name="Google Shape;654;p20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55" name="Google Shape;655;p20"/>
          <p:cNvSpPr txBox="1"/>
          <p:nvPr/>
        </p:nvSpPr>
        <p:spPr>
          <a:xfrm>
            <a:off x="0" y="5297983"/>
            <a:ext cx="12192000" cy="430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3"/>
              </a:lnSpc>
              <a:buClr>
                <a:srgbClr val="000000"/>
              </a:buClr>
            </a:pPr>
            <a:r>
              <a:rPr lang="en-US" sz="1999" b="1" kern="0" dirty="0" err="1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Parceria</a:t>
            </a:r>
            <a:r>
              <a:rPr lang="en-US" sz="1999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 com a Apple </a:t>
            </a:r>
            <a:r>
              <a:rPr lang="en-US" sz="1999" b="1" kern="0" dirty="0" err="1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Transformando</a:t>
            </a:r>
            <a:r>
              <a:rPr lang="en-US" sz="1999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999" b="1" kern="0" dirty="0" err="1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Realidades</a:t>
            </a:r>
            <a:r>
              <a:rPr lang="en-US" sz="1999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999" b="1" kern="0" dirty="0" err="1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999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999" b="1" kern="0" dirty="0" err="1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999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 35 </a:t>
            </a:r>
            <a:r>
              <a:rPr lang="en-US" sz="1999" b="1" kern="0" dirty="0" err="1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Campi</a:t>
            </a:r>
            <a:endParaRPr sz="1999" b="1" kern="0" dirty="0">
              <a:solidFill>
                <a:srgbClr val="D88E2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l="4073" t="2956" r="8642" b="17410"/>
          <a:stretch/>
        </p:blipFill>
        <p:spPr>
          <a:xfrm>
            <a:off x="7194550" y="0"/>
            <a:ext cx="5017541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8" name="Google Shape;98;p2"/>
          <p:cNvGrpSpPr/>
          <p:nvPr/>
        </p:nvGrpSpPr>
        <p:grpSpPr>
          <a:xfrm>
            <a:off x="1250878" y="1179621"/>
            <a:ext cx="883103" cy="131507"/>
            <a:chOff x="0" y="-144662"/>
            <a:chExt cx="1766208" cy="263014"/>
          </a:xfrm>
        </p:grpSpPr>
        <p:grpSp>
          <p:nvGrpSpPr>
            <p:cNvPr id="99" name="Google Shape;99;p2"/>
            <p:cNvGrpSpPr/>
            <p:nvPr/>
          </p:nvGrpSpPr>
          <p:grpSpPr>
            <a:xfrm>
              <a:off x="0" y="-144662"/>
              <a:ext cx="883104" cy="263014"/>
              <a:chOff x="0" y="-28575"/>
              <a:chExt cx="174440" cy="51953"/>
            </a:xfrm>
          </p:grpSpPr>
          <p:sp>
            <p:nvSpPr>
              <p:cNvPr id="100" name="Google Shape;100;p2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2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" name="Google Shape;102;p2"/>
            <p:cNvGrpSpPr/>
            <p:nvPr/>
          </p:nvGrpSpPr>
          <p:grpSpPr>
            <a:xfrm>
              <a:off x="883104" y="-144662"/>
              <a:ext cx="883104" cy="263014"/>
              <a:chOff x="0" y="-28575"/>
              <a:chExt cx="174440" cy="51953"/>
            </a:xfrm>
          </p:grpSpPr>
          <p:sp>
            <p:nvSpPr>
              <p:cNvPr id="103" name="Google Shape;103;p2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2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5" name="Google Shape;105;p2"/>
          <p:cNvSpPr/>
          <p:nvPr/>
        </p:nvSpPr>
        <p:spPr>
          <a:xfrm rot="-5400000">
            <a:off x="6917216" y="4953925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4" y="0"/>
                </a:lnTo>
                <a:lnTo>
                  <a:pt x="832004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1250878" y="596900"/>
            <a:ext cx="3868030" cy="705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 dirty="0" err="1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Quem</a:t>
            </a: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 </a:t>
            </a:r>
            <a:r>
              <a:rPr lang="en-US" sz="3666" b="1" kern="0" dirty="0" err="1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sou</a:t>
            </a: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 </a:t>
            </a:r>
            <a:r>
              <a:rPr lang="en-US" sz="3666" b="1" kern="0" dirty="0" err="1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eu</a:t>
            </a: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!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887833" y="1897784"/>
            <a:ext cx="5521400" cy="4469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76611"/>
              </a:lnSpc>
              <a:buClr>
                <a:srgbClr val="000000"/>
              </a:buClr>
            </a:pPr>
            <a:endParaRPr sz="12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609630">
              <a:lnSpc>
                <a:spcPct val="159029"/>
              </a:lnSpc>
              <a:buClr>
                <a:srgbClr val="000000"/>
              </a:buClr>
            </a:pP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Procuradora Federal.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Ocupei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diversos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cargos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Administração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Pública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Federal, com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destaque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cargos de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Secretária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Regulação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Supervisão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Educação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Superior do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Ministério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Educação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Assessora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Especial do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Ministro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Educação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.  No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âmbito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Procuradoria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-Geral Federal,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ocupei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cargos  de Procuradora-Chefe da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da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Procuradoria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Federal junto à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Suframa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, Procuradora-Chefe da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Procuradoria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Federal junto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Instituto Federal de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Educação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Ciência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Tecnologia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do Ceará e Procuradora-Chefe da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Procuradoria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Federal junto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Instituto Nacional do Seguro Social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FortalezaCoordeno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a Câmara Permanente de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Ciência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Tecnologia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e Inovação (CP-CT&amp;I) e integra a Equipe Nacional e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Ciência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Tecnologia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e Inovação (e-CT&amp;I) e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estou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Consultora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Jurídica do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Ministério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Ciência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Tecnologia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e Inovação.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Mestra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Propriedade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Intelectual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Transferência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00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Tecnologia</a:t>
            </a:r>
            <a:r>
              <a:rPr lang="en-US" sz="1200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para Inovação - PROFNIT (2023). </a:t>
            </a:r>
            <a:endParaRPr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59029"/>
              </a:lnSpc>
              <a:buClr>
                <a:srgbClr val="000000"/>
              </a:buClr>
            </a:pPr>
            <a:endParaRPr sz="1333" kern="0" dirty="0">
              <a:solidFill>
                <a:srgbClr val="302F2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881487" y="1682736"/>
            <a:ext cx="4918800" cy="330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7"/>
              </a:lnSpc>
              <a:buClr>
                <a:srgbClr val="000000"/>
              </a:buClr>
            </a:pPr>
            <a:r>
              <a:rPr lang="en-US" sz="1533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D  I  A  N  A      G  U  I  M  A  R  Ã  E  S     A  Z  I  N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9" name="Google Shape;109;p2"/>
          <p:cNvGrpSpPr/>
          <p:nvPr/>
        </p:nvGrpSpPr>
        <p:grpSpPr>
          <a:xfrm>
            <a:off x="1250878" y="6293743"/>
            <a:ext cx="883103" cy="131507"/>
            <a:chOff x="0" y="-144662"/>
            <a:chExt cx="1766208" cy="263014"/>
          </a:xfrm>
        </p:grpSpPr>
        <p:grpSp>
          <p:nvGrpSpPr>
            <p:cNvPr id="110" name="Google Shape;110;p2"/>
            <p:cNvGrpSpPr/>
            <p:nvPr/>
          </p:nvGrpSpPr>
          <p:grpSpPr>
            <a:xfrm>
              <a:off x="0" y="-144662"/>
              <a:ext cx="883104" cy="263014"/>
              <a:chOff x="0" y="-28575"/>
              <a:chExt cx="174440" cy="51953"/>
            </a:xfrm>
          </p:grpSpPr>
          <p:sp>
            <p:nvSpPr>
              <p:cNvPr id="111" name="Google Shape;111;p2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2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" name="Google Shape;113;p2"/>
            <p:cNvGrpSpPr/>
            <p:nvPr/>
          </p:nvGrpSpPr>
          <p:grpSpPr>
            <a:xfrm>
              <a:off x="883104" y="-144662"/>
              <a:ext cx="883104" cy="263014"/>
              <a:chOff x="0" y="-28575"/>
              <a:chExt cx="174440" cy="51953"/>
            </a:xfrm>
          </p:grpSpPr>
          <p:sp>
            <p:nvSpPr>
              <p:cNvPr id="114" name="Google Shape;114;p2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2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0" name="Google Shape;660;p21"/>
          <p:cNvGrpSpPr/>
          <p:nvPr/>
        </p:nvGrpSpPr>
        <p:grpSpPr>
          <a:xfrm>
            <a:off x="7935163" y="-72331"/>
            <a:ext cx="4256837" cy="6964189"/>
            <a:chOff x="0" y="-28575"/>
            <a:chExt cx="1681713" cy="2751284"/>
          </a:xfrm>
        </p:grpSpPr>
        <p:sp>
          <p:nvSpPr>
            <p:cNvPr id="661" name="Google Shape;661;p21"/>
            <p:cNvSpPr/>
            <p:nvPr/>
          </p:nvSpPr>
          <p:spPr>
            <a:xfrm>
              <a:off x="0" y="0"/>
              <a:ext cx="1681713" cy="2722709"/>
            </a:xfrm>
            <a:custGeom>
              <a:avLst/>
              <a:gdLst/>
              <a:ahLst/>
              <a:cxnLst/>
              <a:rect l="l" t="t" r="r" b="b"/>
              <a:pathLst>
                <a:path w="1681713" h="2722709" extrusionOk="0">
                  <a:moveTo>
                    <a:pt x="0" y="0"/>
                  </a:moveTo>
                  <a:lnTo>
                    <a:pt x="1681713" y="0"/>
                  </a:lnTo>
                  <a:lnTo>
                    <a:pt x="1681713" y="2722709"/>
                  </a:lnTo>
                  <a:lnTo>
                    <a:pt x="0" y="2722709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1"/>
            <p:cNvSpPr txBox="1"/>
            <p:nvPr/>
          </p:nvSpPr>
          <p:spPr>
            <a:xfrm>
              <a:off x="0" y="-28575"/>
              <a:ext cx="1681713" cy="2751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63" name="Google Shape;663;p21"/>
          <p:cNvPicPr preferRelativeResize="0"/>
          <p:nvPr/>
        </p:nvPicPr>
        <p:blipFill rotWithShape="1">
          <a:blip r:embed="rId3">
            <a:alphaModFix/>
          </a:blip>
          <a:srcRect t="198" b="198"/>
          <a:stretch/>
        </p:blipFill>
        <p:spPr>
          <a:xfrm>
            <a:off x="1081121" y="3625953"/>
            <a:ext cx="4305758" cy="26485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upo 1"/>
          <p:cNvGrpSpPr/>
          <p:nvPr/>
        </p:nvGrpSpPr>
        <p:grpSpPr>
          <a:xfrm>
            <a:off x="685800" y="2106389"/>
            <a:ext cx="883104" cy="131507"/>
            <a:chOff x="1028700" y="3328024"/>
            <a:chExt cx="1324656" cy="197261"/>
          </a:xfrm>
        </p:grpSpPr>
        <p:grpSp>
          <p:nvGrpSpPr>
            <p:cNvPr id="664" name="Google Shape;664;p21"/>
            <p:cNvGrpSpPr/>
            <p:nvPr/>
          </p:nvGrpSpPr>
          <p:grpSpPr>
            <a:xfrm>
              <a:off x="1028700" y="3328024"/>
              <a:ext cx="662328" cy="197261"/>
              <a:chOff x="0" y="-28575"/>
              <a:chExt cx="174440" cy="51953"/>
            </a:xfrm>
          </p:grpSpPr>
          <p:sp>
            <p:nvSpPr>
              <p:cNvPr id="665" name="Google Shape;665;p21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21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7" name="Google Shape;667;p21"/>
            <p:cNvGrpSpPr/>
            <p:nvPr/>
          </p:nvGrpSpPr>
          <p:grpSpPr>
            <a:xfrm>
              <a:off x="1691028" y="3328024"/>
              <a:ext cx="662328" cy="197261"/>
              <a:chOff x="0" y="-28575"/>
              <a:chExt cx="174440" cy="51953"/>
            </a:xfrm>
          </p:grpSpPr>
          <p:sp>
            <p:nvSpPr>
              <p:cNvPr id="668" name="Google Shape;668;p21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21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70" name="Google Shape;670;p21"/>
          <p:cNvSpPr/>
          <p:nvPr/>
        </p:nvSpPr>
        <p:spPr>
          <a:xfrm rot="-5400000">
            <a:off x="7657829" y="780049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1" name="Google Shape;671;p21"/>
          <p:cNvSpPr txBox="1"/>
          <p:nvPr/>
        </p:nvSpPr>
        <p:spPr>
          <a:xfrm>
            <a:off x="1095337" y="848969"/>
            <a:ext cx="4625431" cy="102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ts val="4000"/>
              </a:lnSpc>
              <a:buClr>
                <a:srgbClr val="000000"/>
              </a:buClr>
            </a:pPr>
            <a:r>
              <a:rPr lang="en-US" sz="3666" b="1" kern="0" dirty="0" err="1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Parcerias</a:t>
            </a: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 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ts val="4000"/>
              </a:lnSpc>
              <a:buClr>
                <a:srgbClr val="000000"/>
              </a:buClr>
            </a:pP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Academia-</a:t>
            </a:r>
            <a:r>
              <a:rPr lang="en-US" sz="3666" b="1" kern="0" dirty="0" err="1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Empresa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2" name="Google Shape;672;p21"/>
          <p:cNvSpPr txBox="1"/>
          <p:nvPr/>
        </p:nvSpPr>
        <p:spPr>
          <a:xfrm>
            <a:off x="1095336" y="2513118"/>
            <a:ext cx="4291543" cy="66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7"/>
              </a:lnSpc>
              <a:buClr>
                <a:srgbClr val="000000"/>
              </a:buClr>
            </a:pPr>
            <a:r>
              <a:rPr lang="en-US" sz="1533" b="1" kern="0">
                <a:solidFill>
                  <a:srgbClr val="B16300"/>
                </a:solidFill>
                <a:latin typeface="Open Sans"/>
                <a:ea typeface="Open Sans"/>
                <a:cs typeface="Open Sans"/>
                <a:sym typeface="Open Sans"/>
              </a:rPr>
              <a:t>CATALISADORAS DA PARTICIPAÇÃO FEMININA NA CIÊNCIA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3" name="Google Shape;673;p21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74" name="Google Shape;674;p21"/>
          <p:cNvGrpSpPr/>
          <p:nvPr/>
        </p:nvGrpSpPr>
        <p:grpSpPr>
          <a:xfrm>
            <a:off x="5910892" y="1987736"/>
            <a:ext cx="5383926" cy="4465767"/>
            <a:chOff x="0" y="0"/>
            <a:chExt cx="10767852" cy="8931534"/>
          </a:xfrm>
        </p:grpSpPr>
        <p:pic>
          <p:nvPicPr>
            <p:cNvPr id="675" name="Google Shape;675;p21"/>
            <p:cNvPicPr preferRelativeResize="0"/>
            <p:nvPr/>
          </p:nvPicPr>
          <p:blipFill rotWithShape="1">
            <a:blip r:embed="rId5">
              <a:alphaModFix/>
            </a:blip>
            <a:srcRect l="3361" t="4315" r="10122"/>
            <a:stretch/>
          </p:blipFill>
          <p:spPr>
            <a:xfrm>
              <a:off x="0" y="0"/>
              <a:ext cx="10767852" cy="702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6" name="Google Shape;676;p21"/>
            <p:cNvSpPr txBox="1"/>
            <p:nvPr/>
          </p:nvSpPr>
          <p:spPr>
            <a:xfrm>
              <a:off x="0" y="7207216"/>
              <a:ext cx="3842924" cy="1724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r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667" b="1" kern="0">
                  <a:solidFill>
                    <a:srgbClr val="7B869C"/>
                  </a:solidFill>
                  <a:latin typeface="Open Sans"/>
                  <a:ea typeface="Open Sans"/>
                  <a:cs typeface="Open Sans"/>
                  <a:sym typeface="Open Sans"/>
                </a:rPr>
                <a:t>Legenda:</a:t>
              </a:r>
              <a:r>
                <a:rPr lang="en-US" sz="667" kern="0">
                  <a:solidFill>
                    <a:srgbClr val="7B869C"/>
                  </a:solidFill>
                  <a:latin typeface="Open Sans"/>
                  <a:ea typeface="Open Sans"/>
                  <a:cs typeface="Open Sans"/>
                  <a:sym typeface="Open Sans"/>
                </a:rPr>
                <a:t> A recém-formada da UFC, Renata Faria, já ganhou quatro vezes a premiação, além de ter viajado em 2017 e 2019 para conferência da Apple, nos Estados Unidos</a:t>
              </a: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algn="r" defTabSz="609630">
                <a:lnSpc>
                  <a:spcPct val="140000"/>
                </a:lnSpc>
                <a:buClr>
                  <a:srgbClr val="000000"/>
                </a:buClr>
              </a:pPr>
              <a:endParaRPr sz="667" kern="0">
                <a:solidFill>
                  <a:srgbClr val="7B869C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r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667" b="1" kern="0">
                  <a:solidFill>
                    <a:srgbClr val="7B869C"/>
                  </a:solidFill>
                  <a:latin typeface="Open Sans"/>
                  <a:ea typeface="Open Sans"/>
                  <a:cs typeface="Open Sans"/>
                  <a:sym typeface="Open Sans"/>
                </a:rPr>
                <a:t>Foto:</a:t>
              </a:r>
              <a:r>
                <a:rPr lang="en-US" sz="667" kern="0">
                  <a:solidFill>
                    <a:srgbClr val="7B869C"/>
                  </a:solidFill>
                  <a:latin typeface="Open Sans"/>
                  <a:ea typeface="Open Sans"/>
                  <a:cs typeface="Open Sans"/>
                  <a:sym typeface="Open Sans"/>
                </a:rPr>
                <a:t> Renata Faria</a:t>
              </a: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77" name="Google Shape;677;p21"/>
          <p:cNvSpPr/>
          <p:nvPr/>
        </p:nvSpPr>
        <p:spPr>
          <a:xfrm rot="-5400000">
            <a:off x="11092977" y="5136991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4" y="0"/>
                </a:lnTo>
                <a:lnTo>
                  <a:pt x="832004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2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3" name="Google Shape;683;p22"/>
          <p:cNvSpPr/>
          <p:nvPr/>
        </p:nvSpPr>
        <p:spPr>
          <a:xfrm rot="-5400000">
            <a:off x="5818666" y="5571915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4" y="0"/>
                </a:lnTo>
                <a:lnTo>
                  <a:pt x="832004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4" name="Google Shape;684;p22"/>
          <p:cNvSpPr/>
          <p:nvPr/>
        </p:nvSpPr>
        <p:spPr>
          <a:xfrm rot="-5400000">
            <a:off x="10880886" y="640183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5" name="Google Shape;685;p22"/>
          <p:cNvSpPr/>
          <p:nvPr/>
        </p:nvSpPr>
        <p:spPr>
          <a:xfrm>
            <a:off x="2379674" y="1617291"/>
            <a:ext cx="7432653" cy="3623418"/>
          </a:xfrm>
          <a:custGeom>
            <a:avLst/>
            <a:gdLst/>
            <a:ahLst/>
            <a:cxnLst/>
            <a:rect l="l" t="t" r="r" b="b"/>
            <a:pathLst>
              <a:path w="11148979" h="5435127" extrusionOk="0">
                <a:moveTo>
                  <a:pt x="0" y="0"/>
                </a:moveTo>
                <a:lnTo>
                  <a:pt x="11148978" y="0"/>
                </a:lnTo>
                <a:lnTo>
                  <a:pt x="11148978" y="5435128"/>
                </a:lnTo>
                <a:lnTo>
                  <a:pt x="0" y="54351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6" name="Google Shape;686;p22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2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r="-1422" b="-14793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92" name="Google Shape;692;p23"/>
          <p:cNvGrpSpPr/>
          <p:nvPr/>
        </p:nvGrpSpPr>
        <p:grpSpPr>
          <a:xfrm>
            <a:off x="-231588" y="-122338"/>
            <a:ext cx="12647441" cy="1356775"/>
            <a:chOff x="0" y="-28575"/>
            <a:chExt cx="4996520" cy="536010"/>
          </a:xfrm>
        </p:grpSpPr>
        <p:sp>
          <p:nvSpPr>
            <p:cNvPr id="693" name="Google Shape;693;p23"/>
            <p:cNvSpPr/>
            <p:nvPr/>
          </p:nvSpPr>
          <p:spPr>
            <a:xfrm>
              <a:off x="0" y="0"/>
              <a:ext cx="4996520" cy="507435"/>
            </a:xfrm>
            <a:custGeom>
              <a:avLst/>
              <a:gdLst/>
              <a:ahLst/>
              <a:cxnLst/>
              <a:rect l="l" t="t" r="r" b="b"/>
              <a:pathLst>
                <a:path w="4996520" h="507435" extrusionOk="0">
                  <a:moveTo>
                    <a:pt x="0" y="0"/>
                  </a:moveTo>
                  <a:lnTo>
                    <a:pt x="4996520" y="0"/>
                  </a:lnTo>
                  <a:lnTo>
                    <a:pt x="4996520" y="507435"/>
                  </a:lnTo>
                  <a:lnTo>
                    <a:pt x="0" y="507435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3"/>
            <p:cNvSpPr txBox="1"/>
            <p:nvPr/>
          </p:nvSpPr>
          <p:spPr>
            <a:xfrm>
              <a:off x="0" y="-28575"/>
              <a:ext cx="4996520" cy="536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5" name="Google Shape;695;p23"/>
          <p:cNvGrpSpPr/>
          <p:nvPr/>
        </p:nvGrpSpPr>
        <p:grpSpPr>
          <a:xfrm>
            <a:off x="1672594" y="216936"/>
            <a:ext cx="8839077" cy="705193"/>
            <a:chOff x="0" y="-28575"/>
            <a:chExt cx="17678153" cy="1410388"/>
          </a:xfrm>
        </p:grpSpPr>
        <p:sp>
          <p:nvSpPr>
            <p:cNvPr id="696" name="Google Shape;696;p23"/>
            <p:cNvSpPr/>
            <p:nvPr/>
          </p:nvSpPr>
          <p:spPr>
            <a:xfrm rot="-5400000">
              <a:off x="91234" y="40197"/>
              <a:ext cx="1109338" cy="1291805"/>
            </a:xfrm>
            <a:custGeom>
              <a:avLst/>
              <a:gdLst/>
              <a:ahLst/>
              <a:cxnLst/>
              <a:rect l="l" t="t" r="r" b="b"/>
              <a:pathLst>
                <a:path w="1109338" h="1291805" extrusionOk="0">
                  <a:moveTo>
                    <a:pt x="0" y="0"/>
                  </a:moveTo>
                  <a:lnTo>
                    <a:pt x="1109337" y="0"/>
                  </a:lnTo>
                  <a:lnTo>
                    <a:pt x="1109337" y="1291805"/>
                  </a:lnTo>
                  <a:lnTo>
                    <a:pt x="0" y="12918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3"/>
            <p:cNvSpPr/>
            <p:nvPr/>
          </p:nvSpPr>
          <p:spPr>
            <a:xfrm rot="-5400000">
              <a:off x="16477582" y="40197"/>
              <a:ext cx="1109338" cy="1291805"/>
            </a:xfrm>
            <a:custGeom>
              <a:avLst/>
              <a:gdLst/>
              <a:ahLst/>
              <a:cxnLst/>
              <a:rect l="l" t="t" r="r" b="b"/>
              <a:pathLst>
                <a:path w="1109338" h="1291805" extrusionOk="0">
                  <a:moveTo>
                    <a:pt x="0" y="0"/>
                  </a:moveTo>
                  <a:lnTo>
                    <a:pt x="1109337" y="0"/>
                  </a:lnTo>
                  <a:lnTo>
                    <a:pt x="1109337" y="1291805"/>
                  </a:lnTo>
                  <a:lnTo>
                    <a:pt x="0" y="12918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3"/>
            <p:cNvSpPr txBox="1"/>
            <p:nvPr/>
          </p:nvSpPr>
          <p:spPr>
            <a:xfrm>
              <a:off x="1291806" y="-28575"/>
              <a:ext cx="15094541" cy="14103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609630">
                <a:lnSpc>
                  <a:spcPct val="125004"/>
                </a:lnSpc>
                <a:buClr>
                  <a:srgbClr val="000000"/>
                </a:buClr>
              </a:pPr>
              <a:r>
                <a:rPr lang="en-US" sz="3666" b="1" kern="0" dirty="0">
                  <a:solidFill>
                    <a:srgbClr val="FFFFFF"/>
                  </a:solidFill>
                  <a:latin typeface="Inria Serif"/>
                  <a:ea typeface="Inria Serif"/>
                  <a:cs typeface="Inria Serif"/>
                  <a:sym typeface="Inria Serif"/>
                </a:rPr>
                <a:t>APPLE DEVELOPER ACADEMY </a:t>
              </a:r>
              <a:endParaRPr sz="9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99" name="Google Shape;699;p23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0" name="Google Shape;700;p23"/>
          <p:cNvSpPr txBox="1"/>
          <p:nvPr/>
        </p:nvSpPr>
        <p:spPr>
          <a:xfrm>
            <a:off x="-3868" y="1476865"/>
            <a:ext cx="12192000" cy="416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3"/>
              </a:lnSpc>
              <a:buClr>
                <a:srgbClr val="000000"/>
              </a:buClr>
            </a:pPr>
            <a:r>
              <a:rPr lang="en-US" sz="1933" b="1" kern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CASO DE SUCESSO DE PARCERIA ENTRE ICT E EMPRESA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2" name="Google Shape;702;p23"/>
          <p:cNvSpPr/>
          <p:nvPr/>
        </p:nvSpPr>
        <p:spPr>
          <a:xfrm>
            <a:off x="2605266" y="2550290"/>
            <a:ext cx="5001170" cy="595892"/>
          </a:xfrm>
          <a:custGeom>
            <a:avLst/>
            <a:gdLst/>
            <a:ahLst/>
            <a:cxnLst/>
            <a:rect l="l" t="t" r="r" b="b"/>
            <a:pathLst>
              <a:path w="2264731" h="269844" extrusionOk="0">
                <a:moveTo>
                  <a:pt x="45917" y="0"/>
                </a:moveTo>
                <a:lnTo>
                  <a:pt x="2218813" y="0"/>
                </a:lnTo>
                <a:cubicBezTo>
                  <a:pt x="2244173" y="0"/>
                  <a:pt x="2264731" y="20558"/>
                  <a:pt x="2264731" y="45917"/>
                </a:cubicBezTo>
                <a:lnTo>
                  <a:pt x="2264731" y="223927"/>
                </a:lnTo>
                <a:cubicBezTo>
                  <a:pt x="2264731" y="249286"/>
                  <a:pt x="2244173" y="269844"/>
                  <a:pt x="2218813" y="269844"/>
                </a:cubicBezTo>
                <a:lnTo>
                  <a:pt x="45917" y="269844"/>
                </a:lnTo>
                <a:cubicBezTo>
                  <a:pt x="20558" y="269844"/>
                  <a:pt x="0" y="249286"/>
                  <a:pt x="0" y="223927"/>
                </a:cubicBezTo>
                <a:lnTo>
                  <a:pt x="0" y="45917"/>
                </a:lnTo>
                <a:cubicBezTo>
                  <a:pt x="0" y="20558"/>
                  <a:pt x="20558" y="0"/>
                  <a:pt x="45917" y="0"/>
                </a:cubicBezTo>
                <a:close/>
              </a:path>
            </a:pathLst>
          </a:custGeom>
          <a:solidFill>
            <a:srgbClr val="18265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4" name="Google Shape;704;p23"/>
          <p:cNvSpPr txBox="1"/>
          <p:nvPr/>
        </p:nvSpPr>
        <p:spPr>
          <a:xfrm>
            <a:off x="2671007" y="2683843"/>
            <a:ext cx="4869600" cy="287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39981"/>
              </a:lnSpc>
              <a:buClr>
                <a:srgbClr val="000000"/>
              </a:buClr>
            </a:pP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+ R$ 40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Milhões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Investimento</a:t>
            </a:r>
            <a:endParaRPr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4" name="Conector angulado 3"/>
          <p:cNvCxnSpPr/>
          <p:nvPr/>
        </p:nvCxnSpPr>
        <p:spPr>
          <a:xfrm rot="16200000" flipH="1">
            <a:off x="8346692" y="4553074"/>
            <a:ext cx="488254" cy="255465"/>
          </a:xfrm>
          <a:prstGeom prst="bentConnector3">
            <a:avLst>
              <a:gd name="adj1" fmla="val -721"/>
            </a:avLst>
          </a:prstGeom>
          <a:ln w="76200">
            <a:solidFill>
              <a:srgbClr val="9396A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angulado 48"/>
          <p:cNvCxnSpPr/>
          <p:nvPr/>
        </p:nvCxnSpPr>
        <p:spPr>
          <a:xfrm rot="16200000" flipH="1">
            <a:off x="7808281" y="3768905"/>
            <a:ext cx="488254" cy="255465"/>
          </a:xfrm>
          <a:prstGeom prst="bentConnector3">
            <a:avLst>
              <a:gd name="adj1" fmla="val -721"/>
            </a:avLst>
          </a:prstGeom>
          <a:ln w="76200">
            <a:solidFill>
              <a:srgbClr val="1D009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angulado 49"/>
          <p:cNvCxnSpPr/>
          <p:nvPr/>
        </p:nvCxnSpPr>
        <p:spPr>
          <a:xfrm rot="16200000" flipH="1">
            <a:off x="7424213" y="2967076"/>
            <a:ext cx="488254" cy="255465"/>
          </a:xfrm>
          <a:prstGeom prst="bentConnector3">
            <a:avLst>
              <a:gd name="adj1" fmla="val -721"/>
            </a:avLst>
          </a:prstGeom>
          <a:ln w="76200">
            <a:solidFill>
              <a:srgbClr val="15006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6" name="Google Shape;706;p23"/>
          <p:cNvSpPr/>
          <p:nvPr/>
        </p:nvSpPr>
        <p:spPr>
          <a:xfrm>
            <a:off x="3020751" y="3338935"/>
            <a:ext cx="5001170" cy="595892"/>
          </a:xfrm>
          <a:custGeom>
            <a:avLst/>
            <a:gdLst/>
            <a:ahLst/>
            <a:cxnLst/>
            <a:rect l="l" t="t" r="r" b="b"/>
            <a:pathLst>
              <a:path w="2264731" h="269844" extrusionOk="0">
                <a:moveTo>
                  <a:pt x="45917" y="0"/>
                </a:moveTo>
                <a:lnTo>
                  <a:pt x="2218813" y="0"/>
                </a:lnTo>
                <a:cubicBezTo>
                  <a:pt x="2244173" y="0"/>
                  <a:pt x="2264731" y="20558"/>
                  <a:pt x="2264731" y="45917"/>
                </a:cubicBezTo>
                <a:lnTo>
                  <a:pt x="2264731" y="223927"/>
                </a:lnTo>
                <a:cubicBezTo>
                  <a:pt x="2264731" y="249286"/>
                  <a:pt x="2244173" y="269844"/>
                  <a:pt x="2218813" y="269844"/>
                </a:cubicBezTo>
                <a:lnTo>
                  <a:pt x="45917" y="269844"/>
                </a:lnTo>
                <a:cubicBezTo>
                  <a:pt x="20558" y="269844"/>
                  <a:pt x="0" y="249286"/>
                  <a:pt x="0" y="223927"/>
                </a:cubicBezTo>
                <a:lnTo>
                  <a:pt x="0" y="45917"/>
                </a:lnTo>
                <a:cubicBezTo>
                  <a:pt x="0" y="20558"/>
                  <a:pt x="20558" y="0"/>
                  <a:pt x="45917" y="0"/>
                </a:cubicBezTo>
                <a:close/>
              </a:path>
            </a:pathLst>
          </a:custGeom>
          <a:solidFill>
            <a:srgbClr val="1D009A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8" name="Google Shape;708;p23"/>
          <p:cNvSpPr txBox="1"/>
          <p:nvPr/>
        </p:nvSpPr>
        <p:spPr>
          <a:xfrm>
            <a:off x="3636325" y="3472487"/>
            <a:ext cx="3770000" cy="287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39981"/>
              </a:lnSpc>
              <a:buClr>
                <a:srgbClr val="000000"/>
              </a:buClr>
            </a:pP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+ 800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jovens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formados</a:t>
            </a:r>
            <a:endParaRPr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0" name="Google Shape;710;p23"/>
          <p:cNvSpPr/>
          <p:nvPr/>
        </p:nvSpPr>
        <p:spPr>
          <a:xfrm>
            <a:off x="3538114" y="4127580"/>
            <a:ext cx="5001170" cy="604600"/>
          </a:xfrm>
          <a:custGeom>
            <a:avLst/>
            <a:gdLst/>
            <a:ahLst/>
            <a:cxnLst/>
            <a:rect l="l" t="t" r="r" b="b"/>
            <a:pathLst>
              <a:path w="2264731" h="273787" extrusionOk="0">
                <a:moveTo>
                  <a:pt x="45917" y="0"/>
                </a:moveTo>
                <a:lnTo>
                  <a:pt x="2218813" y="0"/>
                </a:lnTo>
                <a:cubicBezTo>
                  <a:pt x="2244173" y="0"/>
                  <a:pt x="2264731" y="20558"/>
                  <a:pt x="2264731" y="45917"/>
                </a:cubicBezTo>
                <a:lnTo>
                  <a:pt x="2264731" y="227870"/>
                </a:lnTo>
                <a:cubicBezTo>
                  <a:pt x="2264731" y="253229"/>
                  <a:pt x="2244173" y="273787"/>
                  <a:pt x="2218813" y="273787"/>
                </a:cubicBezTo>
                <a:lnTo>
                  <a:pt x="45917" y="273787"/>
                </a:lnTo>
                <a:cubicBezTo>
                  <a:pt x="20558" y="273787"/>
                  <a:pt x="0" y="253229"/>
                  <a:pt x="0" y="227870"/>
                </a:cubicBezTo>
                <a:lnTo>
                  <a:pt x="0" y="45917"/>
                </a:lnTo>
                <a:cubicBezTo>
                  <a:pt x="0" y="20558"/>
                  <a:pt x="20558" y="0"/>
                  <a:pt x="45917" y="0"/>
                </a:cubicBezTo>
                <a:close/>
              </a:path>
            </a:pathLst>
          </a:custGeom>
          <a:solidFill>
            <a:srgbClr val="7B869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51" name="Conector angulado 50"/>
          <p:cNvCxnSpPr/>
          <p:nvPr/>
        </p:nvCxnSpPr>
        <p:spPr>
          <a:xfrm rot="16200000" flipH="1">
            <a:off x="8862381" y="5325099"/>
            <a:ext cx="488254" cy="255465"/>
          </a:xfrm>
          <a:prstGeom prst="bentConnector3">
            <a:avLst>
              <a:gd name="adj1" fmla="val -721"/>
            </a:avLst>
          </a:prstGeom>
          <a:ln w="76200">
            <a:solidFill>
              <a:srgbClr val="C278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2" name="Google Shape;712;p23"/>
          <p:cNvSpPr txBox="1"/>
          <p:nvPr/>
        </p:nvSpPr>
        <p:spPr>
          <a:xfrm>
            <a:off x="3830873" y="4278939"/>
            <a:ext cx="4319800" cy="287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39981"/>
              </a:lnSpc>
              <a:buClr>
                <a:srgbClr val="000000"/>
              </a:buClr>
            </a:pP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Empregados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/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Empreendedores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4" name="Google Shape;714;p23"/>
          <p:cNvSpPr/>
          <p:nvPr/>
        </p:nvSpPr>
        <p:spPr>
          <a:xfrm>
            <a:off x="4047776" y="4924933"/>
            <a:ext cx="5001170" cy="579273"/>
          </a:xfrm>
          <a:custGeom>
            <a:avLst/>
            <a:gdLst/>
            <a:ahLst/>
            <a:cxnLst/>
            <a:rect l="l" t="t" r="r" b="b"/>
            <a:pathLst>
              <a:path w="2264731" h="262318" extrusionOk="0">
                <a:moveTo>
                  <a:pt x="45917" y="0"/>
                </a:moveTo>
                <a:lnTo>
                  <a:pt x="2218813" y="0"/>
                </a:lnTo>
                <a:cubicBezTo>
                  <a:pt x="2244173" y="0"/>
                  <a:pt x="2264731" y="20558"/>
                  <a:pt x="2264731" y="45917"/>
                </a:cubicBezTo>
                <a:lnTo>
                  <a:pt x="2264731" y="216401"/>
                </a:lnTo>
                <a:cubicBezTo>
                  <a:pt x="2264731" y="241760"/>
                  <a:pt x="2244173" y="262318"/>
                  <a:pt x="2218813" y="262318"/>
                </a:cubicBezTo>
                <a:lnTo>
                  <a:pt x="45917" y="262318"/>
                </a:lnTo>
                <a:cubicBezTo>
                  <a:pt x="20558" y="262318"/>
                  <a:pt x="0" y="241760"/>
                  <a:pt x="0" y="216401"/>
                </a:cubicBezTo>
                <a:lnTo>
                  <a:pt x="0" y="45917"/>
                </a:lnTo>
                <a:cubicBezTo>
                  <a:pt x="0" y="20558"/>
                  <a:pt x="20558" y="0"/>
                  <a:pt x="45917" y="0"/>
                </a:cubicBezTo>
                <a:close/>
              </a:path>
            </a:pathLst>
          </a:custGeom>
          <a:solidFill>
            <a:srgbClr val="C77B0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16" name="Google Shape;716;p23"/>
          <p:cNvGrpSpPr/>
          <p:nvPr/>
        </p:nvGrpSpPr>
        <p:grpSpPr>
          <a:xfrm>
            <a:off x="4585565" y="5633856"/>
            <a:ext cx="5001170" cy="658994"/>
            <a:chOff x="0" y="-28575"/>
            <a:chExt cx="2264731" cy="298419"/>
          </a:xfrm>
        </p:grpSpPr>
        <p:sp>
          <p:nvSpPr>
            <p:cNvPr id="717" name="Google Shape;717;p23"/>
            <p:cNvSpPr/>
            <p:nvPr/>
          </p:nvSpPr>
          <p:spPr>
            <a:xfrm>
              <a:off x="0" y="0"/>
              <a:ext cx="2264731" cy="269844"/>
            </a:xfrm>
            <a:custGeom>
              <a:avLst/>
              <a:gdLst/>
              <a:ahLst/>
              <a:cxnLst/>
              <a:rect l="l" t="t" r="r" b="b"/>
              <a:pathLst>
                <a:path w="2264731" h="269844" extrusionOk="0">
                  <a:moveTo>
                    <a:pt x="45917" y="0"/>
                  </a:moveTo>
                  <a:lnTo>
                    <a:pt x="2218813" y="0"/>
                  </a:lnTo>
                  <a:cubicBezTo>
                    <a:pt x="2244173" y="0"/>
                    <a:pt x="2264731" y="20558"/>
                    <a:pt x="2264731" y="45917"/>
                  </a:cubicBezTo>
                  <a:lnTo>
                    <a:pt x="2264731" y="223927"/>
                  </a:lnTo>
                  <a:cubicBezTo>
                    <a:pt x="2264731" y="249286"/>
                    <a:pt x="2244173" y="269844"/>
                    <a:pt x="2218813" y="269844"/>
                  </a:cubicBezTo>
                  <a:lnTo>
                    <a:pt x="45917" y="269844"/>
                  </a:lnTo>
                  <a:cubicBezTo>
                    <a:pt x="20558" y="269844"/>
                    <a:pt x="0" y="249286"/>
                    <a:pt x="0" y="223927"/>
                  </a:cubicBezTo>
                  <a:lnTo>
                    <a:pt x="0" y="45917"/>
                  </a:lnTo>
                  <a:cubicBezTo>
                    <a:pt x="0" y="20558"/>
                    <a:pt x="20558" y="0"/>
                    <a:pt x="45917" y="0"/>
                  </a:cubicBezTo>
                  <a:close/>
                </a:path>
              </a:pathLst>
            </a:custGeom>
            <a:solidFill>
              <a:srgbClr val="ED942B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3"/>
            <p:cNvSpPr txBox="1"/>
            <p:nvPr/>
          </p:nvSpPr>
          <p:spPr>
            <a:xfrm>
              <a:off x="0" y="-28575"/>
              <a:ext cx="2264731" cy="2984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444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3" name="Google Shape;723;p23"/>
          <p:cNvGrpSpPr/>
          <p:nvPr/>
        </p:nvGrpSpPr>
        <p:grpSpPr>
          <a:xfrm>
            <a:off x="5449760" y="852072"/>
            <a:ext cx="1292481" cy="131507"/>
            <a:chOff x="0" y="-28575"/>
            <a:chExt cx="510610" cy="51953"/>
          </a:xfrm>
        </p:grpSpPr>
        <p:sp>
          <p:nvSpPr>
            <p:cNvPr id="724" name="Google Shape;724;p23"/>
            <p:cNvSpPr/>
            <p:nvPr/>
          </p:nvSpPr>
          <p:spPr>
            <a:xfrm>
              <a:off x="0" y="0"/>
              <a:ext cx="510610" cy="23378"/>
            </a:xfrm>
            <a:custGeom>
              <a:avLst/>
              <a:gdLst/>
              <a:ahLst/>
              <a:cxnLst/>
              <a:rect l="l" t="t" r="r" b="b"/>
              <a:pathLst>
                <a:path w="510610" h="23378" extrusionOk="0">
                  <a:moveTo>
                    <a:pt x="0" y="0"/>
                  </a:moveTo>
                  <a:lnTo>
                    <a:pt x="510610" y="0"/>
                  </a:lnTo>
                  <a:lnTo>
                    <a:pt x="51061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3"/>
            <p:cNvSpPr txBox="1"/>
            <p:nvPr/>
          </p:nvSpPr>
          <p:spPr>
            <a:xfrm>
              <a:off x="0" y="-28575"/>
              <a:ext cx="51061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6" name="Google Shape;726;p23"/>
          <p:cNvSpPr txBox="1"/>
          <p:nvPr/>
        </p:nvSpPr>
        <p:spPr>
          <a:xfrm>
            <a:off x="4047775" y="5050175"/>
            <a:ext cx="5001200" cy="287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39981"/>
              </a:lnSpc>
              <a:buClr>
                <a:srgbClr val="000000"/>
              </a:buClr>
            </a:pP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Startup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comprada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R$ 10,5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Milhões</a:t>
            </a:r>
            <a:endParaRPr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7" name="Google Shape;727;p23"/>
          <p:cNvSpPr txBox="1"/>
          <p:nvPr/>
        </p:nvSpPr>
        <p:spPr>
          <a:xfrm>
            <a:off x="4513847" y="5739489"/>
            <a:ext cx="5072800" cy="471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15000"/>
              </a:lnSpc>
              <a:buClr>
                <a:srgbClr val="000000"/>
              </a:buClr>
            </a:pP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diversas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IES e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áreas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conhecimento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trabalhando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b="1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juntos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no Academy Apple IFCE</a:t>
            </a:r>
            <a:endParaRPr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691;p23">
            <a:extLst>
              <a:ext uri="{FF2B5EF4-FFF2-40B4-BE49-F238E27FC236}">
                <a16:creationId xmlns:a16="http://schemas.microsoft.com/office/drawing/2014/main" id="{BFC53FA9-0DAF-7E40-6B72-99718A1454AC}"/>
              </a:ext>
            </a:extLst>
          </p:cNvPr>
          <p:cNvSpPr/>
          <p:nvPr/>
        </p:nvSpPr>
        <p:spPr>
          <a:xfrm>
            <a:off x="-39625" y="13183"/>
            <a:ext cx="12231625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r="-1422" b="-14793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D097FF23-24B9-25FA-4137-1036B8ADD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6145" y="1966293"/>
            <a:ext cx="9179711" cy="4452160"/>
          </a:xfrm>
          <a:prstGeom prst="rect">
            <a:avLst/>
          </a:prstGeom>
        </p:spPr>
      </p:pic>
      <p:sp>
        <p:nvSpPr>
          <p:cNvPr id="581" name="Google Shape;581;gde509da70e_1_375"/>
          <p:cNvSpPr txBox="1">
            <a:spLocks noGrp="1"/>
          </p:cNvSpPr>
          <p:nvPr>
            <p:ph type="sldNum" idx="12"/>
          </p:nvPr>
        </p:nvSpPr>
        <p:spPr>
          <a:xfrm>
            <a:off x="11704319" y="6455665"/>
            <a:ext cx="448056" cy="365125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ctr" anchorCtr="0">
            <a:normAutofit/>
          </a:bodyPr>
          <a:lstStyle/>
          <a:p>
            <a:pPr defTabSz="914446">
              <a:spcAft>
                <a:spcPts val="600"/>
              </a:spcAft>
              <a:buSzPts val="1200"/>
              <a:defRPr/>
            </a:pPr>
            <a:fld id="{00000000-1234-1234-1234-123412341234}" type="slidenum">
              <a:rPr lang="en-US" sz="110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446">
                <a:spcAft>
                  <a:spcPts val="600"/>
                </a:spcAft>
                <a:buSzPts val="1200"/>
                <a:defRPr/>
              </a:pPr>
              <a:t>23</a:t>
            </a:fld>
            <a:endParaRPr lang="en-US" sz="11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4" name="Google Shape;692;p23">
            <a:extLst>
              <a:ext uri="{FF2B5EF4-FFF2-40B4-BE49-F238E27FC236}">
                <a16:creationId xmlns:a16="http://schemas.microsoft.com/office/drawing/2014/main" id="{4EDECB4C-CC1B-C5EC-0267-E93B34F0119D}"/>
              </a:ext>
            </a:extLst>
          </p:cNvPr>
          <p:cNvGrpSpPr/>
          <p:nvPr/>
        </p:nvGrpSpPr>
        <p:grpSpPr>
          <a:xfrm>
            <a:off x="-227721" y="-80659"/>
            <a:ext cx="12647441" cy="1356775"/>
            <a:chOff x="0" y="-28575"/>
            <a:chExt cx="4996520" cy="536010"/>
          </a:xfrm>
        </p:grpSpPr>
        <p:sp>
          <p:nvSpPr>
            <p:cNvPr id="5" name="Google Shape;693;p23">
              <a:extLst>
                <a:ext uri="{FF2B5EF4-FFF2-40B4-BE49-F238E27FC236}">
                  <a16:creationId xmlns:a16="http://schemas.microsoft.com/office/drawing/2014/main" id="{0E499E36-F6B1-F3C0-D4C4-D3487414B077}"/>
                </a:ext>
              </a:extLst>
            </p:cNvPr>
            <p:cNvSpPr/>
            <p:nvPr/>
          </p:nvSpPr>
          <p:spPr>
            <a:xfrm>
              <a:off x="0" y="0"/>
              <a:ext cx="4996520" cy="507435"/>
            </a:xfrm>
            <a:custGeom>
              <a:avLst/>
              <a:gdLst/>
              <a:ahLst/>
              <a:cxnLst/>
              <a:rect l="l" t="t" r="r" b="b"/>
              <a:pathLst>
                <a:path w="4996520" h="507435" extrusionOk="0">
                  <a:moveTo>
                    <a:pt x="0" y="0"/>
                  </a:moveTo>
                  <a:lnTo>
                    <a:pt x="4996520" y="0"/>
                  </a:lnTo>
                  <a:lnTo>
                    <a:pt x="4996520" y="507435"/>
                  </a:lnTo>
                  <a:lnTo>
                    <a:pt x="0" y="507435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694;p23">
              <a:extLst>
                <a:ext uri="{FF2B5EF4-FFF2-40B4-BE49-F238E27FC236}">
                  <a16:creationId xmlns:a16="http://schemas.microsoft.com/office/drawing/2014/main" id="{9E89DC27-9BFE-1FDF-1B3E-0389DD11FB9C}"/>
                </a:ext>
              </a:extLst>
            </p:cNvPr>
            <p:cNvSpPr txBox="1"/>
            <p:nvPr/>
          </p:nvSpPr>
          <p:spPr>
            <a:xfrm>
              <a:off x="0" y="-28575"/>
              <a:ext cx="4996520" cy="536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6A112DFA-BFE7-CD86-56AE-87EDA24D15ED}"/>
              </a:ext>
            </a:extLst>
          </p:cNvPr>
          <p:cNvSpPr txBox="1"/>
          <p:nvPr/>
        </p:nvSpPr>
        <p:spPr>
          <a:xfrm>
            <a:off x="1995545" y="229984"/>
            <a:ext cx="81635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6">
              <a:defRPr/>
            </a:pPr>
            <a:r>
              <a:rPr lang="pt-BR" sz="3200" b="1" kern="0" dirty="0">
                <a:solidFill>
                  <a:srgbClr val="FFFFFF"/>
                </a:solidFill>
                <a:latin typeface="Inria Serif"/>
                <a:cs typeface="Arial"/>
                <a:sym typeface="Arial"/>
              </a:rPr>
              <a:t>PORTAS ABERTAS PARA A INOVAÇÃO</a:t>
            </a:r>
          </a:p>
        </p:txBody>
      </p:sp>
      <p:grpSp>
        <p:nvGrpSpPr>
          <p:cNvPr id="9" name="Google Shape;695;p23">
            <a:extLst>
              <a:ext uri="{FF2B5EF4-FFF2-40B4-BE49-F238E27FC236}">
                <a16:creationId xmlns:a16="http://schemas.microsoft.com/office/drawing/2014/main" id="{472AAB2C-FBFF-108F-284D-B9CC92034B63}"/>
              </a:ext>
            </a:extLst>
          </p:cNvPr>
          <p:cNvGrpSpPr/>
          <p:nvPr/>
        </p:nvGrpSpPr>
        <p:grpSpPr>
          <a:xfrm>
            <a:off x="1672594" y="296938"/>
            <a:ext cx="8839077" cy="554669"/>
            <a:chOff x="0" y="131431"/>
            <a:chExt cx="17678153" cy="1109338"/>
          </a:xfrm>
        </p:grpSpPr>
        <p:sp>
          <p:nvSpPr>
            <p:cNvPr id="10" name="Google Shape;696;p23">
              <a:extLst>
                <a:ext uri="{FF2B5EF4-FFF2-40B4-BE49-F238E27FC236}">
                  <a16:creationId xmlns:a16="http://schemas.microsoft.com/office/drawing/2014/main" id="{1FD13DCA-165F-37C2-4BD0-55147FBC72E5}"/>
                </a:ext>
              </a:extLst>
            </p:cNvPr>
            <p:cNvSpPr/>
            <p:nvPr/>
          </p:nvSpPr>
          <p:spPr>
            <a:xfrm rot="-5400000">
              <a:off x="91234" y="40197"/>
              <a:ext cx="1109338" cy="1291805"/>
            </a:xfrm>
            <a:custGeom>
              <a:avLst/>
              <a:gdLst/>
              <a:ahLst/>
              <a:cxnLst/>
              <a:rect l="l" t="t" r="r" b="b"/>
              <a:pathLst>
                <a:path w="1109338" h="1291805" extrusionOk="0">
                  <a:moveTo>
                    <a:pt x="0" y="0"/>
                  </a:moveTo>
                  <a:lnTo>
                    <a:pt x="1109337" y="0"/>
                  </a:lnTo>
                  <a:lnTo>
                    <a:pt x="1109337" y="1291805"/>
                  </a:lnTo>
                  <a:lnTo>
                    <a:pt x="0" y="12918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697;p23">
              <a:extLst>
                <a:ext uri="{FF2B5EF4-FFF2-40B4-BE49-F238E27FC236}">
                  <a16:creationId xmlns:a16="http://schemas.microsoft.com/office/drawing/2014/main" id="{A3236F5C-58C3-1B47-2BFF-239987D35662}"/>
                </a:ext>
              </a:extLst>
            </p:cNvPr>
            <p:cNvSpPr/>
            <p:nvPr/>
          </p:nvSpPr>
          <p:spPr>
            <a:xfrm rot="-5400000">
              <a:off x="16477582" y="40197"/>
              <a:ext cx="1109338" cy="1291805"/>
            </a:xfrm>
            <a:custGeom>
              <a:avLst/>
              <a:gdLst/>
              <a:ahLst/>
              <a:cxnLst/>
              <a:rect l="l" t="t" r="r" b="b"/>
              <a:pathLst>
                <a:path w="1109338" h="1291805" extrusionOk="0">
                  <a:moveTo>
                    <a:pt x="0" y="0"/>
                  </a:moveTo>
                  <a:lnTo>
                    <a:pt x="1109337" y="0"/>
                  </a:lnTo>
                  <a:lnTo>
                    <a:pt x="1109337" y="1291805"/>
                  </a:lnTo>
                  <a:lnTo>
                    <a:pt x="0" y="12918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" name="Google Shape;723;p23">
            <a:extLst>
              <a:ext uri="{FF2B5EF4-FFF2-40B4-BE49-F238E27FC236}">
                <a16:creationId xmlns:a16="http://schemas.microsoft.com/office/drawing/2014/main" id="{998742BA-FA69-CC50-C1DE-146A30CB60B1}"/>
              </a:ext>
            </a:extLst>
          </p:cNvPr>
          <p:cNvGrpSpPr/>
          <p:nvPr/>
        </p:nvGrpSpPr>
        <p:grpSpPr>
          <a:xfrm>
            <a:off x="5449760" y="852072"/>
            <a:ext cx="1292481" cy="131507"/>
            <a:chOff x="0" y="-28575"/>
            <a:chExt cx="510610" cy="51953"/>
          </a:xfrm>
        </p:grpSpPr>
        <p:sp>
          <p:nvSpPr>
            <p:cNvPr id="13" name="Google Shape;724;p23">
              <a:extLst>
                <a:ext uri="{FF2B5EF4-FFF2-40B4-BE49-F238E27FC236}">
                  <a16:creationId xmlns:a16="http://schemas.microsoft.com/office/drawing/2014/main" id="{EC75EFC1-4289-A2A7-2486-DCFAA0AE548A}"/>
                </a:ext>
              </a:extLst>
            </p:cNvPr>
            <p:cNvSpPr/>
            <p:nvPr/>
          </p:nvSpPr>
          <p:spPr>
            <a:xfrm>
              <a:off x="0" y="0"/>
              <a:ext cx="510610" cy="23378"/>
            </a:xfrm>
            <a:custGeom>
              <a:avLst/>
              <a:gdLst/>
              <a:ahLst/>
              <a:cxnLst/>
              <a:rect l="l" t="t" r="r" b="b"/>
              <a:pathLst>
                <a:path w="510610" h="23378" extrusionOk="0">
                  <a:moveTo>
                    <a:pt x="0" y="0"/>
                  </a:moveTo>
                  <a:lnTo>
                    <a:pt x="510610" y="0"/>
                  </a:lnTo>
                  <a:lnTo>
                    <a:pt x="51061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725;p23">
              <a:extLst>
                <a:ext uri="{FF2B5EF4-FFF2-40B4-BE49-F238E27FC236}">
                  <a16:creationId xmlns:a16="http://schemas.microsoft.com/office/drawing/2014/main" id="{E5338FBE-B2E8-D963-6B78-D3BA532E0C62}"/>
                </a:ext>
              </a:extLst>
            </p:cNvPr>
            <p:cNvSpPr txBox="1"/>
            <p:nvPr/>
          </p:nvSpPr>
          <p:spPr>
            <a:xfrm>
              <a:off x="0" y="-28575"/>
              <a:ext cx="51061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Google Shape;342;p9">
            <a:extLst>
              <a:ext uri="{FF2B5EF4-FFF2-40B4-BE49-F238E27FC236}">
                <a16:creationId xmlns:a16="http://schemas.microsoft.com/office/drawing/2014/main" id="{6EC8CA35-7567-5FB3-C472-EBE6BEB8B63E}"/>
              </a:ext>
            </a:extLst>
          </p:cNvPr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 dirty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756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91;p23">
            <a:extLst>
              <a:ext uri="{FF2B5EF4-FFF2-40B4-BE49-F238E27FC236}">
                <a16:creationId xmlns:a16="http://schemas.microsoft.com/office/drawing/2014/main" id="{932A3D7B-EDF9-BA43-DF69-F6C35799C31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r="-1422" b="-14793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84" name="Google Shape;584;gde509da70e_1_375"/>
          <p:cNvPicPr preferRelativeResize="0"/>
          <p:nvPr/>
        </p:nvPicPr>
        <p:blipFill rotWithShape="1">
          <a:blip r:embed="rId4"/>
          <a:stretch/>
        </p:blipFill>
        <p:spPr>
          <a:xfrm>
            <a:off x="457200" y="1159384"/>
            <a:ext cx="11277600" cy="45392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2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91;p23">
            <a:extLst>
              <a:ext uri="{FF2B5EF4-FFF2-40B4-BE49-F238E27FC236}">
                <a16:creationId xmlns:a16="http://schemas.microsoft.com/office/drawing/2014/main" id="{18955F11-B98B-1AFE-177B-22282E961C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t="-12999" r="-1422" b="-14793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D60FE15-EB26-46DB-84E4-0064525FC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8" y="975362"/>
            <a:ext cx="10905066" cy="4907278"/>
          </a:xfrm>
          <a:prstGeom prst="rect">
            <a:avLst/>
          </a:prstGeom>
        </p:spPr>
      </p:pic>
      <p:sp>
        <p:nvSpPr>
          <p:cNvPr id="4" name="Google Shape;342;p9">
            <a:extLst>
              <a:ext uri="{FF2B5EF4-FFF2-40B4-BE49-F238E27FC236}">
                <a16:creationId xmlns:a16="http://schemas.microsoft.com/office/drawing/2014/main" id="{285240DC-1928-156A-EA45-EDA2326562F8}"/>
              </a:ext>
            </a:extLst>
          </p:cNvPr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 dirty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999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91;p23">
            <a:extLst>
              <a:ext uri="{FF2B5EF4-FFF2-40B4-BE49-F238E27FC236}">
                <a16:creationId xmlns:a16="http://schemas.microsoft.com/office/drawing/2014/main" id="{EC682E6E-F93D-1724-820C-41D36081CB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t="-12999" r="-1422" b="-14793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B260E71-A808-4E47-B2BA-7367E5C548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28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  <p:sp>
        <p:nvSpPr>
          <p:cNvPr id="3" name="Google Shape;342;p9">
            <a:extLst>
              <a:ext uri="{FF2B5EF4-FFF2-40B4-BE49-F238E27FC236}">
                <a16:creationId xmlns:a16="http://schemas.microsoft.com/office/drawing/2014/main" id="{E51370E5-7B2A-D184-91C4-BE23B26E4EB8}"/>
              </a:ext>
            </a:extLst>
          </p:cNvPr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 dirty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832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91;p23">
            <a:extLst>
              <a:ext uri="{FF2B5EF4-FFF2-40B4-BE49-F238E27FC236}">
                <a16:creationId xmlns:a16="http://schemas.microsoft.com/office/drawing/2014/main" id="{394ABAFA-52CF-A328-5A9C-796FE8693A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t="-12999" r="-1422" b="-14793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7ADFFD7-301B-4F72-AC9D-5032F88394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836" r="13126" b="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  <p:sp>
        <p:nvSpPr>
          <p:cNvPr id="3" name="Google Shape;342;p9">
            <a:extLst>
              <a:ext uri="{FF2B5EF4-FFF2-40B4-BE49-F238E27FC236}">
                <a16:creationId xmlns:a16="http://schemas.microsoft.com/office/drawing/2014/main" id="{C19CF0D5-90D2-39E7-9E6C-16EC5CA43DC8}"/>
              </a:ext>
            </a:extLst>
          </p:cNvPr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 dirty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481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91;p23">
            <a:extLst>
              <a:ext uri="{FF2B5EF4-FFF2-40B4-BE49-F238E27FC236}">
                <a16:creationId xmlns:a16="http://schemas.microsoft.com/office/drawing/2014/main" id="{F63A3740-6C00-FA99-1208-865DE211CAB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r="-1422" b="-14793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92" name="Google Shape;592;gde509da70e_1_382"/>
          <p:cNvPicPr preferRelativeResize="0"/>
          <p:nvPr/>
        </p:nvPicPr>
        <p:blipFill rotWithShape="1">
          <a:blip r:embed="rId4"/>
          <a:stretch/>
        </p:blipFill>
        <p:spPr>
          <a:xfrm>
            <a:off x="457200" y="685800"/>
            <a:ext cx="11506200" cy="5410200"/>
          </a:xfrm>
          <a:prstGeom prst="rect">
            <a:avLst/>
          </a:prstGeom>
          <a:noFill/>
        </p:spPr>
      </p:pic>
      <p:sp>
        <p:nvSpPr>
          <p:cNvPr id="589" name="Google Shape;589;gde509da70e_1_382"/>
          <p:cNvSpPr txBox="1">
            <a:spLocks noGrp="1"/>
          </p:cNvSpPr>
          <p:nvPr>
            <p:ph type="sldNum" idx="12"/>
          </p:nvPr>
        </p:nvSpPr>
        <p:spPr>
          <a:xfrm>
            <a:off x="11704320" y="6455665"/>
            <a:ext cx="448056" cy="36512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defTabSz="914446">
              <a:lnSpc>
                <a:spcPct val="90000"/>
              </a:lnSpc>
              <a:spcAft>
                <a:spcPts val="600"/>
              </a:spcAft>
              <a:buSzPts val="1200"/>
              <a:defRPr/>
            </a:pPr>
            <a:fld id="{00000000-1234-1234-1234-123412341234}" type="slidenum">
              <a:rPr lang="pt-BR" sz="300" kern="0">
                <a:solidFill>
                  <a:srgbClr val="FFFFFF"/>
                </a:solidFill>
              </a:rPr>
              <a:pPr defTabSz="914446">
                <a:lnSpc>
                  <a:spcPct val="90000"/>
                </a:lnSpc>
                <a:spcAft>
                  <a:spcPts val="600"/>
                </a:spcAft>
                <a:buSzPts val="1200"/>
                <a:defRPr/>
              </a:pPr>
              <a:t>28</a:t>
            </a:fld>
            <a:endParaRPr lang="pt-BR" sz="300" kern="0">
              <a:solidFill>
                <a:srgbClr val="FFFFFF"/>
              </a:solidFill>
            </a:endParaRPr>
          </a:p>
        </p:txBody>
      </p:sp>
      <p:sp>
        <p:nvSpPr>
          <p:cNvPr id="3" name="Google Shape;342;p9">
            <a:extLst>
              <a:ext uri="{FF2B5EF4-FFF2-40B4-BE49-F238E27FC236}">
                <a16:creationId xmlns:a16="http://schemas.microsoft.com/office/drawing/2014/main" id="{746082AB-C6C4-365C-E208-4810E551ADFF}"/>
              </a:ext>
            </a:extLst>
          </p:cNvPr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 dirty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803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91;p23">
            <a:extLst>
              <a:ext uri="{FF2B5EF4-FFF2-40B4-BE49-F238E27FC236}">
                <a16:creationId xmlns:a16="http://schemas.microsoft.com/office/drawing/2014/main" id="{38EB37D6-2C75-6383-F6DD-75B5DAD9A3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r="-1422" b="-14793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60" name="Google Shape;560;gde509da70e_1_331"/>
          <p:cNvPicPr preferRelativeResize="0"/>
          <p:nvPr/>
        </p:nvPicPr>
        <p:blipFill rotWithShape="1">
          <a:blip r:embed="rId4"/>
          <a:stretch/>
        </p:blipFill>
        <p:spPr>
          <a:xfrm>
            <a:off x="457200" y="838201"/>
            <a:ext cx="11430000" cy="5029199"/>
          </a:xfrm>
          <a:prstGeom prst="rect">
            <a:avLst/>
          </a:prstGeom>
          <a:noFill/>
        </p:spPr>
      </p:pic>
      <p:sp>
        <p:nvSpPr>
          <p:cNvPr id="557" name="Google Shape;557;gde509da70e_1_331"/>
          <p:cNvSpPr txBox="1">
            <a:spLocks noGrp="1"/>
          </p:cNvSpPr>
          <p:nvPr>
            <p:ph type="sldNum" idx="12"/>
          </p:nvPr>
        </p:nvSpPr>
        <p:spPr>
          <a:xfrm>
            <a:off x="11704320" y="6455665"/>
            <a:ext cx="448056" cy="36512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defTabSz="914446">
              <a:lnSpc>
                <a:spcPct val="90000"/>
              </a:lnSpc>
              <a:spcAft>
                <a:spcPts val="600"/>
              </a:spcAft>
              <a:buSzPts val="1200"/>
              <a:defRPr/>
            </a:pPr>
            <a:fld id="{00000000-1234-1234-1234-123412341234}" type="slidenum">
              <a:rPr lang="pt-BR" sz="300" kern="0">
                <a:solidFill>
                  <a:srgbClr val="FFFFFF"/>
                </a:solidFill>
              </a:rPr>
              <a:pPr defTabSz="914446">
                <a:lnSpc>
                  <a:spcPct val="90000"/>
                </a:lnSpc>
                <a:spcAft>
                  <a:spcPts val="600"/>
                </a:spcAft>
                <a:buSzPts val="1200"/>
                <a:defRPr/>
              </a:pPr>
              <a:t>29</a:t>
            </a:fld>
            <a:endParaRPr lang="pt-BR" sz="300" kern="0">
              <a:solidFill>
                <a:srgbClr val="FFFFFF"/>
              </a:solidFill>
            </a:endParaRPr>
          </a:p>
        </p:txBody>
      </p:sp>
      <p:sp>
        <p:nvSpPr>
          <p:cNvPr id="3" name="Google Shape;342;p9">
            <a:extLst>
              <a:ext uri="{FF2B5EF4-FFF2-40B4-BE49-F238E27FC236}">
                <a16:creationId xmlns:a16="http://schemas.microsoft.com/office/drawing/2014/main" id="{6E1F2255-3488-27DD-7257-17590D4E67DE}"/>
              </a:ext>
            </a:extLst>
          </p:cNvPr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 dirty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46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94" name="Google Shape;194;p6"/>
          <p:cNvGrpSpPr/>
          <p:nvPr/>
        </p:nvGrpSpPr>
        <p:grpSpPr>
          <a:xfrm>
            <a:off x="-231588" y="-122338"/>
            <a:ext cx="12647441" cy="1356775"/>
            <a:chOff x="0" y="-28575"/>
            <a:chExt cx="4996520" cy="536010"/>
          </a:xfrm>
        </p:grpSpPr>
        <p:sp>
          <p:nvSpPr>
            <p:cNvPr id="195" name="Google Shape;195;p6"/>
            <p:cNvSpPr/>
            <p:nvPr/>
          </p:nvSpPr>
          <p:spPr>
            <a:xfrm>
              <a:off x="0" y="0"/>
              <a:ext cx="4996520" cy="507435"/>
            </a:xfrm>
            <a:custGeom>
              <a:avLst/>
              <a:gdLst/>
              <a:ahLst/>
              <a:cxnLst/>
              <a:rect l="l" t="t" r="r" b="b"/>
              <a:pathLst>
                <a:path w="4996520" h="507435" extrusionOk="0">
                  <a:moveTo>
                    <a:pt x="0" y="0"/>
                  </a:moveTo>
                  <a:lnTo>
                    <a:pt x="4996520" y="0"/>
                  </a:lnTo>
                  <a:lnTo>
                    <a:pt x="4996520" y="507435"/>
                  </a:lnTo>
                  <a:lnTo>
                    <a:pt x="0" y="507435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6"/>
            <p:cNvSpPr txBox="1"/>
            <p:nvPr/>
          </p:nvSpPr>
          <p:spPr>
            <a:xfrm>
              <a:off x="0" y="-28575"/>
              <a:ext cx="4996520" cy="536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" name="Google Shape;197;p6"/>
          <p:cNvSpPr/>
          <p:nvPr/>
        </p:nvSpPr>
        <p:spPr>
          <a:xfrm>
            <a:off x="2284901" y="2180154"/>
            <a:ext cx="7622199" cy="3763461"/>
          </a:xfrm>
          <a:custGeom>
            <a:avLst/>
            <a:gdLst/>
            <a:ahLst/>
            <a:cxnLst/>
            <a:rect l="l" t="t" r="r" b="b"/>
            <a:pathLst>
              <a:path w="11433298" h="5645191" extrusionOk="0">
                <a:moveTo>
                  <a:pt x="0" y="0"/>
                </a:moveTo>
                <a:lnTo>
                  <a:pt x="11433298" y="0"/>
                </a:lnTo>
                <a:lnTo>
                  <a:pt x="11433298" y="5645190"/>
                </a:lnTo>
                <a:lnTo>
                  <a:pt x="0" y="56451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8" name="Google Shape;198;p6"/>
          <p:cNvSpPr/>
          <p:nvPr/>
        </p:nvSpPr>
        <p:spPr>
          <a:xfrm rot="-5400000">
            <a:off x="1722079" y="273673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9" name="Google Shape;199;p6"/>
          <p:cNvSpPr/>
          <p:nvPr/>
        </p:nvSpPr>
        <p:spPr>
          <a:xfrm rot="-5400000">
            <a:off x="9915253" y="273673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0" name="Google Shape;200;p6"/>
          <p:cNvSpPr txBox="1"/>
          <p:nvPr/>
        </p:nvSpPr>
        <p:spPr>
          <a:xfrm>
            <a:off x="2322365" y="205010"/>
            <a:ext cx="7547271" cy="705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CICLO DE POLÍTICAS PÚBLICAS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1" name="Google Shape;201;p6"/>
          <p:cNvSpPr txBox="1"/>
          <p:nvPr/>
        </p:nvSpPr>
        <p:spPr>
          <a:xfrm>
            <a:off x="2438744" y="2368270"/>
            <a:ext cx="2647791" cy="689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PROBLEMA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AGENDA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2" name="Google Shape;202;p6"/>
          <p:cNvSpPr txBox="1"/>
          <p:nvPr/>
        </p:nvSpPr>
        <p:spPr>
          <a:xfrm>
            <a:off x="7153200" y="2342870"/>
            <a:ext cx="2565241" cy="689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FORMULAÇÃO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TOMADA DE DECISÃO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3" name="Google Shape;203;p6"/>
          <p:cNvSpPr txBox="1"/>
          <p:nvPr/>
        </p:nvSpPr>
        <p:spPr>
          <a:xfrm>
            <a:off x="2438744" y="5114018"/>
            <a:ext cx="2647791" cy="689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MONITORAMENTO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AVALIAÇÃO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7153200" y="5266418"/>
            <a:ext cx="2565241" cy="344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IMPLEMENTAÇÃO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5" name="Google Shape;205;p6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06" name="Google Shape;206;p6"/>
          <p:cNvGrpSpPr/>
          <p:nvPr/>
        </p:nvGrpSpPr>
        <p:grpSpPr>
          <a:xfrm>
            <a:off x="5449760" y="852072"/>
            <a:ext cx="1292481" cy="131507"/>
            <a:chOff x="0" y="-28575"/>
            <a:chExt cx="510610" cy="51953"/>
          </a:xfrm>
        </p:grpSpPr>
        <p:sp>
          <p:nvSpPr>
            <p:cNvPr id="207" name="Google Shape;207;p6"/>
            <p:cNvSpPr/>
            <p:nvPr/>
          </p:nvSpPr>
          <p:spPr>
            <a:xfrm>
              <a:off x="0" y="0"/>
              <a:ext cx="510610" cy="23378"/>
            </a:xfrm>
            <a:custGeom>
              <a:avLst/>
              <a:gdLst/>
              <a:ahLst/>
              <a:cxnLst/>
              <a:rect l="l" t="t" r="r" b="b"/>
              <a:pathLst>
                <a:path w="510610" h="23378" extrusionOk="0">
                  <a:moveTo>
                    <a:pt x="0" y="0"/>
                  </a:moveTo>
                  <a:lnTo>
                    <a:pt x="510610" y="0"/>
                  </a:lnTo>
                  <a:lnTo>
                    <a:pt x="51061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 txBox="1"/>
            <p:nvPr/>
          </p:nvSpPr>
          <p:spPr>
            <a:xfrm>
              <a:off x="0" y="-28575"/>
              <a:ext cx="51061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91;p23">
            <a:extLst>
              <a:ext uri="{FF2B5EF4-FFF2-40B4-BE49-F238E27FC236}">
                <a16:creationId xmlns:a16="http://schemas.microsoft.com/office/drawing/2014/main" id="{5079B7EE-CBCF-626F-28A5-9FC50F78E717}"/>
              </a:ext>
            </a:extLst>
          </p:cNvPr>
          <p:cNvSpPr/>
          <p:nvPr/>
        </p:nvSpPr>
        <p:spPr>
          <a:xfrm>
            <a:off x="0" y="-3721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r="-1422" b="-14793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68" name="Google Shape;568;gde509da70e_1_358"/>
          <p:cNvPicPr preferRelativeResize="0"/>
          <p:nvPr/>
        </p:nvPicPr>
        <p:blipFill rotWithShape="1">
          <a:blip r:embed="rId4"/>
          <a:stretch/>
        </p:blipFill>
        <p:spPr>
          <a:xfrm>
            <a:off x="457200" y="990600"/>
            <a:ext cx="11277600" cy="4953000"/>
          </a:xfrm>
          <a:prstGeom prst="rect">
            <a:avLst/>
          </a:prstGeom>
          <a:noFill/>
        </p:spPr>
      </p:pic>
      <p:sp>
        <p:nvSpPr>
          <p:cNvPr id="565" name="Google Shape;565;gde509da70e_1_358"/>
          <p:cNvSpPr txBox="1">
            <a:spLocks noGrp="1"/>
          </p:cNvSpPr>
          <p:nvPr>
            <p:ph type="sldNum" idx="12"/>
          </p:nvPr>
        </p:nvSpPr>
        <p:spPr>
          <a:xfrm>
            <a:off x="11704320" y="6455665"/>
            <a:ext cx="448056" cy="36512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defTabSz="914446">
              <a:lnSpc>
                <a:spcPct val="90000"/>
              </a:lnSpc>
              <a:spcAft>
                <a:spcPts val="600"/>
              </a:spcAft>
              <a:buSzPts val="1200"/>
              <a:defRPr/>
            </a:pPr>
            <a:fld id="{00000000-1234-1234-1234-123412341234}" type="slidenum">
              <a:rPr lang="pt-BR" sz="300" kern="0">
                <a:solidFill>
                  <a:srgbClr val="FFFFFF"/>
                </a:solidFill>
              </a:rPr>
              <a:pPr defTabSz="914446">
                <a:lnSpc>
                  <a:spcPct val="90000"/>
                </a:lnSpc>
                <a:spcAft>
                  <a:spcPts val="600"/>
                </a:spcAft>
                <a:buSzPts val="1200"/>
                <a:defRPr/>
              </a:pPr>
              <a:t>30</a:t>
            </a:fld>
            <a:endParaRPr lang="pt-BR" sz="300" kern="0">
              <a:solidFill>
                <a:srgbClr val="FFFFFF"/>
              </a:solidFill>
            </a:endParaRPr>
          </a:p>
        </p:txBody>
      </p:sp>
      <p:sp>
        <p:nvSpPr>
          <p:cNvPr id="3" name="Google Shape;342;p9">
            <a:extLst>
              <a:ext uri="{FF2B5EF4-FFF2-40B4-BE49-F238E27FC236}">
                <a16:creationId xmlns:a16="http://schemas.microsoft.com/office/drawing/2014/main" id="{76FA995C-00FA-45C3-AD4B-8F9E964EAFDD}"/>
              </a:ext>
            </a:extLst>
          </p:cNvPr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 dirty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36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91;p23">
            <a:extLst>
              <a:ext uri="{FF2B5EF4-FFF2-40B4-BE49-F238E27FC236}">
                <a16:creationId xmlns:a16="http://schemas.microsoft.com/office/drawing/2014/main" id="{217C4AEE-2942-AD28-3F1D-98F5AF5666A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r="-1422" b="-14793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76" name="Google Shape;576;gde509da70e_1_366"/>
          <p:cNvPicPr preferRelativeResize="0"/>
          <p:nvPr/>
        </p:nvPicPr>
        <p:blipFill rotWithShape="1">
          <a:blip r:embed="rId4"/>
          <a:stretch/>
        </p:blipFill>
        <p:spPr>
          <a:xfrm>
            <a:off x="457200" y="533401"/>
            <a:ext cx="11353800" cy="5410199"/>
          </a:xfrm>
          <a:prstGeom prst="rect">
            <a:avLst/>
          </a:prstGeom>
          <a:noFill/>
        </p:spPr>
      </p:pic>
      <p:sp>
        <p:nvSpPr>
          <p:cNvPr id="573" name="Google Shape;573;gde509da70e_1_366"/>
          <p:cNvSpPr txBox="1">
            <a:spLocks noGrp="1"/>
          </p:cNvSpPr>
          <p:nvPr>
            <p:ph type="sldNum" idx="12"/>
          </p:nvPr>
        </p:nvSpPr>
        <p:spPr>
          <a:xfrm>
            <a:off x="11704320" y="6455665"/>
            <a:ext cx="448056" cy="36512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defTabSz="914446">
              <a:lnSpc>
                <a:spcPct val="90000"/>
              </a:lnSpc>
              <a:spcAft>
                <a:spcPts val="600"/>
              </a:spcAft>
              <a:buSzPts val="1200"/>
              <a:defRPr/>
            </a:pPr>
            <a:fld id="{00000000-1234-1234-1234-123412341234}" type="slidenum">
              <a:rPr lang="pt-BR" sz="300" kern="0">
                <a:solidFill>
                  <a:srgbClr val="FFFFFF"/>
                </a:solidFill>
              </a:rPr>
              <a:pPr defTabSz="914446">
                <a:lnSpc>
                  <a:spcPct val="90000"/>
                </a:lnSpc>
                <a:spcAft>
                  <a:spcPts val="600"/>
                </a:spcAft>
                <a:buSzPts val="1200"/>
                <a:defRPr/>
              </a:pPr>
              <a:t>31</a:t>
            </a:fld>
            <a:endParaRPr lang="pt-BR" sz="300" kern="0">
              <a:solidFill>
                <a:srgbClr val="FFFFFF"/>
              </a:solidFill>
            </a:endParaRPr>
          </a:p>
        </p:txBody>
      </p:sp>
      <p:sp>
        <p:nvSpPr>
          <p:cNvPr id="3" name="Google Shape;342;p9">
            <a:extLst>
              <a:ext uri="{FF2B5EF4-FFF2-40B4-BE49-F238E27FC236}">
                <a16:creationId xmlns:a16="http://schemas.microsoft.com/office/drawing/2014/main" id="{E72BCEEA-E178-EEAD-9424-692A3F1A0CBB}"/>
              </a:ext>
            </a:extLst>
          </p:cNvPr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 dirty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216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24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33" name="Google Shape;733;p24"/>
          <p:cNvGrpSpPr/>
          <p:nvPr/>
        </p:nvGrpSpPr>
        <p:grpSpPr>
          <a:xfrm>
            <a:off x="7935163" y="-72331"/>
            <a:ext cx="4256837" cy="6964189"/>
            <a:chOff x="0" y="-28575"/>
            <a:chExt cx="1681713" cy="2751284"/>
          </a:xfrm>
        </p:grpSpPr>
        <p:sp>
          <p:nvSpPr>
            <p:cNvPr id="734" name="Google Shape;734;p24"/>
            <p:cNvSpPr/>
            <p:nvPr/>
          </p:nvSpPr>
          <p:spPr>
            <a:xfrm>
              <a:off x="0" y="0"/>
              <a:ext cx="1681713" cy="2722709"/>
            </a:xfrm>
            <a:custGeom>
              <a:avLst/>
              <a:gdLst/>
              <a:ahLst/>
              <a:cxnLst/>
              <a:rect l="l" t="t" r="r" b="b"/>
              <a:pathLst>
                <a:path w="1681713" h="2722709" extrusionOk="0">
                  <a:moveTo>
                    <a:pt x="0" y="0"/>
                  </a:moveTo>
                  <a:lnTo>
                    <a:pt x="1681713" y="0"/>
                  </a:lnTo>
                  <a:lnTo>
                    <a:pt x="1681713" y="2722709"/>
                  </a:lnTo>
                  <a:lnTo>
                    <a:pt x="0" y="2722709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4"/>
            <p:cNvSpPr txBox="1"/>
            <p:nvPr/>
          </p:nvSpPr>
          <p:spPr>
            <a:xfrm>
              <a:off x="0" y="-28575"/>
              <a:ext cx="1681713" cy="2751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36" name="Google Shape;736;p24"/>
          <p:cNvPicPr preferRelativeResize="0"/>
          <p:nvPr/>
        </p:nvPicPr>
        <p:blipFill rotWithShape="1">
          <a:blip r:embed="rId4">
            <a:alphaModFix/>
          </a:blip>
          <a:srcRect l="3760" r="3761"/>
          <a:stretch/>
        </p:blipFill>
        <p:spPr>
          <a:xfrm>
            <a:off x="5254053" y="827687"/>
            <a:ext cx="6041771" cy="51694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7" name="Google Shape;737;p24"/>
          <p:cNvGrpSpPr/>
          <p:nvPr/>
        </p:nvGrpSpPr>
        <p:grpSpPr>
          <a:xfrm>
            <a:off x="685801" y="1929742"/>
            <a:ext cx="883103" cy="131507"/>
            <a:chOff x="0" y="-144662"/>
            <a:chExt cx="1766208" cy="263014"/>
          </a:xfrm>
        </p:grpSpPr>
        <p:grpSp>
          <p:nvGrpSpPr>
            <p:cNvPr id="738" name="Google Shape;738;p24"/>
            <p:cNvGrpSpPr/>
            <p:nvPr/>
          </p:nvGrpSpPr>
          <p:grpSpPr>
            <a:xfrm>
              <a:off x="0" y="-144662"/>
              <a:ext cx="883104" cy="263014"/>
              <a:chOff x="0" y="-28575"/>
              <a:chExt cx="174440" cy="51953"/>
            </a:xfrm>
          </p:grpSpPr>
          <p:sp>
            <p:nvSpPr>
              <p:cNvPr id="739" name="Google Shape;739;p24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24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1" name="Google Shape;741;p24"/>
            <p:cNvGrpSpPr/>
            <p:nvPr/>
          </p:nvGrpSpPr>
          <p:grpSpPr>
            <a:xfrm>
              <a:off x="883104" y="-144662"/>
              <a:ext cx="883104" cy="263014"/>
              <a:chOff x="0" y="-28575"/>
              <a:chExt cx="174440" cy="51953"/>
            </a:xfrm>
          </p:grpSpPr>
          <p:sp>
            <p:nvSpPr>
              <p:cNvPr id="742" name="Google Shape;742;p24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24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44" name="Google Shape;744;p24"/>
          <p:cNvSpPr/>
          <p:nvPr/>
        </p:nvSpPr>
        <p:spPr>
          <a:xfrm rot="-5400000">
            <a:off x="4976718" y="504736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4" y="0"/>
                </a:lnTo>
                <a:lnTo>
                  <a:pt x="832004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45" name="Google Shape;745;p24"/>
          <p:cNvSpPr/>
          <p:nvPr/>
        </p:nvSpPr>
        <p:spPr>
          <a:xfrm rot="-5400000">
            <a:off x="10905915" y="5571915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46" name="Google Shape;746;p24"/>
          <p:cNvSpPr txBox="1"/>
          <p:nvPr/>
        </p:nvSpPr>
        <p:spPr>
          <a:xfrm>
            <a:off x="1095337" y="945859"/>
            <a:ext cx="4625431" cy="705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Polo EMBRAPII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47" name="Google Shape;747;p24"/>
          <p:cNvSpPr txBox="1"/>
          <p:nvPr/>
        </p:nvSpPr>
        <p:spPr>
          <a:xfrm>
            <a:off x="1095336" y="2486365"/>
            <a:ext cx="3239658" cy="531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0"/>
              </a:lnSpc>
              <a:buClr>
                <a:srgbClr val="000000"/>
              </a:buClr>
            </a:pPr>
            <a:r>
              <a:rPr lang="en-US" sz="2466" b="1" kern="0">
                <a:solidFill>
                  <a:srgbClr val="B16300"/>
                </a:solidFill>
                <a:latin typeface="Open Sans"/>
                <a:ea typeface="Open Sans"/>
                <a:cs typeface="Open Sans"/>
                <a:sym typeface="Open Sans"/>
              </a:rPr>
              <a:t>IFCE DE INOVAÇÃO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48" name="Google Shape;748;p24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5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54" name="Google Shape;754;p25"/>
          <p:cNvGrpSpPr/>
          <p:nvPr/>
        </p:nvGrpSpPr>
        <p:grpSpPr>
          <a:xfrm>
            <a:off x="0" y="-72331"/>
            <a:ext cx="5392183" cy="6964189"/>
            <a:chOff x="0" y="-28575"/>
            <a:chExt cx="2130245" cy="2751284"/>
          </a:xfrm>
        </p:grpSpPr>
        <p:sp>
          <p:nvSpPr>
            <p:cNvPr id="755" name="Google Shape;755;p25"/>
            <p:cNvSpPr/>
            <p:nvPr/>
          </p:nvSpPr>
          <p:spPr>
            <a:xfrm>
              <a:off x="0" y="0"/>
              <a:ext cx="2130245" cy="2722709"/>
            </a:xfrm>
            <a:custGeom>
              <a:avLst/>
              <a:gdLst/>
              <a:ahLst/>
              <a:cxnLst/>
              <a:rect l="l" t="t" r="r" b="b"/>
              <a:pathLst>
                <a:path w="2130245" h="2722709" extrusionOk="0">
                  <a:moveTo>
                    <a:pt x="0" y="0"/>
                  </a:moveTo>
                  <a:lnTo>
                    <a:pt x="2130245" y="0"/>
                  </a:lnTo>
                  <a:lnTo>
                    <a:pt x="2130245" y="2722709"/>
                  </a:lnTo>
                  <a:lnTo>
                    <a:pt x="0" y="2722709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25"/>
            <p:cNvSpPr txBox="1"/>
            <p:nvPr/>
          </p:nvSpPr>
          <p:spPr>
            <a:xfrm>
              <a:off x="0" y="-28575"/>
              <a:ext cx="2130245" cy="2751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7" name="Google Shape;757;p25"/>
          <p:cNvSpPr txBox="1"/>
          <p:nvPr/>
        </p:nvSpPr>
        <p:spPr>
          <a:xfrm>
            <a:off x="7970112" y="1171196"/>
            <a:ext cx="3497989" cy="2115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EMBRAPII IFCE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SELO DIAMANTE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58" name="Google Shape;758;p25"/>
          <p:cNvGrpSpPr/>
          <p:nvPr/>
        </p:nvGrpSpPr>
        <p:grpSpPr>
          <a:xfrm>
            <a:off x="7665006" y="3369212"/>
            <a:ext cx="883103" cy="131507"/>
            <a:chOff x="0" y="-144662"/>
            <a:chExt cx="1766208" cy="263014"/>
          </a:xfrm>
        </p:grpSpPr>
        <p:grpSp>
          <p:nvGrpSpPr>
            <p:cNvPr id="759" name="Google Shape;759;p25"/>
            <p:cNvGrpSpPr/>
            <p:nvPr/>
          </p:nvGrpSpPr>
          <p:grpSpPr>
            <a:xfrm>
              <a:off x="0" y="-144662"/>
              <a:ext cx="883104" cy="263014"/>
              <a:chOff x="0" y="-28575"/>
              <a:chExt cx="174440" cy="51953"/>
            </a:xfrm>
          </p:grpSpPr>
          <p:sp>
            <p:nvSpPr>
              <p:cNvPr id="760" name="Google Shape;760;p25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25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2" name="Google Shape;762;p25"/>
            <p:cNvGrpSpPr/>
            <p:nvPr/>
          </p:nvGrpSpPr>
          <p:grpSpPr>
            <a:xfrm>
              <a:off x="883104" y="-144662"/>
              <a:ext cx="883104" cy="263014"/>
              <a:chOff x="0" y="-28575"/>
              <a:chExt cx="174440" cy="51953"/>
            </a:xfrm>
          </p:grpSpPr>
          <p:sp>
            <p:nvSpPr>
              <p:cNvPr id="763" name="Google Shape;763;p25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25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65" name="Google Shape;765;p25"/>
          <p:cNvSpPr/>
          <p:nvPr/>
        </p:nvSpPr>
        <p:spPr>
          <a:xfrm>
            <a:off x="1095336" y="1277327"/>
            <a:ext cx="6116298" cy="4543301"/>
          </a:xfrm>
          <a:custGeom>
            <a:avLst/>
            <a:gdLst/>
            <a:ahLst/>
            <a:cxnLst/>
            <a:rect l="l" t="t" r="r" b="b"/>
            <a:pathLst>
              <a:path w="9174447" h="6814951" extrusionOk="0">
                <a:moveTo>
                  <a:pt x="0" y="0"/>
                </a:moveTo>
                <a:lnTo>
                  <a:pt x="9174448" y="0"/>
                </a:lnTo>
                <a:lnTo>
                  <a:pt x="9174448" y="6814951"/>
                </a:lnTo>
                <a:lnTo>
                  <a:pt x="0" y="68149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1245" r="-1078" b="-165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66" name="Google Shape;766;p25"/>
          <p:cNvSpPr/>
          <p:nvPr/>
        </p:nvSpPr>
        <p:spPr>
          <a:xfrm rot="-5400000">
            <a:off x="5114849" y="867295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67" name="Google Shape;767;p25"/>
          <p:cNvSpPr/>
          <p:nvPr/>
        </p:nvSpPr>
        <p:spPr>
          <a:xfrm rot="-5400000">
            <a:off x="6934300" y="5497676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68" name="Google Shape;768;p25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2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74" name="Google Shape;774;p26"/>
          <p:cNvGrpSpPr/>
          <p:nvPr/>
        </p:nvGrpSpPr>
        <p:grpSpPr>
          <a:xfrm>
            <a:off x="8316860" y="1325804"/>
            <a:ext cx="3875140" cy="5640915"/>
            <a:chOff x="0" y="-28575"/>
            <a:chExt cx="1530919" cy="2228509"/>
          </a:xfrm>
        </p:grpSpPr>
        <p:sp>
          <p:nvSpPr>
            <p:cNvPr id="775" name="Google Shape;775;p26"/>
            <p:cNvSpPr/>
            <p:nvPr/>
          </p:nvSpPr>
          <p:spPr>
            <a:xfrm>
              <a:off x="0" y="0"/>
              <a:ext cx="1530919" cy="2199934"/>
            </a:xfrm>
            <a:custGeom>
              <a:avLst/>
              <a:gdLst/>
              <a:ahLst/>
              <a:cxnLst/>
              <a:rect l="l" t="t" r="r" b="b"/>
              <a:pathLst>
                <a:path w="1530919" h="2199934" extrusionOk="0">
                  <a:moveTo>
                    <a:pt x="0" y="0"/>
                  </a:moveTo>
                  <a:lnTo>
                    <a:pt x="1530919" y="0"/>
                  </a:lnTo>
                  <a:lnTo>
                    <a:pt x="1530919" y="2199934"/>
                  </a:lnTo>
                  <a:lnTo>
                    <a:pt x="0" y="2199934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6"/>
            <p:cNvSpPr txBox="1"/>
            <p:nvPr/>
          </p:nvSpPr>
          <p:spPr>
            <a:xfrm>
              <a:off x="0" y="-28575"/>
              <a:ext cx="1530919" cy="22285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7" name="Google Shape;777;p26"/>
          <p:cNvGrpSpPr/>
          <p:nvPr/>
        </p:nvGrpSpPr>
        <p:grpSpPr>
          <a:xfrm>
            <a:off x="685801" y="5813084"/>
            <a:ext cx="883103" cy="131507"/>
            <a:chOff x="0" y="-144662"/>
            <a:chExt cx="1766208" cy="263014"/>
          </a:xfrm>
        </p:grpSpPr>
        <p:grpSp>
          <p:nvGrpSpPr>
            <p:cNvPr id="778" name="Google Shape;778;p26"/>
            <p:cNvGrpSpPr/>
            <p:nvPr/>
          </p:nvGrpSpPr>
          <p:grpSpPr>
            <a:xfrm>
              <a:off x="0" y="-144662"/>
              <a:ext cx="883104" cy="263014"/>
              <a:chOff x="0" y="-28575"/>
              <a:chExt cx="174440" cy="51953"/>
            </a:xfrm>
          </p:grpSpPr>
          <p:sp>
            <p:nvSpPr>
              <p:cNvPr id="779" name="Google Shape;779;p26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26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1" name="Google Shape;781;p26"/>
            <p:cNvGrpSpPr/>
            <p:nvPr/>
          </p:nvGrpSpPr>
          <p:grpSpPr>
            <a:xfrm>
              <a:off x="883104" y="-144662"/>
              <a:ext cx="883104" cy="263014"/>
              <a:chOff x="0" y="-28575"/>
              <a:chExt cx="174440" cy="51953"/>
            </a:xfrm>
          </p:grpSpPr>
          <p:sp>
            <p:nvSpPr>
              <p:cNvPr id="782" name="Google Shape;782;p26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26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84" name="Google Shape;784;p26"/>
          <p:cNvSpPr/>
          <p:nvPr/>
        </p:nvSpPr>
        <p:spPr>
          <a:xfrm rot="-5400000">
            <a:off x="6141617" y="1352518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85" name="Google Shape;785;p26"/>
          <p:cNvSpPr/>
          <p:nvPr/>
        </p:nvSpPr>
        <p:spPr>
          <a:xfrm>
            <a:off x="1470231" y="931551"/>
            <a:ext cx="9251539" cy="3469327"/>
          </a:xfrm>
          <a:custGeom>
            <a:avLst/>
            <a:gdLst/>
            <a:ahLst/>
            <a:cxnLst/>
            <a:rect l="l" t="t" r="r" b="b"/>
            <a:pathLst>
              <a:path w="13877308" h="5203991" extrusionOk="0">
                <a:moveTo>
                  <a:pt x="0" y="0"/>
                </a:moveTo>
                <a:lnTo>
                  <a:pt x="13877308" y="0"/>
                </a:lnTo>
                <a:lnTo>
                  <a:pt x="13877308" y="5203990"/>
                </a:lnTo>
                <a:lnTo>
                  <a:pt x="0" y="52039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86" name="Google Shape;786;p26"/>
          <p:cNvGrpSpPr/>
          <p:nvPr/>
        </p:nvGrpSpPr>
        <p:grpSpPr>
          <a:xfrm>
            <a:off x="7759822" y="3984722"/>
            <a:ext cx="2494608" cy="1103358"/>
            <a:chOff x="0" y="-38100"/>
            <a:chExt cx="480741" cy="212630"/>
          </a:xfrm>
        </p:grpSpPr>
        <p:sp>
          <p:nvSpPr>
            <p:cNvPr id="787" name="Google Shape;787;p26"/>
            <p:cNvSpPr/>
            <p:nvPr/>
          </p:nvSpPr>
          <p:spPr>
            <a:xfrm>
              <a:off x="0" y="0"/>
              <a:ext cx="480741" cy="174530"/>
            </a:xfrm>
            <a:custGeom>
              <a:avLst/>
              <a:gdLst/>
              <a:ahLst/>
              <a:cxnLst/>
              <a:rect l="l" t="t" r="r" b="b"/>
              <a:pathLst>
                <a:path w="480741" h="174530" extrusionOk="0">
                  <a:moveTo>
                    <a:pt x="0" y="0"/>
                  </a:moveTo>
                  <a:lnTo>
                    <a:pt x="480741" y="0"/>
                  </a:lnTo>
                  <a:lnTo>
                    <a:pt x="480741" y="174530"/>
                  </a:lnTo>
                  <a:lnTo>
                    <a:pt x="0" y="174530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6"/>
            <p:cNvSpPr txBox="1"/>
            <p:nvPr/>
          </p:nvSpPr>
          <p:spPr>
            <a:xfrm>
              <a:off x="0" y="-38100"/>
              <a:ext cx="480741" cy="212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39944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9" name="Google Shape;789;p26"/>
          <p:cNvSpPr/>
          <p:nvPr/>
        </p:nvSpPr>
        <p:spPr>
          <a:xfrm rot="-5400000">
            <a:off x="10652584" y="2937433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4" y="0"/>
                </a:lnTo>
                <a:lnTo>
                  <a:pt x="832004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90" name="Google Shape;790;p26"/>
          <p:cNvSpPr txBox="1"/>
          <p:nvPr/>
        </p:nvSpPr>
        <p:spPr>
          <a:xfrm>
            <a:off x="7872279" y="4320425"/>
            <a:ext cx="2269695" cy="643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08"/>
              </a:lnSpc>
              <a:buClr>
                <a:srgbClr val="000000"/>
              </a:buClr>
            </a:pPr>
            <a:r>
              <a:rPr lang="en-US" sz="2986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1º LUGAR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91" name="Google Shape;791;p26"/>
          <p:cNvSpPr txBox="1"/>
          <p:nvPr/>
        </p:nvSpPr>
        <p:spPr>
          <a:xfrm>
            <a:off x="1095336" y="5069030"/>
            <a:ext cx="5000664" cy="705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Registro de Softwares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97" name="Google Shape;797;p27"/>
          <p:cNvGrpSpPr/>
          <p:nvPr/>
        </p:nvGrpSpPr>
        <p:grpSpPr>
          <a:xfrm>
            <a:off x="4821063" y="-258872"/>
            <a:ext cx="7523031" cy="7303414"/>
            <a:chOff x="0" y="-28575"/>
            <a:chExt cx="2972062" cy="2885299"/>
          </a:xfrm>
        </p:grpSpPr>
        <p:sp>
          <p:nvSpPr>
            <p:cNvPr id="798" name="Google Shape;798;p27"/>
            <p:cNvSpPr/>
            <p:nvPr/>
          </p:nvSpPr>
          <p:spPr>
            <a:xfrm>
              <a:off x="0" y="0"/>
              <a:ext cx="2972062" cy="2856724"/>
            </a:xfrm>
            <a:custGeom>
              <a:avLst/>
              <a:gdLst/>
              <a:ahLst/>
              <a:cxnLst/>
              <a:rect l="l" t="t" r="r" b="b"/>
              <a:pathLst>
                <a:path w="2972062" h="2856724" extrusionOk="0">
                  <a:moveTo>
                    <a:pt x="0" y="0"/>
                  </a:moveTo>
                  <a:lnTo>
                    <a:pt x="2972062" y="0"/>
                  </a:lnTo>
                  <a:lnTo>
                    <a:pt x="2972062" y="2856724"/>
                  </a:lnTo>
                  <a:lnTo>
                    <a:pt x="0" y="28567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7"/>
            <p:cNvSpPr txBox="1"/>
            <p:nvPr/>
          </p:nvSpPr>
          <p:spPr>
            <a:xfrm>
              <a:off x="0" y="-28575"/>
              <a:ext cx="2972062" cy="2885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0" name="Google Shape;800;p27"/>
          <p:cNvSpPr txBox="1"/>
          <p:nvPr/>
        </p:nvSpPr>
        <p:spPr>
          <a:xfrm>
            <a:off x="1095336" y="2125637"/>
            <a:ext cx="3868030" cy="423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 dirty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PD&amp;I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25004"/>
              </a:lnSpc>
              <a:buClr>
                <a:srgbClr val="000000"/>
              </a:buClr>
            </a:pPr>
            <a:endParaRPr sz="3666" b="1" kern="0" dirty="0">
              <a:solidFill>
                <a:srgbClr val="FFFFFF"/>
              </a:solidFill>
              <a:latin typeface="Inria Serif"/>
              <a:ea typeface="Inria Serif"/>
              <a:cs typeface="Inria Serif"/>
              <a:sym typeface="Inria Serif"/>
            </a:endParaRPr>
          </a:p>
          <a:p>
            <a:pPr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 dirty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INSTITUTO FEDERAL DO CEARÁ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25004"/>
              </a:lnSpc>
              <a:buClr>
                <a:srgbClr val="000000"/>
              </a:buClr>
            </a:pPr>
            <a:endParaRPr sz="3666" b="1" kern="0" dirty="0">
              <a:solidFill>
                <a:srgbClr val="FFFFFF"/>
              </a:solidFill>
              <a:latin typeface="Inria Serif"/>
              <a:ea typeface="Inria Serif"/>
              <a:cs typeface="Inria Serif"/>
              <a:sym typeface="Inria Serif"/>
            </a:endParaRPr>
          </a:p>
        </p:txBody>
      </p:sp>
      <p:grpSp>
        <p:nvGrpSpPr>
          <p:cNvPr id="801" name="Google Shape;801;p27"/>
          <p:cNvGrpSpPr/>
          <p:nvPr/>
        </p:nvGrpSpPr>
        <p:grpSpPr>
          <a:xfrm>
            <a:off x="685800" y="3054221"/>
            <a:ext cx="441552" cy="131507"/>
            <a:chOff x="0" y="-28575"/>
            <a:chExt cx="174440" cy="51953"/>
          </a:xfrm>
        </p:grpSpPr>
        <p:sp>
          <p:nvSpPr>
            <p:cNvPr id="802" name="Google Shape;802;p27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7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4" name="Google Shape;804;p27"/>
          <p:cNvGrpSpPr/>
          <p:nvPr/>
        </p:nvGrpSpPr>
        <p:grpSpPr>
          <a:xfrm>
            <a:off x="1127352" y="3054221"/>
            <a:ext cx="441552" cy="131507"/>
            <a:chOff x="0" y="-28575"/>
            <a:chExt cx="174440" cy="51953"/>
          </a:xfrm>
        </p:grpSpPr>
        <p:sp>
          <p:nvSpPr>
            <p:cNvPr id="805" name="Google Shape;805;p27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7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7" name="Google Shape;807;p27"/>
          <p:cNvSpPr/>
          <p:nvPr/>
        </p:nvSpPr>
        <p:spPr>
          <a:xfrm rot="-5400000">
            <a:off x="4543729" y="5849249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08" name="Google Shape;808;p27"/>
          <p:cNvCxnSpPr/>
          <p:nvPr/>
        </p:nvCxnSpPr>
        <p:spPr>
          <a:xfrm>
            <a:off x="7133589" y="1416281"/>
            <a:ext cx="4232328" cy="0"/>
          </a:xfrm>
          <a:prstGeom prst="straightConnector1">
            <a:avLst/>
          </a:prstGeom>
          <a:noFill/>
          <a:ln w="95250" cap="rnd" cmpd="sng">
            <a:solidFill>
              <a:srgbClr val="C77B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9" name="Google Shape;809;p27"/>
          <p:cNvSpPr/>
          <p:nvPr/>
        </p:nvSpPr>
        <p:spPr>
          <a:xfrm flipH="1">
            <a:off x="5428943" y="992912"/>
            <a:ext cx="1848195" cy="455118"/>
          </a:xfrm>
          <a:custGeom>
            <a:avLst/>
            <a:gdLst/>
            <a:ahLst/>
            <a:cxnLst/>
            <a:rect l="l" t="t" r="r" b="b"/>
            <a:pathLst>
              <a:path w="2772293" h="682677" extrusionOk="0">
                <a:moveTo>
                  <a:pt x="2772293" y="0"/>
                </a:moveTo>
                <a:lnTo>
                  <a:pt x="0" y="0"/>
                </a:lnTo>
                <a:lnTo>
                  <a:pt x="0" y="682678"/>
                </a:lnTo>
                <a:lnTo>
                  <a:pt x="2772293" y="682678"/>
                </a:lnTo>
                <a:lnTo>
                  <a:pt x="2772293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10" name="Google Shape;810;p27"/>
          <p:cNvSpPr txBox="1"/>
          <p:nvPr/>
        </p:nvSpPr>
        <p:spPr>
          <a:xfrm>
            <a:off x="7560038" y="1015204"/>
            <a:ext cx="3780317" cy="35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6"/>
              </a:lnSpc>
              <a:buClr>
                <a:srgbClr val="000000"/>
              </a:buClr>
            </a:pPr>
            <a:r>
              <a:rPr lang="en-US" sz="1666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PD&amp; </a:t>
            </a:r>
            <a:r>
              <a:rPr lang="en-US" sz="1666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Fundações</a:t>
            </a:r>
            <a:r>
              <a:rPr lang="en-US" sz="1666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+ Embrapii IFCE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11" name="Google Shape;811;p27"/>
          <p:cNvSpPr txBox="1"/>
          <p:nvPr/>
        </p:nvSpPr>
        <p:spPr>
          <a:xfrm>
            <a:off x="685800" y="350123"/>
            <a:ext cx="819073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Salford &amp; Co.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12" name="Google Shape;812;p27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13" name="Google Shape;813;p27"/>
          <p:cNvSpPr txBox="1"/>
          <p:nvPr/>
        </p:nvSpPr>
        <p:spPr>
          <a:xfrm>
            <a:off x="5428943" y="1064645"/>
            <a:ext cx="1848195" cy="344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+ R$ 300 Milhões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14" name="Google Shape;814;p27"/>
          <p:cNvCxnSpPr/>
          <p:nvPr/>
        </p:nvCxnSpPr>
        <p:spPr>
          <a:xfrm>
            <a:off x="7108027" y="2414751"/>
            <a:ext cx="4232328" cy="0"/>
          </a:xfrm>
          <a:prstGeom prst="straightConnector1">
            <a:avLst/>
          </a:prstGeom>
          <a:noFill/>
          <a:ln w="95250" cap="rnd" cmpd="sng">
            <a:solidFill>
              <a:srgbClr val="C77B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15" name="Google Shape;815;p27"/>
          <p:cNvSpPr/>
          <p:nvPr/>
        </p:nvSpPr>
        <p:spPr>
          <a:xfrm flipH="1">
            <a:off x="5403381" y="1991382"/>
            <a:ext cx="1848195" cy="455118"/>
          </a:xfrm>
          <a:custGeom>
            <a:avLst/>
            <a:gdLst/>
            <a:ahLst/>
            <a:cxnLst/>
            <a:rect l="l" t="t" r="r" b="b"/>
            <a:pathLst>
              <a:path w="2772293" h="682677" extrusionOk="0">
                <a:moveTo>
                  <a:pt x="2772293" y="0"/>
                </a:moveTo>
                <a:lnTo>
                  <a:pt x="0" y="0"/>
                </a:lnTo>
                <a:lnTo>
                  <a:pt x="0" y="682678"/>
                </a:lnTo>
                <a:lnTo>
                  <a:pt x="2772293" y="682678"/>
                </a:lnTo>
                <a:lnTo>
                  <a:pt x="2772293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16" name="Google Shape;816;p27"/>
          <p:cNvSpPr txBox="1"/>
          <p:nvPr/>
        </p:nvSpPr>
        <p:spPr>
          <a:xfrm>
            <a:off x="7534477" y="2013674"/>
            <a:ext cx="3780317" cy="35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6"/>
              </a:lnSpc>
              <a:buClr>
                <a:srgbClr val="000000"/>
              </a:buClr>
            </a:pPr>
            <a:r>
              <a:rPr lang="en-US" sz="1666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Prospecções</a:t>
            </a:r>
            <a:r>
              <a:rPr lang="en-US" sz="1666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66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Empresas</a:t>
            </a:r>
            <a:r>
              <a:rPr lang="en-US" sz="1666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6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Parceiras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17" name="Google Shape;817;p27"/>
          <p:cNvSpPr txBox="1"/>
          <p:nvPr/>
        </p:nvSpPr>
        <p:spPr>
          <a:xfrm>
            <a:off x="5403381" y="2063115"/>
            <a:ext cx="1848195" cy="344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+ 1000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18" name="Google Shape;818;p27"/>
          <p:cNvCxnSpPr/>
          <p:nvPr/>
        </p:nvCxnSpPr>
        <p:spPr>
          <a:xfrm>
            <a:off x="7133589" y="3415969"/>
            <a:ext cx="4232328" cy="0"/>
          </a:xfrm>
          <a:prstGeom prst="straightConnector1">
            <a:avLst/>
          </a:prstGeom>
          <a:noFill/>
          <a:ln w="95250" cap="rnd" cmpd="sng">
            <a:solidFill>
              <a:srgbClr val="C77B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19" name="Google Shape;819;p27"/>
          <p:cNvSpPr/>
          <p:nvPr/>
        </p:nvSpPr>
        <p:spPr>
          <a:xfrm flipH="1">
            <a:off x="5428943" y="2992601"/>
            <a:ext cx="1848195" cy="455118"/>
          </a:xfrm>
          <a:custGeom>
            <a:avLst/>
            <a:gdLst/>
            <a:ahLst/>
            <a:cxnLst/>
            <a:rect l="l" t="t" r="r" b="b"/>
            <a:pathLst>
              <a:path w="2772293" h="682677" extrusionOk="0">
                <a:moveTo>
                  <a:pt x="2772293" y="0"/>
                </a:moveTo>
                <a:lnTo>
                  <a:pt x="0" y="0"/>
                </a:lnTo>
                <a:lnTo>
                  <a:pt x="0" y="682677"/>
                </a:lnTo>
                <a:lnTo>
                  <a:pt x="2772293" y="682677"/>
                </a:lnTo>
                <a:lnTo>
                  <a:pt x="2772293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20" name="Google Shape;820;p27"/>
          <p:cNvSpPr txBox="1"/>
          <p:nvPr/>
        </p:nvSpPr>
        <p:spPr>
          <a:xfrm>
            <a:off x="7560038" y="3014892"/>
            <a:ext cx="3780317" cy="35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6"/>
              </a:lnSpc>
              <a:buClr>
                <a:srgbClr val="000000"/>
              </a:buClr>
            </a:pPr>
            <a:r>
              <a:rPr lang="en-US" sz="1666" kern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Projetos de PDI contratados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21" name="Google Shape;821;p27"/>
          <p:cNvSpPr txBox="1"/>
          <p:nvPr/>
        </p:nvSpPr>
        <p:spPr>
          <a:xfrm>
            <a:off x="5428943" y="3064333"/>
            <a:ext cx="1848195" cy="344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+ 180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22" name="Google Shape;822;p27"/>
          <p:cNvCxnSpPr/>
          <p:nvPr/>
        </p:nvCxnSpPr>
        <p:spPr>
          <a:xfrm>
            <a:off x="7133589" y="4537837"/>
            <a:ext cx="4232328" cy="0"/>
          </a:xfrm>
          <a:prstGeom prst="straightConnector1">
            <a:avLst/>
          </a:prstGeom>
          <a:noFill/>
          <a:ln w="95250" cap="rnd" cmpd="sng">
            <a:solidFill>
              <a:srgbClr val="C77B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23" name="Google Shape;823;p27"/>
          <p:cNvSpPr/>
          <p:nvPr/>
        </p:nvSpPr>
        <p:spPr>
          <a:xfrm flipH="1">
            <a:off x="5428943" y="4114469"/>
            <a:ext cx="1848195" cy="455118"/>
          </a:xfrm>
          <a:custGeom>
            <a:avLst/>
            <a:gdLst/>
            <a:ahLst/>
            <a:cxnLst/>
            <a:rect l="l" t="t" r="r" b="b"/>
            <a:pathLst>
              <a:path w="2772293" h="682677" extrusionOk="0">
                <a:moveTo>
                  <a:pt x="2772293" y="0"/>
                </a:moveTo>
                <a:lnTo>
                  <a:pt x="0" y="0"/>
                </a:lnTo>
                <a:lnTo>
                  <a:pt x="0" y="682677"/>
                </a:lnTo>
                <a:lnTo>
                  <a:pt x="2772293" y="682677"/>
                </a:lnTo>
                <a:lnTo>
                  <a:pt x="2772293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24" name="Google Shape;824;p27"/>
          <p:cNvSpPr txBox="1"/>
          <p:nvPr/>
        </p:nvSpPr>
        <p:spPr>
          <a:xfrm>
            <a:off x="7560038" y="3971571"/>
            <a:ext cx="3780317" cy="1004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96038"/>
              </a:lnSpc>
              <a:buClr>
                <a:srgbClr val="000000"/>
              </a:buClr>
            </a:pPr>
            <a:r>
              <a:rPr lang="en-US" sz="1666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Patentes</a:t>
            </a:r>
            <a:r>
              <a:rPr lang="en-US" sz="1666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6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depositadas</a:t>
            </a:r>
            <a:r>
              <a:rPr lang="en-US" sz="1666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+ 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96038"/>
              </a:lnSpc>
              <a:buClr>
                <a:srgbClr val="000000"/>
              </a:buClr>
            </a:pPr>
            <a:r>
              <a:rPr lang="en-US" sz="1666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Registros</a:t>
            </a:r>
            <a:r>
              <a:rPr lang="en-US" sz="1666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66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Softwares</a:t>
            </a:r>
            <a:r>
              <a:rPr lang="en-US" sz="1666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66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outras</a:t>
            </a:r>
            <a:r>
              <a:rPr lang="en-US" sz="1666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PIs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25" name="Google Shape;825;p27"/>
          <p:cNvSpPr txBox="1"/>
          <p:nvPr/>
        </p:nvSpPr>
        <p:spPr>
          <a:xfrm>
            <a:off x="5428943" y="4186201"/>
            <a:ext cx="1848195" cy="344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+ 100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26" name="Google Shape;826;p27"/>
          <p:cNvCxnSpPr/>
          <p:nvPr/>
        </p:nvCxnSpPr>
        <p:spPr>
          <a:xfrm>
            <a:off x="7133589" y="5649980"/>
            <a:ext cx="4232328" cy="0"/>
          </a:xfrm>
          <a:prstGeom prst="straightConnector1">
            <a:avLst/>
          </a:prstGeom>
          <a:noFill/>
          <a:ln w="95250" cap="rnd" cmpd="sng">
            <a:solidFill>
              <a:srgbClr val="C77B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27" name="Google Shape;827;p27"/>
          <p:cNvSpPr/>
          <p:nvPr/>
        </p:nvSpPr>
        <p:spPr>
          <a:xfrm flipH="1">
            <a:off x="5428943" y="5226612"/>
            <a:ext cx="1848195" cy="455118"/>
          </a:xfrm>
          <a:custGeom>
            <a:avLst/>
            <a:gdLst/>
            <a:ahLst/>
            <a:cxnLst/>
            <a:rect l="l" t="t" r="r" b="b"/>
            <a:pathLst>
              <a:path w="2772293" h="682677" extrusionOk="0">
                <a:moveTo>
                  <a:pt x="2772293" y="0"/>
                </a:moveTo>
                <a:lnTo>
                  <a:pt x="0" y="0"/>
                </a:lnTo>
                <a:lnTo>
                  <a:pt x="0" y="682677"/>
                </a:lnTo>
                <a:lnTo>
                  <a:pt x="2772293" y="682677"/>
                </a:lnTo>
                <a:lnTo>
                  <a:pt x="2772293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28" name="Google Shape;828;p27"/>
          <p:cNvSpPr txBox="1"/>
          <p:nvPr/>
        </p:nvSpPr>
        <p:spPr>
          <a:xfrm>
            <a:off x="7560038" y="5160004"/>
            <a:ext cx="3780317" cy="502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96038"/>
              </a:lnSpc>
              <a:buClr>
                <a:srgbClr val="000000"/>
              </a:buClr>
            </a:pPr>
            <a:r>
              <a:rPr lang="en-US" sz="1666" kern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Sede INPI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29" name="Google Shape;829;p27"/>
          <p:cNvSpPr txBox="1"/>
          <p:nvPr/>
        </p:nvSpPr>
        <p:spPr>
          <a:xfrm>
            <a:off x="5428943" y="5298344"/>
            <a:ext cx="1848195" cy="344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4" name="Google Shape;834;p28"/>
          <p:cNvGrpSpPr/>
          <p:nvPr/>
        </p:nvGrpSpPr>
        <p:grpSpPr>
          <a:xfrm>
            <a:off x="685800" y="3174581"/>
            <a:ext cx="10820400" cy="2997619"/>
            <a:chOff x="0" y="-28575"/>
            <a:chExt cx="4274726" cy="1184244"/>
          </a:xfrm>
        </p:grpSpPr>
        <p:sp>
          <p:nvSpPr>
            <p:cNvPr id="835" name="Google Shape;835;p28"/>
            <p:cNvSpPr/>
            <p:nvPr/>
          </p:nvSpPr>
          <p:spPr>
            <a:xfrm>
              <a:off x="0" y="0"/>
              <a:ext cx="4274726" cy="1155669"/>
            </a:xfrm>
            <a:custGeom>
              <a:avLst/>
              <a:gdLst/>
              <a:ahLst/>
              <a:cxnLst/>
              <a:rect l="l" t="t" r="r" b="b"/>
              <a:pathLst>
                <a:path w="4274726" h="1155669" extrusionOk="0">
                  <a:moveTo>
                    <a:pt x="0" y="0"/>
                  </a:moveTo>
                  <a:lnTo>
                    <a:pt x="4274726" y="0"/>
                  </a:lnTo>
                  <a:lnTo>
                    <a:pt x="4274726" y="1155669"/>
                  </a:lnTo>
                  <a:lnTo>
                    <a:pt x="0" y="1155669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8"/>
            <p:cNvSpPr txBox="1"/>
            <p:nvPr/>
          </p:nvSpPr>
          <p:spPr>
            <a:xfrm>
              <a:off x="0" y="-28575"/>
              <a:ext cx="4274726" cy="11842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7" name="Google Shape;837;p28"/>
          <p:cNvSpPr/>
          <p:nvPr/>
        </p:nvSpPr>
        <p:spPr>
          <a:xfrm rot="-5400000">
            <a:off x="1722079" y="859207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38" name="Google Shape;838;p28"/>
          <p:cNvSpPr/>
          <p:nvPr/>
        </p:nvSpPr>
        <p:spPr>
          <a:xfrm rot="-5400000">
            <a:off x="9915253" y="859207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39" name="Google Shape;839;p28"/>
          <p:cNvGrpSpPr/>
          <p:nvPr/>
        </p:nvGrpSpPr>
        <p:grpSpPr>
          <a:xfrm>
            <a:off x="5654448" y="1928938"/>
            <a:ext cx="441552" cy="131507"/>
            <a:chOff x="0" y="-28575"/>
            <a:chExt cx="174440" cy="51953"/>
          </a:xfrm>
        </p:grpSpPr>
        <p:sp>
          <p:nvSpPr>
            <p:cNvPr id="840" name="Google Shape;840;p28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8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2" name="Google Shape;842;p28"/>
          <p:cNvGrpSpPr/>
          <p:nvPr/>
        </p:nvGrpSpPr>
        <p:grpSpPr>
          <a:xfrm>
            <a:off x="6096000" y="1928938"/>
            <a:ext cx="441552" cy="131507"/>
            <a:chOff x="0" y="-28575"/>
            <a:chExt cx="174440" cy="51953"/>
          </a:xfrm>
        </p:grpSpPr>
        <p:sp>
          <p:nvSpPr>
            <p:cNvPr id="843" name="Google Shape;843;p28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8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5" name="Google Shape;845;p28"/>
          <p:cNvGrpSpPr/>
          <p:nvPr/>
        </p:nvGrpSpPr>
        <p:grpSpPr>
          <a:xfrm>
            <a:off x="5212996" y="2346544"/>
            <a:ext cx="5945005" cy="2463850"/>
            <a:chOff x="0" y="-28575"/>
            <a:chExt cx="1999803" cy="828799"/>
          </a:xfrm>
        </p:grpSpPr>
        <p:sp>
          <p:nvSpPr>
            <p:cNvPr id="846" name="Google Shape;846;p28"/>
            <p:cNvSpPr/>
            <p:nvPr/>
          </p:nvSpPr>
          <p:spPr>
            <a:xfrm>
              <a:off x="0" y="0"/>
              <a:ext cx="1999803" cy="800224"/>
            </a:xfrm>
            <a:custGeom>
              <a:avLst/>
              <a:gdLst/>
              <a:ahLst/>
              <a:cxnLst/>
              <a:rect l="l" t="t" r="r" b="b"/>
              <a:pathLst>
                <a:path w="1999803" h="800224" extrusionOk="0">
                  <a:moveTo>
                    <a:pt x="0" y="0"/>
                  </a:moveTo>
                  <a:lnTo>
                    <a:pt x="1999803" y="0"/>
                  </a:lnTo>
                  <a:lnTo>
                    <a:pt x="1999803" y="800224"/>
                  </a:lnTo>
                  <a:lnTo>
                    <a:pt x="0" y="800224"/>
                  </a:lnTo>
                  <a:close/>
                </a:path>
              </a:pathLst>
            </a:custGeom>
            <a:solidFill>
              <a:srgbClr val="B16300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8"/>
            <p:cNvSpPr txBox="1"/>
            <p:nvPr/>
          </p:nvSpPr>
          <p:spPr>
            <a:xfrm>
              <a:off x="0" y="-28575"/>
              <a:ext cx="1999803" cy="8287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8" name="Google Shape;848;p28"/>
          <p:cNvSpPr txBox="1"/>
          <p:nvPr/>
        </p:nvSpPr>
        <p:spPr>
          <a:xfrm>
            <a:off x="2322365" y="467783"/>
            <a:ext cx="7547271" cy="1102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ts val="4334"/>
              </a:lnSpc>
              <a:buClr>
                <a:srgbClr val="000000"/>
              </a:buClr>
            </a:pP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ATOR ESTRATÉGICO DO ECOSSISTEMA DE INOVAÇÃO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9" name="Google Shape;849;p28"/>
          <p:cNvSpPr txBox="1"/>
          <p:nvPr/>
        </p:nvSpPr>
        <p:spPr>
          <a:xfrm>
            <a:off x="1395558" y="4082811"/>
            <a:ext cx="3096281" cy="1507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9"/>
              </a:lnSpc>
              <a:buClr>
                <a:srgbClr val="000000"/>
              </a:buClr>
            </a:pPr>
            <a:r>
              <a:rPr lang="en-US" sz="1399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Órgão responsável pelas atividades de consultoria e assessoramento jurídicos das </a:t>
            </a:r>
            <a:r>
              <a:rPr lang="en-US" sz="1399" b="1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176 ICTS</a:t>
            </a:r>
            <a:r>
              <a:rPr lang="en-US" sz="1399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Públicas Federais, sendo </a:t>
            </a:r>
            <a:r>
              <a:rPr lang="en-US" sz="1399" b="1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157 IFES</a:t>
            </a:r>
            <a:r>
              <a:rPr lang="en-US" sz="1399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40019"/>
              </a:lnSpc>
              <a:buClr>
                <a:srgbClr val="000000"/>
              </a:buClr>
            </a:pPr>
            <a:endParaRPr sz="1399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50" name="Google Shape;850;p28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51" name="Google Shape;851;p28"/>
          <p:cNvGrpSpPr/>
          <p:nvPr/>
        </p:nvGrpSpPr>
        <p:grpSpPr>
          <a:xfrm>
            <a:off x="5621933" y="2980857"/>
            <a:ext cx="5047735" cy="2470027"/>
            <a:chOff x="0" y="-28575"/>
            <a:chExt cx="1697976" cy="830877"/>
          </a:xfrm>
        </p:grpSpPr>
        <p:sp>
          <p:nvSpPr>
            <p:cNvPr id="852" name="Google Shape;852;p28"/>
            <p:cNvSpPr/>
            <p:nvPr/>
          </p:nvSpPr>
          <p:spPr>
            <a:xfrm>
              <a:off x="0" y="0"/>
              <a:ext cx="1697976" cy="802302"/>
            </a:xfrm>
            <a:custGeom>
              <a:avLst/>
              <a:gdLst/>
              <a:ahLst/>
              <a:cxnLst/>
              <a:rect l="l" t="t" r="r" b="b"/>
              <a:pathLst>
                <a:path w="1697976" h="802302" extrusionOk="0">
                  <a:moveTo>
                    <a:pt x="0" y="0"/>
                  </a:moveTo>
                  <a:lnTo>
                    <a:pt x="1697976" y="0"/>
                  </a:lnTo>
                  <a:lnTo>
                    <a:pt x="1697976" y="802302"/>
                  </a:lnTo>
                  <a:lnTo>
                    <a:pt x="0" y="8023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8"/>
            <p:cNvSpPr txBox="1"/>
            <p:nvPr/>
          </p:nvSpPr>
          <p:spPr>
            <a:xfrm>
              <a:off x="0" y="-28575"/>
              <a:ext cx="1697976" cy="8308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4" name="Google Shape;854;p28"/>
          <p:cNvSpPr/>
          <p:nvPr/>
        </p:nvSpPr>
        <p:spPr>
          <a:xfrm>
            <a:off x="6049464" y="3371193"/>
            <a:ext cx="4272071" cy="1774300"/>
          </a:xfrm>
          <a:custGeom>
            <a:avLst/>
            <a:gdLst/>
            <a:ahLst/>
            <a:cxnLst/>
            <a:rect l="l" t="t" r="r" b="b"/>
            <a:pathLst>
              <a:path w="6408107" h="2661450" extrusionOk="0">
                <a:moveTo>
                  <a:pt x="0" y="0"/>
                </a:moveTo>
                <a:lnTo>
                  <a:pt x="6408107" y="0"/>
                </a:lnTo>
                <a:lnTo>
                  <a:pt x="6408107" y="2661450"/>
                </a:lnTo>
                <a:lnTo>
                  <a:pt x="0" y="26614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0654" t="-21497" r="-14443" b="-48307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45469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9" name="Google Shape;859;p29"/>
          <p:cNvGrpSpPr/>
          <p:nvPr/>
        </p:nvGrpSpPr>
        <p:grpSpPr>
          <a:xfrm>
            <a:off x="685801" y="2150993"/>
            <a:ext cx="883103" cy="131507"/>
            <a:chOff x="0" y="-144662"/>
            <a:chExt cx="1766208" cy="263014"/>
          </a:xfrm>
        </p:grpSpPr>
        <p:grpSp>
          <p:nvGrpSpPr>
            <p:cNvPr id="860" name="Google Shape;860;p29"/>
            <p:cNvGrpSpPr/>
            <p:nvPr/>
          </p:nvGrpSpPr>
          <p:grpSpPr>
            <a:xfrm>
              <a:off x="0" y="-144662"/>
              <a:ext cx="883104" cy="263014"/>
              <a:chOff x="0" y="-28575"/>
              <a:chExt cx="174440" cy="51953"/>
            </a:xfrm>
          </p:grpSpPr>
          <p:sp>
            <p:nvSpPr>
              <p:cNvPr id="861" name="Google Shape;861;p29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29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3" name="Google Shape;863;p29"/>
            <p:cNvGrpSpPr/>
            <p:nvPr/>
          </p:nvGrpSpPr>
          <p:grpSpPr>
            <a:xfrm>
              <a:off x="883104" y="-144662"/>
              <a:ext cx="883104" cy="263014"/>
              <a:chOff x="0" y="-28575"/>
              <a:chExt cx="174440" cy="51953"/>
            </a:xfrm>
          </p:grpSpPr>
          <p:sp>
            <p:nvSpPr>
              <p:cNvPr id="864" name="Google Shape;864;p29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29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66" name="Google Shape;866;p29"/>
          <p:cNvSpPr/>
          <p:nvPr/>
        </p:nvSpPr>
        <p:spPr>
          <a:xfrm rot="-5400000">
            <a:off x="9379453" y="-45617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67" name="Google Shape;867;p29"/>
          <p:cNvSpPr/>
          <p:nvPr/>
        </p:nvSpPr>
        <p:spPr>
          <a:xfrm rot="-5400000">
            <a:off x="-277335" y="5093971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4" y="0"/>
                </a:lnTo>
                <a:lnTo>
                  <a:pt x="832004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68" name="Google Shape;868;p29"/>
          <p:cNvGrpSpPr/>
          <p:nvPr/>
        </p:nvGrpSpPr>
        <p:grpSpPr>
          <a:xfrm>
            <a:off x="685800" y="6091258"/>
            <a:ext cx="2433752" cy="169741"/>
            <a:chOff x="0" y="-192879"/>
            <a:chExt cx="4867504" cy="339482"/>
          </a:xfrm>
        </p:grpSpPr>
        <p:grpSp>
          <p:nvGrpSpPr>
            <p:cNvPr id="869" name="Google Shape;869;p29"/>
            <p:cNvGrpSpPr/>
            <p:nvPr/>
          </p:nvGrpSpPr>
          <p:grpSpPr>
            <a:xfrm>
              <a:off x="0" y="-192879"/>
              <a:ext cx="2433752" cy="339482"/>
              <a:chOff x="0" y="-38100"/>
              <a:chExt cx="480741" cy="67059"/>
            </a:xfrm>
          </p:grpSpPr>
          <p:sp>
            <p:nvSpPr>
              <p:cNvPr id="870" name="Google Shape;870;p29"/>
              <p:cNvSpPr/>
              <p:nvPr/>
            </p:nvSpPr>
            <p:spPr>
              <a:xfrm>
                <a:off x="0" y="0"/>
                <a:ext cx="480741" cy="28959"/>
              </a:xfrm>
              <a:custGeom>
                <a:avLst/>
                <a:gdLst/>
                <a:ahLst/>
                <a:cxnLst/>
                <a:rect l="l" t="t" r="r" b="b"/>
                <a:pathLst>
                  <a:path w="480741" h="28959" extrusionOk="0">
                    <a:moveTo>
                      <a:pt x="0" y="0"/>
                    </a:moveTo>
                    <a:lnTo>
                      <a:pt x="480741" y="0"/>
                    </a:lnTo>
                    <a:lnTo>
                      <a:pt x="480741" y="28959"/>
                    </a:lnTo>
                    <a:lnTo>
                      <a:pt x="0" y="28959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1" name="Google Shape;871;p29"/>
              <p:cNvSpPr txBox="1"/>
              <p:nvPr/>
            </p:nvSpPr>
            <p:spPr>
              <a:xfrm>
                <a:off x="0" y="-38100"/>
                <a:ext cx="480741" cy="670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39944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2" name="Google Shape;872;p29"/>
            <p:cNvGrpSpPr/>
            <p:nvPr/>
          </p:nvGrpSpPr>
          <p:grpSpPr>
            <a:xfrm>
              <a:off x="2433752" y="-192879"/>
              <a:ext cx="2433752" cy="339482"/>
              <a:chOff x="0" y="-38100"/>
              <a:chExt cx="480741" cy="67059"/>
            </a:xfrm>
          </p:grpSpPr>
          <p:sp>
            <p:nvSpPr>
              <p:cNvPr id="873" name="Google Shape;873;p29"/>
              <p:cNvSpPr/>
              <p:nvPr/>
            </p:nvSpPr>
            <p:spPr>
              <a:xfrm>
                <a:off x="0" y="0"/>
                <a:ext cx="480741" cy="28959"/>
              </a:xfrm>
              <a:custGeom>
                <a:avLst/>
                <a:gdLst/>
                <a:ahLst/>
                <a:cxnLst/>
                <a:rect l="l" t="t" r="r" b="b"/>
                <a:pathLst>
                  <a:path w="480741" h="28959" extrusionOk="0">
                    <a:moveTo>
                      <a:pt x="0" y="0"/>
                    </a:moveTo>
                    <a:lnTo>
                      <a:pt x="480741" y="0"/>
                    </a:lnTo>
                    <a:lnTo>
                      <a:pt x="480741" y="28959"/>
                    </a:lnTo>
                    <a:lnTo>
                      <a:pt x="0" y="28959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29"/>
              <p:cNvSpPr txBox="1"/>
              <p:nvPr/>
            </p:nvSpPr>
            <p:spPr>
              <a:xfrm>
                <a:off x="0" y="-38100"/>
                <a:ext cx="480741" cy="670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39944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75" name="Google Shape;875;p29"/>
          <p:cNvGrpSpPr/>
          <p:nvPr/>
        </p:nvGrpSpPr>
        <p:grpSpPr>
          <a:xfrm>
            <a:off x="7711011" y="1511073"/>
            <a:ext cx="6784198" cy="6835464"/>
            <a:chOff x="0" y="0"/>
            <a:chExt cx="13568396" cy="13670928"/>
          </a:xfrm>
        </p:grpSpPr>
        <p:sp>
          <p:nvSpPr>
            <p:cNvPr id="876" name="Google Shape;876;p29"/>
            <p:cNvSpPr/>
            <p:nvPr/>
          </p:nvSpPr>
          <p:spPr>
            <a:xfrm>
              <a:off x="176472" y="238167"/>
              <a:ext cx="10317038" cy="10620876"/>
            </a:xfrm>
            <a:custGeom>
              <a:avLst/>
              <a:gdLst/>
              <a:ahLst/>
              <a:cxnLst/>
              <a:rect l="l" t="t" r="r" b="b"/>
              <a:pathLst>
                <a:path w="10317038" h="10620876" extrusionOk="0">
                  <a:moveTo>
                    <a:pt x="0" y="0"/>
                  </a:moveTo>
                  <a:lnTo>
                    <a:pt x="10317038" y="0"/>
                  </a:lnTo>
                  <a:lnTo>
                    <a:pt x="10317038" y="10620876"/>
                  </a:lnTo>
                  <a:lnTo>
                    <a:pt x="0" y="106208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t="-382" r="-6693" b="-2996"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9"/>
            <p:cNvSpPr/>
            <p:nvPr/>
          </p:nvSpPr>
          <p:spPr>
            <a:xfrm>
              <a:off x="0" y="0"/>
              <a:ext cx="13568396" cy="13670928"/>
            </a:xfrm>
            <a:custGeom>
              <a:avLst/>
              <a:gdLst/>
              <a:ahLst/>
              <a:cxnLst/>
              <a:rect l="l" t="t" r="r" b="b"/>
              <a:pathLst>
                <a:path w="13568396" h="13670928" extrusionOk="0">
                  <a:moveTo>
                    <a:pt x="0" y="0"/>
                  </a:moveTo>
                  <a:lnTo>
                    <a:pt x="13568396" y="0"/>
                  </a:lnTo>
                  <a:lnTo>
                    <a:pt x="13568396" y="13670928"/>
                  </a:lnTo>
                  <a:lnTo>
                    <a:pt x="0" y="136709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44999"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78" name="Google Shape;878;p29"/>
          <p:cNvSpPr/>
          <p:nvPr/>
        </p:nvSpPr>
        <p:spPr>
          <a:xfrm>
            <a:off x="1182075" y="3041905"/>
            <a:ext cx="435207" cy="435207"/>
          </a:xfrm>
          <a:custGeom>
            <a:avLst/>
            <a:gdLst/>
            <a:ahLst/>
            <a:cxnLst/>
            <a:rect l="l" t="t" r="r" b="b"/>
            <a:pathLst>
              <a:path w="652810" h="652810" extrusionOk="0">
                <a:moveTo>
                  <a:pt x="0" y="0"/>
                </a:moveTo>
                <a:lnTo>
                  <a:pt x="652810" y="0"/>
                </a:lnTo>
                <a:lnTo>
                  <a:pt x="652810" y="652810"/>
                </a:lnTo>
                <a:lnTo>
                  <a:pt x="0" y="6528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79" name="Google Shape;879;p29"/>
          <p:cNvSpPr/>
          <p:nvPr/>
        </p:nvSpPr>
        <p:spPr>
          <a:xfrm>
            <a:off x="4332569" y="3041905"/>
            <a:ext cx="435207" cy="435207"/>
          </a:xfrm>
          <a:custGeom>
            <a:avLst/>
            <a:gdLst/>
            <a:ahLst/>
            <a:cxnLst/>
            <a:rect l="l" t="t" r="r" b="b"/>
            <a:pathLst>
              <a:path w="652810" h="652810" extrusionOk="0">
                <a:moveTo>
                  <a:pt x="0" y="0"/>
                </a:moveTo>
                <a:lnTo>
                  <a:pt x="652810" y="0"/>
                </a:lnTo>
                <a:lnTo>
                  <a:pt x="652810" y="652810"/>
                </a:lnTo>
                <a:lnTo>
                  <a:pt x="0" y="6528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80" name="Google Shape;880;p29"/>
          <p:cNvSpPr/>
          <p:nvPr/>
        </p:nvSpPr>
        <p:spPr>
          <a:xfrm>
            <a:off x="1182075" y="4164162"/>
            <a:ext cx="435207" cy="435207"/>
          </a:xfrm>
          <a:custGeom>
            <a:avLst/>
            <a:gdLst/>
            <a:ahLst/>
            <a:cxnLst/>
            <a:rect l="l" t="t" r="r" b="b"/>
            <a:pathLst>
              <a:path w="652810" h="652810" extrusionOk="0">
                <a:moveTo>
                  <a:pt x="0" y="0"/>
                </a:moveTo>
                <a:lnTo>
                  <a:pt x="652810" y="0"/>
                </a:lnTo>
                <a:lnTo>
                  <a:pt x="652810" y="652810"/>
                </a:lnTo>
                <a:lnTo>
                  <a:pt x="0" y="6528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81" name="Google Shape;881;p29"/>
          <p:cNvSpPr txBox="1"/>
          <p:nvPr/>
        </p:nvSpPr>
        <p:spPr>
          <a:xfrm>
            <a:off x="1798447" y="5144229"/>
            <a:ext cx="2074200" cy="688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25"/>
              </a:lnSpc>
              <a:buClr>
                <a:srgbClr val="000000"/>
              </a:buClr>
            </a:pPr>
            <a:r>
              <a:rPr lang="en-US" sz="1066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IV</a:t>
            </a:r>
            <a:r>
              <a:rPr lang="en-US" sz="1066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– produzir manuais orientadores, estudos e pareceres parametrizados; 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82" name="Google Shape;882;p29"/>
          <p:cNvSpPr txBox="1"/>
          <p:nvPr/>
        </p:nvSpPr>
        <p:spPr>
          <a:xfrm>
            <a:off x="4839611" y="4960079"/>
            <a:ext cx="2686200" cy="918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25"/>
              </a:lnSpc>
              <a:buClr>
                <a:srgbClr val="000000"/>
              </a:buClr>
            </a:pPr>
            <a:r>
              <a:rPr lang="en-US" sz="1066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V</a:t>
            </a:r>
            <a:r>
              <a:rPr lang="en-US" sz="1066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– promover a revisão anual de suas manifestações e enunciados, podendo propor alterações em suas conclusões, para mantê-las atualizadas. 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83" name="Google Shape;883;p29"/>
          <p:cNvCxnSpPr/>
          <p:nvPr/>
        </p:nvCxnSpPr>
        <p:spPr>
          <a:xfrm>
            <a:off x="1399678" y="3464412"/>
            <a:ext cx="2084481" cy="0"/>
          </a:xfrm>
          <a:prstGeom prst="straightConnector1">
            <a:avLst/>
          </a:prstGeom>
          <a:noFill/>
          <a:ln w="38100" cap="flat" cmpd="sng">
            <a:solidFill>
              <a:srgbClr val="C0504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84" name="Google Shape;884;p29"/>
          <p:cNvCxnSpPr/>
          <p:nvPr/>
        </p:nvCxnSpPr>
        <p:spPr>
          <a:xfrm>
            <a:off x="4550173" y="3464412"/>
            <a:ext cx="2084481" cy="0"/>
          </a:xfrm>
          <a:prstGeom prst="straightConnector1">
            <a:avLst/>
          </a:prstGeom>
          <a:noFill/>
          <a:ln w="38100" cap="flat" cmpd="sng">
            <a:solidFill>
              <a:srgbClr val="9BBB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85" name="Google Shape;885;p29"/>
          <p:cNvCxnSpPr/>
          <p:nvPr/>
        </p:nvCxnSpPr>
        <p:spPr>
          <a:xfrm>
            <a:off x="1366123" y="4586669"/>
            <a:ext cx="2084481" cy="0"/>
          </a:xfrm>
          <a:prstGeom prst="straightConnector1">
            <a:avLst/>
          </a:prstGeom>
          <a:noFill/>
          <a:ln w="38100" cap="flat" cmpd="sng">
            <a:solidFill>
              <a:srgbClr val="8064A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86" name="Google Shape;886;p29"/>
          <p:cNvSpPr/>
          <p:nvPr/>
        </p:nvSpPr>
        <p:spPr>
          <a:xfrm>
            <a:off x="1182075" y="5462366"/>
            <a:ext cx="435207" cy="435207"/>
          </a:xfrm>
          <a:custGeom>
            <a:avLst/>
            <a:gdLst/>
            <a:ahLst/>
            <a:cxnLst/>
            <a:rect l="l" t="t" r="r" b="b"/>
            <a:pathLst>
              <a:path w="652810" h="652810" extrusionOk="0">
                <a:moveTo>
                  <a:pt x="0" y="0"/>
                </a:moveTo>
                <a:lnTo>
                  <a:pt x="652810" y="0"/>
                </a:lnTo>
                <a:lnTo>
                  <a:pt x="652810" y="652811"/>
                </a:lnTo>
                <a:lnTo>
                  <a:pt x="0" y="6528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87" name="Google Shape;887;p29"/>
          <p:cNvCxnSpPr/>
          <p:nvPr/>
        </p:nvCxnSpPr>
        <p:spPr>
          <a:xfrm>
            <a:off x="1366123" y="5884873"/>
            <a:ext cx="2084481" cy="0"/>
          </a:xfrm>
          <a:prstGeom prst="straightConnector1">
            <a:avLst/>
          </a:prstGeom>
          <a:noFill/>
          <a:ln w="38100" cap="flat" cmpd="sng">
            <a:solidFill>
              <a:srgbClr val="4BAC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88" name="Google Shape;888;p29"/>
          <p:cNvSpPr/>
          <p:nvPr/>
        </p:nvSpPr>
        <p:spPr>
          <a:xfrm>
            <a:off x="4332569" y="5492292"/>
            <a:ext cx="435207" cy="435207"/>
          </a:xfrm>
          <a:custGeom>
            <a:avLst/>
            <a:gdLst/>
            <a:ahLst/>
            <a:cxnLst/>
            <a:rect l="l" t="t" r="r" b="b"/>
            <a:pathLst>
              <a:path w="652810" h="652810" extrusionOk="0">
                <a:moveTo>
                  <a:pt x="0" y="0"/>
                </a:moveTo>
                <a:lnTo>
                  <a:pt x="652810" y="0"/>
                </a:lnTo>
                <a:lnTo>
                  <a:pt x="652810" y="652811"/>
                </a:lnTo>
                <a:lnTo>
                  <a:pt x="0" y="6528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89" name="Google Shape;889;p29"/>
          <p:cNvCxnSpPr/>
          <p:nvPr/>
        </p:nvCxnSpPr>
        <p:spPr>
          <a:xfrm>
            <a:off x="4550173" y="5914799"/>
            <a:ext cx="2084481" cy="0"/>
          </a:xfrm>
          <a:prstGeom prst="straightConnector1">
            <a:avLst/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0" name="Google Shape;890;p29"/>
          <p:cNvSpPr txBox="1"/>
          <p:nvPr/>
        </p:nvSpPr>
        <p:spPr>
          <a:xfrm>
            <a:off x="1793982" y="2724929"/>
            <a:ext cx="2074200" cy="688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25"/>
              </a:lnSpc>
              <a:buClr>
                <a:srgbClr val="000000"/>
              </a:buClr>
            </a:pPr>
            <a:r>
              <a:rPr lang="en-US" sz="1066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1066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– identificar questões jurídicas relevantes, no âmbito de sua atuação temática;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91" name="Google Shape;891;p29"/>
          <p:cNvSpPr txBox="1"/>
          <p:nvPr/>
        </p:nvSpPr>
        <p:spPr>
          <a:xfrm>
            <a:off x="4839611" y="2724929"/>
            <a:ext cx="2686200" cy="688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25"/>
              </a:lnSpc>
              <a:buClr>
                <a:srgbClr val="000000"/>
              </a:buClr>
            </a:pPr>
            <a:r>
              <a:rPr lang="en-US" sz="1066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II</a:t>
            </a:r>
            <a:r>
              <a:rPr lang="en-US" sz="1066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–uniformizar o entendimento a ser seguido pelos órgãos de execução da Procuradoria-Geral Federal;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92" name="Google Shape;892;p29"/>
          <p:cNvSpPr txBox="1"/>
          <p:nvPr/>
        </p:nvSpPr>
        <p:spPr>
          <a:xfrm>
            <a:off x="1793982" y="3879753"/>
            <a:ext cx="4748200" cy="688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25"/>
              </a:lnSpc>
              <a:buClr>
                <a:srgbClr val="000000"/>
              </a:buClr>
            </a:pPr>
            <a:r>
              <a:rPr lang="en-US" sz="1066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III</a:t>
            </a:r>
            <a:r>
              <a:rPr lang="en-US" sz="1066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– elaborar e atualizar minutas padronizadas de instrumentos jurídicos, listas de verificação e demais documentos, a serem utilizadas pelas ICTs assessoradas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93" name="Google Shape;893;p29"/>
          <p:cNvSpPr txBox="1"/>
          <p:nvPr/>
        </p:nvSpPr>
        <p:spPr>
          <a:xfrm>
            <a:off x="1095336" y="605469"/>
            <a:ext cx="8389078" cy="1102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ts val="4334"/>
              </a:lnSpc>
              <a:buClr>
                <a:srgbClr val="000000"/>
              </a:buClr>
            </a:pPr>
            <a:r>
              <a:rPr lang="en-US" sz="3666" b="1" kern="0" dirty="0" err="1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Câmara</a:t>
            </a: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 Permanente da </a:t>
            </a:r>
            <a:r>
              <a:rPr lang="en-US" sz="3666" b="1" kern="0" dirty="0" err="1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Ciência</a:t>
            </a: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, </a:t>
            </a:r>
            <a:r>
              <a:rPr lang="en-US" sz="3666" b="1" kern="0" dirty="0" err="1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Tecnologia</a:t>
            </a: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 e </a:t>
            </a:r>
            <a:r>
              <a:rPr lang="en-US" sz="3666" b="1" kern="0" dirty="0" err="1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Inovação</a:t>
            </a: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 - CP-CTI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8" name="Google Shape;898;p30"/>
          <p:cNvPicPr preferRelativeResize="0"/>
          <p:nvPr/>
        </p:nvPicPr>
        <p:blipFill rotWithShape="1">
          <a:blip r:embed="rId3">
            <a:alphaModFix/>
          </a:blip>
          <a:srcRect l="16134" t="35102" b="32544"/>
          <a:stretch/>
        </p:blipFill>
        <p:spPr>
          <a:xfrm>
            <a:off x="0" y="3722578"/>
            <a:ext cx="12192000" cy="3135422"/>
          </a:xfrm>
          <a:prstGeom prst="rect">
            <a:avLst/>
          </a:prstGeom>
          <a:noFill/>
          <a:ln>
            <a:noFill/>
          </a:ln>
        </p:spPr>
      </p:pic>
      <p:sp>
        <p:nvSpPr>
          <p:cNvPr id="900" name="Google Shape;900;p30"/>
          <p:cNvSpPr/>
          <p:nvPr/>
        </p:nvSpPr>
        <p:spPr>
          <a:xfrm>
            <a:off x="1920017" y="2444663"/>
            <a:ext cx="8352018" cy="2608601"/>
          </a:xfrm>
          <a:custGeom>
            <a:avLst/>
            <a:gdLst/>
            <a:ahLst/>
            <a:cxnLst/>
            <a:rect l="l" t="t" r="r" b="b"/>
            <a:pathLst>
              <a:path w="3299541" h="1024312" extrusionOk="0">
                <a:moveTo>
                  <a:pt x="0" y="0"/>
                </a:moveTo>
                <a:lnTo>
                  <a:pt x="3299541" y="0"/>
                </a:lnTo>
                <a:lnTo>
                  <a:pt x="3299541" y="1024312"/>
                </a:lnTo>
                <a:lnTo>
                  <a:pt x="0" y="1024312"/>
                </a:lnTo>
                <a:close/>
              </a:path>
            </a:pathLst>
          </a:custGeom>
          <a:solidFill>
            <a:srgbClr val="18265B"/>
          </a:solid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2" name="Google Shape;902;p30"/>
          <p:cNvSpPr/>
          <p:nvPr/>
        </p:nvSpPr>
        <p:spPr>
          <a:xfrm rot="-5400000">
            <a:off x="1722079" y="893257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3" name="Google Shape;903;p30"/>
          <p:cNvSpPr/>
          <p:nvPr/>
        </p:nvSpPr>
        <p:spPr>
          <a:xfrm rot="-5400000">
            <a:off x="9915253" y="893257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04" name="Google Shape;904;p30"/>
          <p:cNvGrpSpPr/>
          <p:nvPr/>
        </p:nvGrpSpPr>
        <p:grpSpPr>
          <a:xfrm>
            <a:off x="5654448" y="1516461"/>
            <a:ext cx="441552" cy="131507"/>
            <a:chOff x="0" y="-28575"/>
            <a:chExt cx="174440" cy="51953"/>
          </a:xfrm>
        </p:grpSpPr>
        <p:sp>
          <p:nvSpPr>
            <p:cNvPr id="905" name="Google Shape;905;p30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0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7" name="Google Shape;907;p30"/>
          <p:cNvGrpSpPr/>
          <p:nvPr/>
        </p:nvGrpSpPr>
        <p:grpSpPr>
          <a:xfrm>
            <a:off x="6096000" y="1516461"/>
            <a:ext cx="441552" cy="131507"/>
            <a:chOff x="0" y="-28575"/>
            <a:chExt cx="174440" cy="51953"/>
          </a:xfrm>
        </p:grpSpPr>
        <p:sp>
          <p:nvSpPr>
            <p:cNvPr id="908" name="Google Shape;908;p30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0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0" name="Google Shape;910;p30"/>
          <p:cNvSpPr txBox="1"/>
          <p:nvPr/>
        </p:nvSpPr>
        <p:spPr>
          <a:xfrm>
            <a:off x="13547" y="799922"/>
            <a:ext cx="12192000" cy="705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INSTRUMENTOS JURÍDICOS  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12" name="Google Shape;912;p30"/>
          <p:cNvSpPr txBox="1"/>
          <p:nvPr/>
        </p:nvSpPr>
        <p:spPr>
          <a:xfrm>
            <a:off x="2716029" y="2490572"/>
            <a:ext cx="7039800" cy="235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Acordo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de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Parceria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Pesquisa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Inovação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– ACPD&amp;I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Acordo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Cooperação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Internacional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Ciência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Tecnologia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Inovação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Aquisição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Contratação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Produto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Serviço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Pesquisa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Contrato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prestação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Serviços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Técnicos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Especializados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Outorgas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Uso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Laboratórios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Equipamentos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Instrumentos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Materiais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demais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instalações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existentes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nas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dependências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da ICT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Pública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Contratos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que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envolvem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Transferência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066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Tecnologia</a:t>
            </a:r>
            <a:r>
              <a:rPr lang="en-US" sz="1066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no Marco Legal de CT&amp;I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066" b="1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Conceito</a:t>
            </a:r>
            <a:r>
              <a:rPr lang="en-US" sz="1066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ICT </a:t>
            </a:r>
            <a:r>
              <a:rPr lang="en-US" sz="1066" b="1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Pública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13" name="Google Shape;913;p30"/>
          <p:cNvSpPr txBox="1"/>
          <p:nvPr/>
        </p:nvSpPr>
        <p:spPr>
          <a:xfrm>
            <a:off x="2436149" y="2504859"/>
            <a:ext cx="149731" cy="235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199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199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2.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199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3.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199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4.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199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5.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ts val="2333"/>
              </a:lnSpc>
              <a:buClr>
                <a:srgbClr val="000000"/>
              </a:buClr>
            </a:pPr>
            <a:endParaRPr sz="1199" b="1" kern="0" dirty="0">
              <a:solidFill>
                <a:srgbClr val="C77B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199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6.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ts val="2333"/>
              </a:lnSpc>
              <a:buClr>
                <a:srgbClr val="000000"/>
              </a:buClr>
            </a:pPr>
            <a:r>
              <a:rPr lang="en-US" sz="1199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7.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14" name="Google Shape;914;p30"/>
          <p:cNvSpPr txBox="1"/>
          <p:nvPr/>
        </p:nvSpPr>
        <p:spPr>
          <a:xfrm>
            <a:off x="0" y="1855934"/>
            <a:ext cx="12192000" cy="344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COM MINUTAS E PARECERES APROVADAS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31"/>
          <p:cNvSpPr/>
          <p:nvPr/>
        </p:nvSpPr>
        <p:spPr>
          <a:xfrm>
            <a:off x="978549" y="1985789"/>
            <a:ext cx="1832326" cy="1425142"/>
          </a:xfrm>
          <a:custGeom>
            <a:avLst/>
            <a:gdLst/>
            <a:ahLst/>
            <a:cxnLst/>
            <a:rect l="l" t="t" r="r" b="b"/>
            <a:pathLst>
              <a:path w="2748489" h="2137713" extrusionOk="0">
                <a:moveTo>
                  <a:pt x="0" y="0"/>
                </a:moveTo>
                <a:lnTo>
                  <a:pt x="2748489" y="0"/>
                </a:lnTo>
                <a:lnTo>
                  <a:pt x="2748489" y="2137713"/>
                </a:lnTo>
                <a:lnTo>
                  <a:pt x="0" y="21377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20" name="Google Shape;920;p31"/>
          <p:cNvGrpSpPr/>
          <p:nvPr/>
        </p:nvGrpSpPr>
        <p:grpSpPr>
          <a:xfrm>
            <a:off x="978549" y="3144015"/>
            <a:ext cx="5471599" cy="2016539"/>
            <a:chOff x="0" y="-28575"/>
            <a:chExt cx="1793562" cy="661011"/>
          </a:xfrm>
        </p:grpSpPr>
        <p:sp>
          <p:nvSpPr>
            <p:cNvPr id="921" name="Google Shape;921;p31"/>
            <p:cNvSpPr/>
            <p:nvPr/>
          </p:nvSpPr>
          <p:spPr>
            <a:xfrm>
              <a:off x="0" y="0"/>
              <a:ext cx="1793562" cy="632436"/>
            </a:xfrm>
            <a:custGeom>
              <a:avLst/>
              <a:gdLst/>
              <a:ahLst/>
              <a:cxnLst/>
              <a:rect l="l" t="t" r="r" b="b"/>
              <a:pathLst>
                <a:path w="1793562" h="632436" extrusionOk="0">
                  <a:moveTo>
                    <a:pt x="0" y="0"/>
                  </a:moveTo>
                  <a:lnTo>
                    <a:pt x="1793562" y="0"/>
                  </a:lnTo>
                  <a:lnTo>
                    <a:pt x="1793562" y="632436"/>
                  </a:lnTo>
                  <a:lnTo>
                    <a:pt x="0" y="632436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1"/>
            <p:cNvSpPr txBox="1"/>
            <p:nvPr/>
          </p:nvSpPr>
          <p:spPr>
            <a:xfrm>
              <a:off x="0" y="-28575"/>
              <a:ext cx="1793562" cy="6610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3" name="Google Shape;923;p31"/>
          <p:cNvSpPr/>
          <p:nvPr/>
        </p:nvSpPr>
        <p:spPr>
          <a:xfrm>
            <a:off x="5654448" y="2409177"/>
            <a:ext cx="6015785" cy="3669629"/>
          </a:xfrm>
          <a:custGeom>
            <a:avLst/>
            <a:gdLst/>
            <a:ahLst/>
            <a:cxnLst/>
            <a:rect l="l" t="t" r="r" b="b"/>
            <a:pathLst>
              <a:path w="9023677" h="5504443" extrusionOk="0">
                <a:moveTo>
                  <a:pt x="0" y="0"/>
                </a:moveTo>
                <a:lnTo>
                  <a:pt x="9023677" y="0"/>
                </a:lnTo>
                <a:lnTo>
                  <a:pt x="9023677" y="5504443"/>
                </a:lnTo>
                <a:lnTo>
                  <a:pt x="0" y="55044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24" name="Google Shape;924;p31"/>
          <p:cNvSpPr/>
          <p:nvPr/>
        </p:nvSpPr>
        <p:spPr>
          <a:xfrm>
            <a:off x="7101717" y="3293974"/>
            <a:ext cx="3121247" cy="2091205"/>
          </a:xfrm>
          <a:custGeom>
            <a:avLst/>
            <a:gdLst/>
            <a:ahLst/>
            <a:cxnLst/>
            <a:rect l="l" t="t" r="r" b="b"/>
            <a:pathLst>
              <a:path w="4681870" h="3136807" extrusionOk="0">
                <a:moveTo>
                  <a:pt x="0" y="0"/>
                </a:moveTo>
                <a:lnTo>
                  <a:pt x="4681871" y="0"/>
                </a:lnTo>
                <a:lnTo>
                  <a:pt x="4681871" y="3136808"/>
                </a:lnTo>
                <a:lnTo>
                  <a:pt x="0" y="31368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13245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25" name="Google Shape;925;p31"/>
          <p:cNvSpPr/>
          <p:nvPr/>
        </p:nvSpPr>
        <p:spPr>
          <a:xfrm>
            <a:off x="6590749" y="2698359"/>
            <a:ext cx="4153658" cy="566916"/>
          </a:xfrm>
          <a:custGeom>
            <a:avLst/>
            <a:gdLst/>
            <a:ahLst/>
            <a:cxnLst/>
            <a:rect l="l" t="t" r="r" b="b"/>
            <a:pathLst>
              <a:path w="6230487" h="850374" extrusionOk="0">
                <a:moveTo>
                  <a:pt x="0" y="0"/>
                </a:moveTo>
                <a:lnTo>
                  <a:pt x="6230487" y="0"/>
                </a:lnTo>
                <a:lnTo>
                  <a:pt x="6230487" y="850374"/>
                </a:lnTo>
                <a:lnTo>
                  <a:pt x="0" y="8503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10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26" name="Google Shape;926;p31"/>
          <p:cNvGrpSpPr/>
          <p:nvPr/>
        </p:nvGrpSpPr>
        <p:grpSpPr>
          <a:xfrm>
            <a:off x="2469146" y="3626560"/>
            <a:ext cx="2210537" cy="1831192"/>
            <a:chOff x="0" y="-28575"/>
            <a:chExt cx="590247" cy="488956"/>
          </a:xfrm>
        </p:grpSpPr>
        <p:sp>
          <p:nvSpPr>
            <p:cNvPr id="927" name="Google Shape;927;p31"/>
            <p:cNvSpPr/>
            <p:nvPr/>
          </p:nvSpPr>
          <p:spPr>
            <a:xfrm>
              <a:off x="0" y="0"/>
              <a:ext cx="590247" cy="460381"/>
            </a:xfrm>
            <a:custGeom>
              <a:avLst/>
              <a:gdLst/>
              <a:ahLst/>
              <a:cxnLst/>
              <a:rect l="l" t="t" r="r" b="b"/>
              <a:pathLst>
                <a:path w="590247" h="460381" extrusionOk="0">
                  <a:moveTo>
                    <a:pt x="0" y="0"/>
                  </a:moveTo>
                  <a:lnTo>
                    <a:pt x="590247" y="0"/>
                  </a:lnTo>
                  <a:lnTo>
                    <a:pt x="590247" y="460381"/>
                  </a:lnTo>
                  <a:lnTo>
                    <a:pt x="0" y="4603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1"/>
            <p:cNvSpPr txBox="1"/>
            <p:nvPr/>
          </p:nvSpPr>
          <p:spPr>
            <a:xfrm>
              <a:off x="0" y="-28575"/>
              <a:ext cx="590247" cy="488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9" name="Google Shape;929;p31"/>
          <p:cNvSpPr/>
          <p:nvPr/>
        </p:nvSpPr>
        <p:spPr>
          <a:xfrm>
            <a:off x="2567399" y="3815817"/>
            <a:ext cx="1980504" cy="1998471"/>
          </a:xfrm>
          <a:custGeom>
            <a:avLst/>
            <a:gdLst/>
            <a:ahLst/>
            <a:cxnLst/>
            <a:rect l="l" t="t" r="r" b="b"/>
            <a:pathLst>
              <a:path w="2970756" h="2997706" extrusionOk="0">
                <a:moveTo>
                  <a:pt x="0" y="0"/>
                </a:moveTo>
                <a:lnTo>
                  <a:pt x="2970756" y="0"/>
                </a:lnTo>
                <a:lnTo>
                  <a:pt x="2970756" y="2997706"/>
                </a:lnTo>
                <a:lnTo>
                  <a:pt x="0" y="299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t="-1607" r="-4874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0" name="Google Shape;930;p31"/>
          <p:cNvSpPr/>
          <p:nvPr/>
        </p:nvSpPr>
        <p:spPr>
          <a:xfrm rot="-5400000">
            <a:off x="1722079" y="882701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1" name="Google Shape;931;p31"/>
          <p:cNvSpPr/>
          <p:nvPr/>
        </p:nvSpPr>
        <p:spPr>
          <a:xfrm rot="-5400000">
            <a:off x="9915253" y="882701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32" name="Google Shape;932;p31"/>
          <p:cNvGrpSpPr/>
          <p:nvPr/>
        </p:nvGrpSpPr>
        <p:grpSpPr>
          <a:xfrm>
            <a:off x="5654448" y="1505906"/>
            <a:ext cx="441552" cy="131507"/>
            <a:chOff x="0" y="-28575"/>
            <a:chExt cx="174440" cy="51953"/>
          </a:xfrm>
        </p:grpSpPr>
        <p:sp>
          <p:nvSpPr>
            <p:cNvPr id="933" name="Google Shape;933;p31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1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5" name="Google Shape;935;p31"/>
          <p:cNvGrpSpPr/>
          <p:nvPr/>
        </p:nvGrpSpPr>
        <p:grpSpPr>
          <a:xfrm>
            <a:off x="6096000" y="1505906"/>
            <a:ext cx="441552" cy="131507"/>
            <a:chOff x="0" y="-28575"/>
            <a:chExt cx="174440" cy="51953"/>
          </a:xfrm>
        </p:grpSpPr>
        <p:sp>
          <p:nvSpPr>
            <p:cNvPr id="936" name="Google Shape;936;p31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1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8" name="Google Shape;938;p31"/>
          <p:cNvSpPr/>
          <p:nvPr/>
        </p:nvSpPr>
        <p:spPr>
          <a:xfrm rot="10416741">
            <a:off x="8189835" y="3703084"/>
            <a:ext cx="656833" cy="601823"/>
          </a:xfrm>
          <a:custGeom>
            <a:avLst/>
            <a:gdLst/>
            <a:ahLst/>
            <a:cxnLst/>
            <a:rect l="l" t="t" r="r" b="b"/>
            <a:pathLst>
              <a:path w="985249" h="902734" extrusionOk="0">
                <a:moveTo>
                  <a:pt x="0" y="0"/>
                </a:moveTo>
                <a:lnTo>
                  <a:pt x="985249" y="0"/>
                </a:lnTo>
                <a:lnTo>
                  <a:pt x="985249" y="902734"/>
                </a:lnTo>
                <a:lnTo>
                  <a:pt x="0" y="9027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9" name="Google Shape;939;p31"/>
          <p:cNvSpPr txBox="1"/>
          <p:nvPr/>
        </p:nvSpPr>
        <p:spPr>
          <a:xfrm>
            <a:off x="4965849" y="1748183"/>
            <a:ext cx="2135868" cy="378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45"/>
              </a:lnSpc>
              <a:buClr>
                <a:srgbClr val="000000"/>
              </a:buClr>
            </a:pPr>
            <a:r>
              <a:rPr lang="en-US" sz="1758" b="1" kern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Acesse nosso site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40" name="Google Shape;940;p31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41" name="Google Shape;941;p31"/>
          <p:cNvSpPr txBox="1"/>
          <p:nvPr/>
        </p:nvSpPr>
        <p:spPr>
          <a:xfrm>
            <a:off x="3162873" y="843552"/>
            <a:ext cx="5866254" cy="705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Página da AGU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r="-1209" b="-14525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14" name="Google Shape;214;p7"/>
          <p:cNvGrpSpPr/>
          <p:nvPr/>
        </p:nvGrpSpPr>
        <p:grpSpPr>
          <a:xfrm>
            <a:off x="-201332" y="-122338"/>
            <a:ext cx="12617185" cy="1356775"/>
            <a:chOff x="0" y="-28575"/>
            <a:chExt cx="4984567" cy="536010"/>
          </a:xfrm>
        </p:grpSpPr>
        <p:sp>
          <p:nvSpPr>
            <p:cNvPr id="215" name="Google Shape;215;p7"/>
            <p:cNvSpPr/>
            <p:nvPr/>
          </p:nvSpPr>
          <p:spPr>
            <a:xfrm>
              <a:off x="0" y="0"/>
              <a:ext cx="4984567" cy="507435"/>
            </a:xfrm>
            <a:custGeom>
              <a:avLst/>
              <a:gdLst/>
              <a:ahLst/>
              <a:cxnLst/>
              <a:rect l="l" t="t" r="r" b="b"/>
              <a:pathLst>
                <a:path w="4984567" h="507435" extrusionOk="0">
                  <a:moveTo>
                    <a:pt x="0" y="0"/>
                  </a:moveTo>
                  <a:lnTo>
                    <a:pt x="4984567" y="0"/>
                  </a:lnTo>
                  <a:lnTo>
                    <a:pt x="4984567" y="507435"/>
                  </a:lnTo>
                  <a:lnTo>
                    <a:pt x="0" y="507435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7"/>
            <p:cNvSpPr txBox="1"/>
            <p:nvPr/>
          </p:nvSpPr>
          <p:spPr>
            <a:xfrm>
              <a:off x="0" y="-28575"/>
              <a:ext cx="4984567" cy="536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7"/>
          <p:cNvGrpSpPr/>
          <p:nvPr/>
        </p:nvGrpSpPr>
        <p:grpSpPr>
          <a:xfrm>
            <a:off x="1676462" y="314880"/>
            <a:ext cx="8839077" cy="554669"/>
            <a:chOff x="0" y="0"/>
            <a:chExt cx="17678153" cy="1109338"/>
          </a:xfrm>
        </p:grpSpPr>
        <p:sp>
          <p:nvSpPr>
            <p:cNvPr id="218" name="Google Shape;218;p7"/>
            <p:cNvSpPr/>
            <p:nvPr/>
          </p:nvSpPr>
          <p:spPr>
            <a:xfrm rot="-5400000">
              <a:off x="91234" y="-91234"/>
              <a:ext cx="1109338" cy="1291805"/>
            </a:xfrm>
            <a:custGeom>
              <a:avLst/>
              <a:gdLst/>
              <a:ahLst/>
              <a:cxnLst/>
              <a:rect l="l" t="t" r="r" b="b"/>
              <a:pathLst>
                <a:path w="1109338" h="1291805" extrusionOk="0">
                  <a:moveTo>
                    <a:pt x="0" y="0"/>
                  </a:moveTo>
                  <a:lnTo>
                    <a:pt x="1109337" y="0"/>
                  </a:lnTo>
                  <a:lnTo>
                    <a:pt x="1109337" y="1291805"/>
                  </a:lnTo>
                  <a:lnTo>
                    <a:pt x="0" y="12918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7"/>
            <p:cNvSpPr/>
            <p:nvPr/>
          </p:nvSpPr>
          <p:spPr>
            <a:xfrm rot="-5400000">
              <a:off x="16477582" y="-91234"/>
              <a:ext cx="1109338" cy="1291805"/>
            </a:xfrm>
            <a:custGeom>
              <a:avLst/>
              <a:gdLst/>
              <a:ahLst/>
              <a:cxnLst/>
              <a:rect l="l" t="t" r="r" b="b"/>
              <a:pathLst>
                <a:path w="1109338" h="1291805" extrusionOk="0">
                  <a:moveTo>
                    <a:pt x="0" y="0"/>
                  </a:moveTo>
                  <a:lnTo>
                    <a:pt x="1109337" y="0"/>
                  </a:lnTo>
                  <a:lnTo>
                    <a:pt x="1109337" y="1291805"/>
                  </a:lnTo>
                  <a:lnTo>
                    <a:pt x="0" y="12918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0" name="Google Shape;220;p7"/>
          <p:cNvGrpSpPr/>
          <p:nvPr/>
        </p:nvGrpSpPr>
        <p:grpSpPr>
          <a:xfrm>
            <a:off x="517330" y="1431969"/>
            <a:ext cx="11233534" cy="5208087"/>
            <a:chOff x="0" y="-144661"/>
            <a:chExt cx="22467068" cy="10416173"/>
          </a:xfrm>
        </p:grpSpPr>
        <p:sp>
          <p:nvSpPr>
            <p:cNvPr id="221" name="Google Shape;221;p7"/>
            <p:cNvSpPr/>
            <p:nvPr/>
          </p:nvSpPr>
          <p:spPr>
            <a:xfrm>
              <a:off x="301688" y="6644398"/>
              <a:ext cx="6657285" cy="3576936"/>
            </a:xfrm>
            <a:custGeom>
              <a:avLst/>
              <a:gdLst/>
              <a:ahLst/>
              <a:cxnLst/>
              <a:rect l="l" t="t" r="r" b="b"/>
              <a:pathLst>
                <a:path w="6657285" h="3576936" extrusionOk="0">
                  <a:moveTo>
                    <a:pt x="0" y="0"/>
                  </a:moveTo>
                  <a:lnTo>
                    <a:pt x="6657286" y="0"/>
                  </a:lnTo>
                  <a:lnTo>
                    <a:pt x="6657286" y="3576936"/>
                  </a:lnTo>
                  <a:lnTo>
                    <a:pt x="0" y="35769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32999"/>
              </a:blip>
              <a:stretch>
                <a:fillRect t="-3067" b="-1620"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7"/>
            <p:cNvSpPr/>
            <p:nvPr/>
          </p:nvSpPr>
          <p:spPr>
            <a:xfrm>
              <a:off x="15472404" y="6505753"/>
              <a:ext cx="6915327" cy="3715581"/>
            </a:xfrm>
            <a:custGeom>
              <a:avLst/>
              <a:gdLst/>
              <a:ahLst/>
              <a:cxnLst/>
              <a:rect l="l" t="t" r="r" b="b"/>
              <a:pathLst>
                <a:path w="6915327" h="3715581" extrusionOk="0">
                  <a:moveTo>
                    <a:pt x="0" y="0"/>
                  </a:moveTo>
                  <a:lnTo>
                    <a:pt x="6915327" y="0"/>
                  </a:lnTo>
                  <a:lnTo>
                    <a:pt x="6915327" y="3715581"/>
                  </a:lnTo>
                  <a:lnTo>
                    <a:pt x="0" y="37155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32999"/>
              </a:blip>
              <a:stretch>
                <a:fillRect t="-3067" b="-1620"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7"/>
            <p:cNvSpPr/>
            <p:nvPr/>
          </p:nvSpPr>
          <p:spPr>
            <a:xfrm>
              <a:off x="7953883" y="6802752"/>
              <a:ext cx="6455953" cy="3468760"/>
            </a:xfrm>
            <a:custGeom>
              <a:avLst/>
              <a:gdLst/>
              <a:ahLst/>
              <a:cxnLst/>
              <a:rect l="l" t="t" r="r" b="b"/>
              <a:pathLst>
                <a:path w="6455953" h="3468760" extrusionOk="0">
                  <a:moveTo>
                    <a:pt x="0" y="0"/>
                  </a:moveTo>
                  <a:lnTo>
                    <a:pt x="6455953" y="0"/>
                  </a:lnTo>
                  <a:lnTo>
                    <a:pt x="6455953" y="3468761"/>
                  </a:lnTo>
                  <a:lnTo>
                    <a:pt x="0" y="346876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32999"/>
              </a:blip>
              <a:stretch>
                <a:fillRect t="-3067" b="-1620"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183160" y="446594"/>
              <a:ext cx="6819784" cy="3611266"/>
            </a:xfrm>
            <a:custGeom>
              <a:avLst/>
              <a:gdLst/>
              <a:ahLst/>
              <a:cxnLst/>
              <a:rect l="l" t="t" r="r" b="b"/>
              <a:pathLst>
                <a:path w="6819784" h="3611266" extrusionOk="0">
                  <a:moveTo>
                    <a:pt x="0" y="0"/>
                  </a:moveTo>
                  <a:lnTo>
                    <a:pt x="6819785" y="0"/>
                  </a:lnTo>
                  <a:lnTo>
                    <a:pt x="6819785" y="3611266"/>
                  </a:lnTo>
                  <a:lnTo>
                    <a:pt x="0" y="361126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32999"/>
              </a:blip>
              <a:stretch>
                <a:fillRect t="-3112" b="-3111"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25" name="Google Shape;225;p7"/>
            <p:cNvGrpSpPr/>
            <p:nvPr/>
          </p:nvGrpSpPr>
          <p:grpSpPr>
            <a:xfrm>
              <a:off x="0" y="5091092"/>
              <a:ext cx="6682950" cy="4960919"/>
              <a:chOff x="0" y="-28575"/>
              <a:chExt cx="1320089" cy="979935"/>
            </a:xfrm>
          </p:grpSpPr>
          <p:sp>
            <p:nvSpPr>
              <p:cNvPr id="226" name="Google Shape;226;p7"/>
              <p:cNvSpPr/>
              <p:nvPr/>
            </p:nvSpPr>
            <p:spPr>
              <a:xfrm>
                <a:off x="0" y="0"/>
                <a:ext cx="1320089" cy="951360"/>
              </a:xfrm>
              <a:custGeom>
                <a:avLst/>
                <a:gdLst/>
                <a:ahLst/>
                <a:cxnLst/>
                <a:rect l="l" t="t" r="r" b="b"/>
                <a:pathLst>
                  <a:path w="1320089" h="951360" extrusionOk="0">
                    <a:moveTo>
                      <a:pt x="78775" y="0"/>
                    </a:moveTo>
                    <a:lnTo>
                      <a:pt x="1241314" y="0"/>
                    </a:lnTo>
                    <a:cubicBezTo>
                      <a:pt x="1284820" y="0"/>
                      <a:pt x="1320089" y="35269"/>
                      <a:pt x="1320089" y="78775"/>
                    </a:cubicBezTo>
                    <a:lnTo>
                      <a:pt x="1320089" y="872585"/>
                    </a:lnTo>
                    <a:cubicBezTo>
                      <a:pt x="1320089" y="893477"/>
                      <a:pt x="1311789" y="913514"/>
                      <a:pt x="1297016" y="928287"/>
                    </a:cubicBezTo>
                    <a:cubicBezTo>
                      <a:pt x="1282243" y="943060"/>
                      <a:pt x="1262206" y="951360"/>
                      <a:pt x="1241314" y="951360"/>
                    </a:cubicBezTo>
                    <a:lnTo>
                      <a:pt x="78775" y="951360"/>
                    </a:lnTo>
                    <a:cubicBezTo>
                      <a:pt x="35269" y="951360"/>
                      <a:pt x="0" y="916091"/>
                      <a:pt x="0" y="872585"/>
                    </a:cubicBezTo>
                    <a:lnTo>
                      <a:pt x="0" y="78775"/>
                    </a:lnTo>
                    <a:cubicBezTo>
                      <a:pt x="0" y="57883"/>
                      <a:pt x="8300" y="37846"/>
                      <a:pt x="23073" y="23073"/>
                    </a:cubicBezTo>
                    <a:cubicBezTo>
                      <a:pt x="37846" y="8300"/>
                      <a:pt x="57883" y="0"/>
                      <a:pt x="7877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57150" cap="rnd" cmpd="sng">
                <a:solidFill>
                  <a:srgbClr val="024D9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defTabSz="609630">
                  <a:buClr>
                    <a:srgbClr val="000000"/>
                  </a:buClr>
                </a:pPr>
                <a:endParaRPr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7"/>
              <p:cNvSpPr txBox="1"/>
              <p:nvPr/>
            </p:nvSpPr>
            <p:spPr>
              <a:xfrm>
                <a:off x="0" y="-28575"/>
                <a:ext cx="1320089" cy="9799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8" name="Google Shape;228;p7"/>
            <p:cNvGrpSpPr/>
            <p:nvPr/>
          </p:nvGrpSpPr>
          <p:grpSpPr>
            <a:xfrm>
              <a:off x="301688" y="5442122"/>
              <a:ext cx="6079573" cy="4258859"/>
              <a:chOff x="0" y="-28575"/>
              <a:chExt cx="1200903" cy="841256"/>
            </a:xfrm>
          </p:grpSpPr>
          <p:sp>
            <p:nvSpPr>
              <p:cNvPr id="229" name="Google Shape;229;p7"/>
              <p:cNvSpPr/>
              <p:nvPr/>
            </p:nvSpPr>
            <p:spPr>
              <a:xfrm>
                <a:off x="0" y="0"/>
                <a:ext cx="1200903" cy="812681"/>
              </a:xfrm>
              <a:custGeom>
                <a:avLst/>
                <a:gdLst/>
                <a:ahLst/>
                <a:cxnLst/>
                <a:rect l="l" t="t" r="r" b="b"/>
                <a:pathLst>
                  <a:path w="1200903" h="812681" extrusionOk="0">
                    <a:moveTo>
                      <a:pt x="86593" y="0"/>
                    </a:moveTo>
                    <a:lnTo>
                      <a:pt x="1114310" y="0"/>
                    </a:lnTo>
                    <a:cubicBezTo>
                      <a:pt x="1162134" y="0"/>
                      <a:pt x="1200903" y="38769"/>
                      <a:pt x="1200903" y="86593"/>
                    </a:cubicBezTo>
                    <a:lnTo>
                      <a:pt x="1200903" y="726088"/>
                    </a:lnTo>
                    <a:cubicBezTo>
                      <a:pt x="1200903" y="749054"/>
                      <a:pt x="1191780" y="771079"/>
                      <a:pt x="1175541" y="787318"/>
                    </a:cubicBezTo>
                    <a:cubicBezTo>
                      <a:pt x="1159301" y="803558"/>
                      <a:pt x="1137276" y="812681"/>
                      <a:pt x="1114310" y="812681"/>
                    </a:cubicBezTo>
                    <a:lnTo>
                      <a:pt x="86593" y="812681"/>
                    </a:lnTo>
                    <a:cubicBezTo>
                      <a:pt x="38769" y="812681"/>
                      <a:pt x="0" y="773912"/>
                      <a:pt x="0" y="726088"/>
                    </a:cubicBezTo>
                    <a:lnTo>
                      <a:pt x="0" y="86593"/>
                    </a:lnTo>
                    <a:cubicBezTo>
                      <a:pt x="0" y="63627"/>
                      <a:pt x="9123" y="41602"/>
                      <a:pt x="25363" y="25363"/>
                    </a:cubicBezTo>
                    <a:cubicBezTo>
                      <a:pt x="41602" y="9123"/>
                      <a:pt x="63627" y="0"/>
                      <a:pt x="86593" y="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defTabSz="609630">
                  <a:buClr>
                    <a:srgbClr val="000000"/>
                  </a:buClr>
                </a:pPr>
                <a:endParaRPr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7"/>
              <p:cNvSpPr txBox="1"/>
              <p:nvPr/>
            </p:nvSpPr>
            <p:spPr>
              <a:xfrm>
                <a:off x="0" y="-28575"/>
                <a:ext cx="1200903" cy="8412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1" name="Google Shape;231;p7"/>
            <p:cNvGrpSpPr/>
            <p:nvPr/>
          </p:nvGrpSpPr>
          <p:grpSpPr>
            <a:xfrm>
              <a:off x="7649083" y="5091092"/>
              <a:ext cx="6575828" cy="4960919"/>
              <a:chOff x="0" y="-28575"/>
              <a:chExt cx="1298929" cy="979935"/>
            </a:xfrm>
          </p:grpSpPr>
          <p:sp>
            <p:nvSpPr>
              <p:cNvPr id="232" name="Google Shape;232;p7"/>
              <p:cNvSpPr/>
              <p:nvPr/>
            </p:nvSpPr>
            <p:spPr>
              <a:xfrm>
                <a:off x="0" y="0"/>
                <a:ext cx="1298929" cy="951360"/>
              </a:xfrm>
              <a:custGeom>
                <a:avLst/>
                <a:gdLst/>
                <a:ahLst/>
                <a:cxnLst/>
                <a:rect l="l" t="t" r="r" b="b"/>
                <a:pathLst>
                  <a:path w="1298929" h="951360" extrusionOk="0">
                    <a:moveTo>
                      <a:pt x="80058" y="0"/>
                    </a:moveTo>
                    <a:lnTo>
                      <a:pt x="1218871" y="0"/>
                    </a:lnTo>
                    <a:cubicBezTo>
                      <a:pt x="1240103" y="0"/>
                      <a:pt x="1260467" y="8435"/>
                      <a:pt x="1275480" y="23449"/>
                    </a:cubicBezTo>
                    <a:cubicBezTo>
                      <a:pt x="1290494" y="38462"/>
                      <a:pt x="1298929" y="58826"/>
                      <a:pt x="1298929" y="80058"/>
                    </a:cubicBezTo>
                    <a:lnTo>
                      <a:pt x="1298929" y="871301"/>
                    </a:lnTo>
                    <a:cubicBezTo>
                      <a:pt x="1298929" y="892534"/>
                      <a:pt x="1290494" y="912897"/>
                      <a:pt x="1275480" y="927911"/>
                    </a:cubicBezTo>
                    <a:cubicBezTo>
                      <a:pt x="1260467" y="942925"/>
                      <a:pt x="1240103" y="951360"/>
                      <a:pt x="1218871" y="951360"/>
                    </a:cubicBezTo>
                    <a:lnTo>
                      <a:pt x="80058" y="951360"/>
                    </a:lnTo>
                    <a:cubicBezTo>
                      <a:pt x="35843" y="951360"/>
                      <a:pt x="0" y="915516"/>
                      <a:pt x="0" y="871301"/>
                    </a:cubicBezTo>
                    <a:lnTo>
                      <a:pt x="0" y="80058"/>
                    </a:lnTo>
                    <a:cubicBezTo>
                      <a:pt x="0" y="58826"/>
                      <a:pt x="8435" y="38462"/>
                      <a:pt x="23449" y="23449"/>
                    </a:cubicBezTo>
                    <a:cubicBezTo>
                      <a:pt x="38462" y="8435"/>
                      <a:pt x="58826" y="0"/>
                      <a:pt x="80058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57150" cap="rnd" cmpd="sng">
                <a:solidFill>
                  <a:srgbClr val="B163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defTabSz="609630">
                  <a:buClr>
                    <a:srgbClr val="000000"/>
                  </a:buClr>
                </a:pPr>
                <a:endParaRPr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7"/>
              <p:cNvSpPr txBox="1"/>
              <p:nvPr/>
            </p:nvSpPr>
            <p:spPr>
              <a:xfrm>
                <a:off x="0" y="-28575"/>
                <a:ext cx="1298929" cy="9799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234" name="Google Shape;234;p7"/>
            <p:cNvCxnSpPr/>
            <p:nvPr/>
          </p:nvCxnSpPr>
          <p:spPr>
            <a:xfrm rot="10800000">
              <a:off x="6682950" y="7643882"/>
              <a:ext cx="966133" cy="0"/>
            </a:xfrm>
            <a:prstGeom prst="straightConnector1">
              <a:avLst/>
            </a:prstGeom>
            <a:noFill/>
            <a:ln w="38100" cap="rnd" cmpd="sng">
              <a:solidFill>
                <a:srgbClr val="024D9E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grpSp>
          <p:nvGrpSpPr>
            <p:cNvPr id="235" name="Google Shape;235;p7"/>
            <p:cNvGrpSpPr/>
            <p:nvPr/>
          </p:nvGrpSpPr>
          <p:grpSpPr>
            <a:xfrm>
              <a:off x="8002158" y="5442122"/>
              <a:ext cx="5869678" cy="4258859"/>
              <a:chOff x="0" y="-28575"/>
              <a:chExt cx="1159443" cy="841256"/>
            </a:xfrm>
          </p:grpSpPr>
          <p:sp>
            <p:nvSpPr>
              <p:cNvPr id="236" name="Google Shape;236;p7"/>
              <p:cNvSpPr/>
              <p:nvPr/>
            </p:nvSpPr>
            <p:spPr>
              <a:xfrm>
                <a:off x="0" y="0"/>
                <a:ext cx="1159443" cy="812681"/>
              </a:xfrm>
              <a:custGeom>
                <a:avLst/>
                <a:gdLst/>
                <a:ahLst/>
                <a:cxnLst/>
                <a:rect l="l" t="t" r="r" b="b"/>
                <a:pathLst>
                  <a:path w="1159443" h="812681" extrusionOk="0">
                    <a:moveTo>
                      <a:pt x="89690" y="0"/>
                    </a:moveTo>
                    <a:lnTo>
                      <a:pt x="1069753" y="0"/>
                    </a:lnTo>
                    <a:cubicBezTo>
                      <a:pt x="1119287" y="0"/>
                      <a:pt x="1159443" y="40156"/>
                      <a:pt x="1159443" y="89690"/>
                    </a:cubicBezTo>
                    <a:lnTo>
                      <a:pt x="1159443" y="722991"/>
                    </a:lnTo>
                    <a:cubicBezTo>
                      <a:pt x="1159443" y="772526"/>
                      <a:pt x="1119287" y="812681"/>
                      <a:pt x="1069753" y="812681"/>
                    </a:cubicBezTo>
                    <a:lnTo>
                      <a:pt x="89690" y="812681"/>
                    </a:lnTo>
                    <a:cubicBezTo>
                      <a:pt x="40156" y="812681"/>
                      <a:pt x="0" y="772526"/>
                      <a:pt x="0" y="722991"/>
                    </a:cubicBezTo>
                    <a:lnTo>
                      <a:pt x="0" y="89690"/>
                    </a:lnTo>
                    <a:cubicBezTo>
                      <a:pt x="0" y="40156"/>
                      <a:pt x="40156" y="0"/>
                      <a:pt x="89690" y="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defTabSz="609630">
                  <a:buClr>
                    <a:srgbClr val="000000"/>
                  </a:buClr>
                </a:pPr>
                <a:endParaRPr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7"/>
              <p:cNvSpPr txBox="1"/>
              <p:nvPr/>
            </p:nvSpPr>
            <p:spPr>
              <a:xfrm>
                <a:off x="0" y="-28575"/>
                <a:ext cx="1159443" cy="8412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8" name="Google Shape;238;p7"/>
            <p:cNvGrpSpPr/>
            <p:nvPr/>
          </p:nvGrpSpPr>
          <p:grpSpPr>
            <a:xfrm>
              <a:off x="15191044" y="5091092"/>
              <a:ext cx="7050397" cy="4960919"/>
              <a:chOff x="0" y="-28575"/>
              <a:chExt cx="1392671" cy="979935"/>
            </a:xfrm>
          </p:grpSpPr>
          <p:sp>
            <p:nvSpPr>
              <p:cNvPr id="239" name="Google Shape;239;p7"/>
              <p:cNvSpPr/>
              <p:nvPr/>
            </p:nvSpPr>
            <p:spPr>
              <a:xfrm>
                <a:off x="0" y="0"/>
                <a:ext cx="1392671" cy="951360"/>
              </a:xfrm>
              <a:custGeom>
                <a:avLst/>
                <a:gdLst/>
                <a:ahLst/>
                <a:cxnLst/>
                <a:rect l="l" t="t" r="r" b="b"/>
                <a:pathLst>
                  <a:path w="1392671" h="951360" extrusionOk="0">
                    <a:moveTo>
                      <a:pt x="74670" y="0"/>
                    </a:moveTo>
                    <a:lnTo>
                      <a:pt x="1318001" y="0"/>
                    </a:lnTo>
                    <a:cubicBezTo>
                      <a:pt x="1359240" y="0"/>
                      <a:pt x="1392671" y="33431"/>
                      <a:pt x="1392671" y="74670"/>
                    </a:cubicBezTo>
                    <a:lnTo>
                      <a:pt x="1392671" y="876690"/>
                    </a:lnTo>
                    <a:cubicBezTo>
                      <a:pt x="1392671" y="896494"/>
                      <a:pt x="1384804" y="915486"/>
                      <a:pt x="1370801" y="929489"/>
                    </a:cubicBezTo>
                    <a:cubicBezTo>
                      <a:pt x="1356797" y="943493"/>
                      <a:pt x="1337805" y="951360"/>
                      <a:pt x="1318001" y="951360"/>
                    </a:cubicBezTo>
                    <a:lnTo>
                      <a:pt x="74670" y="951360"/>
                    </a:lnTo>
                    <a:cubicBezTo>
                      <a:pt x="33431" y="951360"/>
                      <a:pt x="0" y="917929"/>
                      <a:pt x="0" y="876690"/>
                    </a:cubicBezTo>
                    <a:lnTo>
                      <a:pt x="0" y="74670"/>
                    </a:lnTo>
                    <a:cubicBezTo>
                      <a:pt x="0" y="33431"/>
                      <a:pt x="33431" y="0"/>
                      <a:pt x="7467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57150" cap="rnd" cmpd="sng">
                <a:solidFill>
                  <a:srgbClr val="D88E2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defTabSz="609630">
                  <a:buClr>
                    <a:srgbClr val="000000"/>
                  </a:buClr>
                </a:pPr>
                <a:endParaRPr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7"/>
              <p:cNvSpPr txBox="1"/>
              <p:nvPr/>
            </p:nvSpPr>
            <p:spPr>
              <a:xfrm>
                <a:off x="0" y="-28575"/>
                <a:ext cx="1392671" cy="9799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1" name="Google Shape;241;p7"/>
            <p:cNvGrpSpPr/>
            <p:nvPr/>
          </p:nvGrpSpPr>
          <p:grpSpPr>
            <a:xfrm>
              <a:off x="15502437" y="5442122"/>
              <a:ext cx="6427609" cy="4258859"/>
              <a:chOff x="0" y="-28575"/>
              <a:chExt cx="1269651" cy="841256"/>
            </a:xfrm>
          </p:grpSpPr>
          <p:sp>
            <p:nvSpPr>
              <p:cNvPr id="242" name="Google Shape;242;p7"/>
              <p:cNvSpPr/>
              <p:nvPr/>
            </p:nvSpPr>
            <p:spPr>
              <a:xfrm>
                <a:off x="0" y="0"/>
                <a:ext cx="1269651" cy="812681"/>
              </a:xfrm>
              <a:custGeom>
                <a:avLst/>
                <a:gdLst/>
                <a:ahLst/>
                <a:cxnLst/>
                <a:rect l="l" t="t" r="r" b="b"/>
                <a:pathLst>
                  <a:path w="1269651" h="812681" extrusionOk="0">
                    <a:moveTo>
                      <a:pt x="81905" y="0"/>
                    </a:moveTo>
                    <a:lnTo>
                      <a:pt x="1187747" y="0"/>
                    </a:lnTo>
                    <a:cubicBezTo>
                      <a:pt x="1232981" y="0"/>
                      <a:pt x="1269651" y="36670"/>
                      <a:pt x="1269651" y="81905"/>
                    </a:cubicBezTo>
                    <a:lnTo>
                      <a:pt x="1269651" y="730777"/>
                    </a:lnTo>
                    <a:cubicBezTo>
                      <a:pt x="1269651" y="776011"/>
                      <a:pt x="1232981" y="812681"/>
                      <a:pt x="1187747" y="812681"/>
                    </a:cubicBezTo>
                    <a:lnTo>
                      <a:pt x="81905" y="812681"/>
                    </a:lnTo>
                    <a:cubicBezTo>
                      <a:pt x="36670" y="812681"/>
                      <a:pt x="0" y="776011"/>
                      <a:pt x="0" y="730777"/>
                    </a:cubicBezTo>
                    <a:lnTo>
                      <a:pt x="0" y="81905"/>
                    </a:lnTo>
                    <a:cubicBezTo>
                      <a:pt x="0" y="36670"/>
                      <a:pt x="36670" y="0"/>
                      <a:pt x="81905" y="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defTabSz="609630">
                  <a:buClr>
                    <a:srgbClr val="000000"/>
                  </a:buClr>
                </a:pPr>
                <a:endParaRPr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7"/>
              <p:cNvSpPr txBox="1"/>
              <p:nvPr/>
            </p:nvSpPr>
            <p:spPr>
              <a:xfrm>
                <a:off x="0" y="-28575"/>
                <a:ext cx="1269651" cy="8412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244" name="Google Shape;244;p7"/>
            <p:cNvCxnSpPr/>
            <p:nvPr/>
          </p:nvCxnSpPr>
          <p:spPr>
            <a:xfrm rot="10800000">
              <a:off x="14224911" y="7643882"/>
              <a:ext cx="966133" cy="0"/>
            </a:xfrm>
            <a:prstGeom prst="straightConnector1">
              <a:avLst/>
            </a:prstGeom>
            <a:noFill/>
            <a:ln w="38100" cap="rnd" cmpd="sng">
              <a:solidFill>
                <a:srgbClr val="B16300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grpSp>
          <p:nvGrpSpPr>
            <p:cNvPr id="245" name="Google Shape;245;p7"/>
            <p:cNvGrpSpPr/>
            <p:nvPr/>
          </p:nvGrpSpPr>
          <p:grpSpPr>
            <a:xfrm>
              <a:off x="36620" y="-144661"/>
              <a:ext cx="6682950" cy="4021514"/>
              <a:chOff x="0" y="-28575"/>
              <a:chExt cx="1320089" cy="794373"/>
            </a:xfrm>
          </p:grpSpPr>
          <p:sp>
            <p:nvSpPr>
              <p:cNvPr id="246" name="Google Shape;246;p7"/>
              <p:cNvSpPr/>
              <p:nvPr/>
            </p:nvSpPr>
            <p:spPr>
              <a:xfrm>
                <a:off x="0" y="0"/>
                <a:ext cx="1320089" cy="765798"/>
              </a:xfrm>
              <a:custGeom>
                <a:avLst/>
                <a:gdLst/>
                <a:ahLst/>
                <a:cxnLst/>
                <a:rect l="l" t="t" r="r" b="b"/>
                <a:pathLst>
                  <a:path w="1320089" h="765798" extrusionOk="0">
                    <a:moveTo>
                      <a:pt x="78775" y="0"/>
                    </a:moveTo>
                    <a:lnTo>
                      <a:pt x="1241314" y="0"/>
                    </a:lnTo>
                    <a:cubicBezTo>
                      <a:pt x="1284820" y="0"/>
                      <a:pt x="1320089" y="35269"/>
                      <a:pt x="1320089" y="78775"/>
                    </a:cubicBezTo>
                    <a:lnTo>
                      <a:pt x="1320089" y="687023"/>
                    </a:lnTo>
                    <a:cubicBezTo>
                      <a:pt x="1320089" y="707915"/>
                      <a:pt x="1311789" y="727952"/>
                      <a:pt x="1297016" y="742725"/>
                    </a:cubicBezTo>
                    <a:cubicBezTo>
                      <a:pt x="1282243" y="757499"/>
                      <a:pt x="1262206" y="765798"/>
                      <a:pt x="1241314" y="765798"/>
                    </a:cubicBezTo>
                    <a:lnTo>
                      <a:pt x="78775" y="765798"/>
                    </a:lnTo>
                    <a:cubicBezTo>
                      <a:pt x="35269" y="765798"/>
                      <a:pt x="0" y="730529"/>
                      <a:pt x="0" y="687023"/>
                    </a:cubicBezTo>
                    <a:lnTo>
                      <a:pt x="0" y="78775"/>
                    </a:lnTo>
                    <a:cubicBezTo>
                      <a:pt x="0" y="57883"/>
                      <a:pt x="8300" y="37846"/>
                      <a:pt x="23073" y="23073"/>
                    </a:cubicBezTo>
                    <a:cubicBezTo>
                      <a:pt x="37846" y="8300"/>
                      <a:pt x="57883" y="0"/>
                      <a:pt x="7877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57150" cap="rnd" cmpd="sng">
                <a:solidFill>
                  <a:srgbClr val="7B869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defTabSz="609630">
                  <a:buClr>
                    <a:srgbClr val="000000"/>
                  </a:buClr>
                </a:pPr>
                <a:endParaRPr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7"/>
              <p:cNvSpPr txBox="1"/>
              <p:nvPr/>
            </p:nvSpPr>
            <p:spPr>
              <a:xfrm>
                <a:off x="0" y="-28575"/>
                <a:ext cx="1320089" cy="7943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8" name="Google Shape;248;p7"/>
            <p:cNvGrpSpPr/>
            <p:nvPr/>
          </p:nvGrpSpPr>
          <p:grpSpPr>
            <a:xfrm>
              <a:off x="338309" y="137901"/>
              <a:ext cx="6079573" cy="3456390"/>
              <a:chOff x="0" y="-28575"/>
              <a:chExt cx="1200903" cy="682744"/>
            </a:xfrm>
          </p:grpSpPr>
          <p:sp>
            <p:nvSpPr>
              <p:cNvPr id="249" name="Google Shape;249;p7"/>
              <p:cNvSpPr/>
              <p:nvPr/>
            </p:nvSpPr>
            <p:spPr>
              <a:xfrm>
                <a:off x="0" y="0"/>
                <a:ext cx="1200903" cy="654169"/>
              </a:xfrm>
              <a:custGeom>
                <a:avLst/>
                <a:gdLst/>
                <a:ahLst/>
                <a:cxnLst/>
                <a:rect l="l" t="t" r="r" b="b"/>
                <a:pathLst>
                  <a:path w="1200903" h="654169" extrusionOk="0">
                    <a:moveTo>
                      <a:pt x="86593" y="0"/>
                    </a:moveTo>
                    <a:lnTo>
                      <a:pt x="1114310" y="0"/>
                    </a:lnTo>
                    <a:cubicBezTo>
                      <a:pt x="1162134" y="0"/>
                      <a:pt x="1200903" y="38769"/>
                      <a:pt x="1200903" y="86593"/>
                    </a:cubicBezTo>
                    <a:lnTo>
                      <a:pt x="1200903" y="567575"/>
                    </a:lnTo>
                    <a:cubicBezTo>
                      <a:pt x="1200903" y="590541"/>
                      <a:pt x="1191780" y="612567"/>
                      <a:pt x="1175541" y="628806"/>
                    </a:cubicBezTo>
                    <a:cubicBezTo>
                      <a:pt x="1159301" y="645045"/>
                      <a:pt x="1137276" y="654169"/>
                      <a:pt x="1114310" y="654169"/>
                    </a:cubicBezTo>
                    <a:lnTo>
                      <a:pt x="86593" y="654169"/>
                    </a:lnTo>
                    <a:cubicBezTo>
                      <a:pt x="38769" y="654169"/>
                      <a:pt x="0" y="615399"/>
                      <a:pt x="0" y="567575"/>
                    </a:cubicBezTo>
                    <a:lnTo>
                      <a:pt x="0" y="86593"/>
                    </a:lnTo>
                    <a:cubicBezTo>
                      <a:pt x="0" y="63627"/>
                      <a:pt x="9123" y="41602"/>
                      <a:pt x="25363" y="25363"/>
                    </a:cubicBezTo>
                    <a:cubicBezTo>
                      <a:pt x="41602" y="9123"/>
                      <a:pt x="63627" y="0"/>
                      <a:pt x="86593" y="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defTabSz="609630">
                  <a:buClr>
                    <a:srgbClr val="000000"/>
                  </a:buClr>
                </a:pPr>
                <a:endParaRPr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7"/>
              <p:cNvSpPr txBox="1"/>
              <p:nvPr/>
            </p:nvSpPr>
            <p:spPr>
              <a:xfrm>
                <a:off x="0" y="-28575"/>
                <a:ext cx="1200903" cy="6827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1" name="Google Shape;251;p7"/>
            <p:cNvGrpSpPr/>
            <p:nvPr/>
          </p:nvGrpSpPr>
          <p:grpSpPr>
            <a:xfrm>
              <a:off x="7685703" y="-144661"/>
              <a:ext cx="6575828" cy="4021514"/>
              <a:chOff x="0" y="-28575"/>
              <a:chExt cx="1298929" cy="794373"/>
            </a:xfrm>
          </p:grpSpPr>
          <p:sp>
            <p:nvSpPr>
              <p:cNvPr id="252" name="Google Shape;252;p7"/>
              <p:cNvSpPr/>
              <p:nvPr/>
            </p:nvSpPr>
            <p:spPr>
              <a:xfrm>
                <a:off x="0" y="0"/>
                <a:ext cx="1298929" cy="765798"/>
              </a:xfrm>
              <a:custGeom>
                <a:avLst/>
                <a:gdLst/>
                <a:ahLst/>
                <a:cxnLst/>
                <a:rect l="l" t="t" r="r" b="b"/>
                <a:pathLst>
                  <a:path w="1298929" h="765798" extrusionOk="0">
                    <a:moveTo>
                      <a:pt x="80058" y="0"/>
                    </a:moveTo>
                    <a:lnTo>
                      <a:pt x="1218871" y="0"/>
                    </a:lnTo>
                    <a:cubicBezTo>
                      <a:pt x="1240103" y="0"/>
                      <a:pt x="1260467" y="8435"/>
                      <a:pt x="1275480" y="23449"/>
                    </a:cubicBezTo>
                    <a:cubicBezTo>
                      <a:pt x="1290494" y="38462"/>
                      <a:pt x="1298929" y="58826"/>
                      <a:pt x="1298929" y="80058"/>
                    </a:cubicBezTo>
                    <a:lnTo>
                      <a:pt x="1298929" y="685740"/>
                    </a:lnTo>
                    <a:cubicBezTo>
                      <a:pt x="1298929" y="706972"/>
                      <a:pt x="1290494" y="727336"/>
                      <a:pt x="1275480" y="742350"/>
                    </a:cubicBezTo>
                    <a:cubicBezTo>
                      <a:pt x="1260467" y="757363"/>
                      <a:pt x="1240103" y="765798"/>
                      <a:pt x="1218871" y="765798"/>
                    </a:cubicBezTo>
                    <a:lnTo>
                      <a:pt x="80058" y="765798"/>
                    </a:lnTo>
                    <a:cubicBezTo>
                      <a:pt x="35843" y="765798"/>
                      <a:pt x="0" y="729955"/>
                      <a:pt x="0" y="685740"/>
                    </a:cubicBezTo>
                    <a:lnTo>
                      <a:pt x="0" y="80058"/>
                    </a:lnTo>
                    <a:cubicBezTo>
                      <a:pt x="0" y="58826"/>
                      <a:pt x="8435" y="38462"/>
                      <a:pt x="23449" y="23449"/>
                    </a:cubicBezTo>
                    <a:cubicBezTo>
                      <a:pt x="38462" y="8435"/>
                      <a:pt x="58826" y="0"/>
                      <a:pt x="80058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57150" cap="rnd" cmpd="sng">
                <a:solidFill>
                  <a:srgbClr val="A5B5C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defTabSz="609630">
                  <a:buClr>
                    <a:srgbClr val="000000"/>
                  </a:buClr>
                </a:pPr>
                <a:endParaRPr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7"/>
              <p:cNvSpPr txBox="1"/>
              <p:nvPr/>
            </p:nvSpPr>
            <p:spPr>
              <a:xfrm>
                <a:off x="0" y="-28575"/>
                <a:ext cx="1298929" cy="7943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254" name="Google Shape;254;p7"/>
            <p:cNvCxnSpPr/>
            <p:nvPr/>
          </p:nvCxnSpPr>
          <p:spPr>
            <a:xfrm rot="10800000">
              <a:off x="6719571" y="1938426"/>
              <a:ext cx="966133" cy="0"/>
            </a:xfrm>
            <a:prstGeom prst="straightConnector1">
              <a:avLst/>
            </a:prstGeom>
            <a:noFill/>
            <a:ln w="38100" cap="rnd" cmpd="sng">
              <a:solidFill>
                <a:srgbClr val="7B869C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sp>
          <p:nvSpPr>
            <p:cNvPr id="255" name="Google Shape;255;p7"/>
            <p:cNvSpPr/>
            <p:nvPr/>
          </p:nvSpPr>
          <p:spPr>
            <a:xfrm>
              <a:off x="7909319" y="545479"/>
              <a:ext cx="6537138" cy="3512381"/>
            </a:xfrm>
            <a:custGeom>
              <a:avLst/>
              <a:gdLst/>
              <a:ahLst/>
              <a:cxnLst/>
              <a:rect l="l" t="t" r="r" b="b"/>
              <a:pathLst>
                <a:path w="6537138" h="3512381" extrusionOk="0">
                  <a:moveTo>
                    <a:pt x="0" y="0"/>
                  </a:moveTo>
                  <a:lnTo>
                    <a:pt x="6537137" y="0"/>
                  </a:lnTo>
                  <a:lnTo>
                    <a:pt x="6537137" y="3512381"/>
                  </a:lnTo>
                  <a:lnTo>
                    <a:pt x="0" y="35123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32999"/>
              </a:blip>
              <a:stretch>
                <a:fillRect t="-3067" b="-1620"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56" name="Google Shape;256;p7"/>
            <p:cNvGrpSpPr/>
            <p:nvPr/>
          </p:nvGrpSpPr>
          <p:grpSpPr>
            <a:xfrm>
              <a:off x="8038778" y="137901"/>
              <a:ext cx="5869678" cy="3456390"/>
              <a:chOff x="0" y="-28575"/>
              <a:chExt cx="1159443" cy="682744"/>
            </a:xfrm>
          </p:grpSpPr>
          <p:sp>
            <p:nvSpPr>
              <p:cNvPr id="257" name="Google Shape;257;p7"/>
              <p:cNvSpPr/>
              <p:nvPr/>
            </p:nvSpPr>
            <p:spPr>
              <a:xfrm>
                <a:off x="0" y="0"/>
                <a:ext cx="1159443" cy="654169"/>
              </a:xfrm>
              <a:custGeom>
                <a:avLst/>
                <a:gdLst/>
                <a:ahLst/>
                <a:cxnLst/>
                <a:rect l="l" t="t" r="r" b="b"/>
                <a:pathLst>
                  <a:path w="1159443" h="654169" extrusionOk="0">
                    <a:moveTo>
                      <a:pt x="89690" y="0"/>
                    </a:moveTo>
                    <a:lnTo>
                      <a:pt x="1069753" y="0"/>
                    </a:lnTo>
                    <a:cubicBezTo>
                      <a:pt x="1119287" y="0"/>
                      <a:pt x="1159443" y="40156"/>
                      <a:pt x="1159443" y="89690"/>
                    </a:cubicBezTo>
                    <a:lnTo>
                      <a:pt x="1159443" y="564479"/>
                    </a:lnTo>
                    <a:cubicBezTo>
                      <a:pt x="1159443" y="614013"/>
                      <a:pt x="1119287" y="654169"/>
                      <a:pt x="1069753" y="654169"/>
                    </a:cubicBezTo>
                    <a:lnTo>
                      <a:pt x="89690" y="654169"/>
                    </a:lnTo>
                    <a:cubicBezTo>
                      <a:pt x="40156" y="654169"/>
                      <a:pt x="0" y="614013"/>
                      <a:pt x="0" y="564479"/>
                    </a:cubicBezTo>
                    <a:lnTo>
                      <a:pt x="0" y="89690"/>
                    </a:lnTo>
                    <a:cubicBezTo>
                      <a:pt x="0" y="40156"/>
                      <a:pt x="40156" y="0"/>
                      <a:pt x="89690" y="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defTabSz="609630">
                  <a:buClr>
                    <a:srgbClr val="000000"/>
                  </a:buClr>
                </a:pPr>
                <a:endParaRPr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7"/>
              <p:cNvSpPr txBox="1"/>
              <p:nvPr/>
            </p:nvSpPr>
            <p:spPr>
              <a:xfrm>
                <a:off x="0" y="-28575"/>
                <a:ext cx="1159443" cy="6827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9" name="Google Shape;259;p7"/>
            <p:cNvSpPr/>
            <p:nvPr/>
          </p:nvSpPr>
          <p:spPr>
            <a:xfrm>
              <a:off x="15353152" y="390529"/>
              <a:ext cx="7113916" cy="3822282"/>
            </a:xfrm>
            <a:custGeom>
              <a:avLst/>
              <a:gdLst/>
              <a:ahLst/>
              <a:cxnLst/>
              <a:rect l="l" t="t" r="r" b="b"/>
              <a:pathLst>
                <a:path w="7113916" h="3822282" extrusionOk="0">
                  <a:moveTo>
                    <a:pt x="0" y="0"/>
                  </a:moveTo>
                  <a:lnTo>
                    <a:pt x="7113916" y="0"/>
                  </a:lnTo>
                  <a:lnTo>
                    <a:pt x="7113916" y="3822281"/>
                  </a:lnTo>
                  <a:lnTo>
                    <a:pt x="0" y="3822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32999"/>
              </a:blip>
              <a:stretch>
                <a:fillRect t="-3067" b="-1620"/>
              </a:stretch>
            </a:blip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60" name="Google Shape;260;p7"/>
            <p:cNvGrpSpPr/>
            <p:nvPr/>
          </p:nvGrpSpPr>
          <p:grpSpPr>
            <a:xfrm>
              <a:off x="15227664" y="-144661"/>
              <a:ext cx="7050397" cy="4021514"/>
              <a:chOff x="0" y="-28575"/>
              <a:chExt cx="1392671" cy="794373"/>
            </a:xfrm>
          </p:grpSpPr>
          <p:sp>
            <p:nvSpPr>
              <p:cNvPr id="261" name="Google Shape;261;p7"/>
              <p:cNvSpPr/>
              <p:nvPr/>
            </p:nvSpPr>
            <p:spPr>
              <a:xfrm>
                <a:off x="0" y="0"/>
                <a:ext cx="1392671" cy="765798"/>
              </a:xfrm>
              <a:custGeom>
                <a:avLst/>
                <a:gdLst/>
                <a:ahLst/>
                <a:cxnLst/>
                <a:rect l="l" t="t" r="r" b="b"/>
                <a:pathLst>
                  <a:path w="1392671" h="765798" extrusionOk="0">
                    <a:moveTo>
                      <a:pt x="74670" y="0"/>
                    </a:moveTo>
                    <a:lnTo>
                      <a:pt x="1318001" y="0"/>
                    </a:lnTo>
                    <a:cubicBezTo>
                      <a:pt x="1359240" y="0"/>
                      <a:pt x="1392671" y="33431"/>
                      <a:pt x="1392671" y="74670"/>
                    </a:cubicBezTo>
                    <a:lnTo>
                      <a:pt x="1392671" y="691129"/>
                    </a:lnTo>
                    <a:cubicBezTo>
                      <a:pt x="1392671" y="710932"/>
                      <a:pt x="1384804" y="729925"/>
                      <a:pt x="1370801" y="743928"/>
                    </a:cubicBezTo>
                    <a:cubicBezTo>
                      <a:pt x="1356797" y="757931"/>
                      <a:pt x="1337805" y="765798"/>
                      <a:pt x="1318001" y="765798"/>
                    </a:cubicBezTo>
                    <a:lnTo>
                      <a:pt x="74670" y="765798"/>
                    </a:lnTo>
                    <a:cubicBezTo>
                      <a:pt x="33431" y="765798"/>
                      <a:pt x="0" y="732367"/>
                      <a:pt x="0" y="691129"/>
                    </a:cubicBezTo>
                    <a:lnTo>
                      <a:pt x="0" y="74670"/>
                    </a:lnTo>
                    <a:cubicBezTo>
                      <a:pt x="0" y="33431"/>
                      <a:pt x="33431" y="0"/>
                      <a:pt x="7467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57150" cap="rnd" cmpd="sng">
                <a:solidFill>
                  <a:srgbClr val="024D9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defTabSz="609630">
                  <a:buClr>
                    <a:srgbClr val="000000"/>
                  </a:buClr>
                </a:pPr>
                <a:endParaRPr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7"/>
              <p:cNvSpPr txBox="1"/>
              <p:nvPr/>
            </p:nvSpPr>
            <p:spPr>
              <a:xfrm>
                <a:off x="0" y="-28575"/>
                <a:ext cx="1392671" cy="7943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3" name="Google Shape;263;p7"/>
            <p:cNvGrpSpPr/>
            <p:nvPr/>
          </p:nvGrpSpPr>
          <p:grpSpPr>
            <a:xfrm>
              <a:off x="15539058" y="137901"/>
              <a:ext cx="6427609" cy="3456390"/>
              <a:chOff x="0" y="-28575"/>
              <a:chExt cx="1269651" cy="682744"/>
            </a:xfrm>
          </p:grpSpPr>
          <p:sp>
            <p:nvSpPr>
              <p:cNvPr id="264" name="Google Shape;264;p7"/>
              <p:cNvSpPr/>
              <p:nvPr/>
            </p:nvSpPr>
            <p:spPr>
              <a:xfrm>
                <a:off x="0" y="0"/>
                <a:ext cx="1269651" cy="654169"/>
              </a:xfrm>
              <a:custGeom>
                <a:avLst/>
                <a:gdLst/>
                <a:ahLst/>
                <a:cxnLst/>
                <a:rect l="l" t="t" r="r" b="b"/>
                <a:pathLst>
                  <a:path w="1269651" h="654169" extrusionOk="0">
                    <a:moveTo>
                      <a:pt x="81905" y="0"/>
                    </a:moveTo>
                    <a:lnTo>
                      <a:pt x="1187747" y="0"/>
                    </a:lnTo>
                    <a:cubicBezTo>
                      <a:pt x="1232981" y="0"/>
                      <a:pt x="1269651" y="36670"/>
                      <a:pt x="1269651" y="81905"/>
                    </a:cubicBezTo>
                    <a:lnTo>
                      <a:pt x="1269651" y="572264"/>
                    </a:lnTo>
                    <a:cubicBezTo>
                      <a:pt x="1269651" y="617499"/>
                      <a:pt x="1232981" y="654169"/>
                      <a:pt x="1187747" y="654169"/>
                    </a:cubicBezTo>
                    <a:lnTo>
                      <a:pt x="81905" y="654169"/>
                    </a:lnTo>
                    <a:cubicBezTo>
                      <a:pt x="36670" y="654169"/>
                      <a:pt x="0" y="617499"/>
                      <a:pt x="0" y="572264"/>
                    </a:cubicBezTo>
                    <a:lnTo>
                      <a:pt x="0" y="81905"/>
                    </a:lnTo>
                    <a:cubicBezTo>
                      <a:pt x="0" y="36670"/>
                      <a:pt x="36670" y="0"/>
                      <a:pt x="81905" y="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defTabSz="609630">
                  <a:buClr>
                    <a:srgbClr val="000000"/>
                  </a:buClr>
                </a:pPr>
                <a:endParaRPr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7"/>
              <p:cNvSpPr txBox="1"/>
              <p:nvPr/>
            </p:nvSpPr>
            <p:spPr>
              <a:xfrm>
                <a:off x="0" y="-28575"/>
                <a:ext cx="1269651" cy="6827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266" name="Google Shape;266;p7"/>
            <p:cNvCxnSpPr/>
            <p:nvPr/>
          </p:nvCxnSpPr>
          <p:spPr>
            <a:xfrm rot="10800000">
              <a:off x="14261531" y="1938426"/>
              <a:ext cx="966133" cy="0"/>
            </a:xfrm>
            <a:prstGeom prst="straightConnector1">
              <a:avLst/>
            </a:prstGeom>
            <a:noFill/>
            <a:ln w="38100" cap="rnd" cmpd="sng">
              <a:solidFill>
                <a:srgbClr val="A5B5CF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sp>
          <p:nvSpPr>
            <p:cNvPr id="267" name="Google Shape;267;p7"/>
            <p:cNvSpPr txBox="1"/>
            <p:nvPr/>
          </p:nvSpPr>
          <p:spPr>
            <a:xfrm>
              <a:off x="503007" y="697635"/>
              <a:ext cx="5494800" cy="271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/>
            </a:bodyPr>
            <a:lstStyle/>
            <a:p>
              <a:pPr algn="ctr" defTabSz="609630">
                <a:lnSpc>
                  <a:spcPct val="140020"/>
                </a:lnSpc>
                <a:buClr>
                  <a:srgbClr val="000000"/>
                </a:buClr>
              </a:pP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Correlação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 entre  o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crescimento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econômico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e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desenvolvimento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dos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países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e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os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investimentos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em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b="1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ciência</a:t>
              </a:r>
              <a:r>
                <a:rPr lang="en-US" sz="1267" b="1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, </a:t>
              </a:r>
              <a:r>
                <a:rPr lang="en-US" sz="1267" b="1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tecnologia</a:t>
              </a:r>
              <a:r>
                <a:rPr lang="en-US" sz="1267" b="1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 e  </a:t>
              </a:r>
              <a:r>
                <a:rPr lang="en-US" sz="1267" b="1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inovação</a:t>
              </a:r>
              <a:r>
                <a:rPr lang="en-US" sz="1267" b="1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(CTI)</a:t>
              </a:r>
              <a:endParaRPr sz="1267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68" name="Google Shape;268;p7"/>
            <p:cNvSpPr txBox="1"/>
            <p:nvPr/>
          </p:nvSpPr>
          <p:spPr>
            <a:xfrm>
              <a:off x="8570542" y="994393"/>
              <a:ext cx="4806300" cy="185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algn="ctr" defTabSz="609630">
                <a:lnSpc>
                  <a:spcPct val="140020"/>
                </a:lnSpc>
                <a:buClr>
                  <a:srgbClr val="000000"/>
                </a:buClr>
              </a:pP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A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publicação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da</a:t>
              </a:r>
              <a:r>
                <a:rPr lang="en-US" sz="1267" b="1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Lei n. 10.973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em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2004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não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foi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suficiente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para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alavancar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a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ciência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,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tecnologia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e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inovação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no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país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.</a:t>
              </a:r>
              <a:endParaRPr sz="1267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 defTabSz="609630">
                <a:lnSpc>
                  <a:spcPct val="140020"/>
                </a:lnSpc>
                <a:buClr>
                  <a:srgbClr val="000000"/>
                </a:buClr>
              </a:pPr>
              <a:endParaRPr sz="1333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69" name="Google Shape;269;p7"/>
            <p:cNvSpPr txBox="1"/>
            <p:nvPr/>
          </p:nvSpPr>
          <p:spPr>
            <a:xfrm>
              <a:off x="15850594" y="697636"/>
              <a:ext cx="5804538" cy="23198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fontScale="85000" lnSpcReduction="20000"/>
            </a:bodyPr>
            <a:lstStyle/>
            <a:p>
              <a:pPr algn="ctr" defTabSz="609630">
                <a:lnSpc>
                  <a:spcPct val="140020"/>
                </a:lnSpc>
                <a:buClr>
                  <a:srgbClr val="000000"/>
                </a:buClr>
              </a:pPr>
              <a:r>
                <a:rPr lang="en-US" sz="1405" b="1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Fatores</a:t>
              </a:r>
              <a:r>
                <a:rPr lang="en-US" sz="1405" b="1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405" b="1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limitadores</a:t>
              </a:r>
              <a:r>
                <a:rPr lang="en-US" sz="1405" b="1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:</a:t>
              </a:r>
              <a:endParaRPr sz="1405" b="1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 defTabSz="609630">
                <a:lnSpc>
                  <a:spcPct val="140020"/>
                </a:lnSpc>
                <a:buClr>
                  <a:srgbClr val="000000"/>
                </a:buClr>
              </a:pPr>
              <a:r>
                <a:rPr lang="en-US" sz="1333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a)</a:t>
              </a:r>
              <a:r>
                <a:rPr lang="en-US" sz="1405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405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Baixo</a:t>
              </a:r>
              <a:r>
                <a:rPr lang="en-US" sz="1405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405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investimento</a:t>
              </a:r>
              <a:r>
                <a:rPr lang="en-US" sz="1405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405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econômico</a:t>
              </a:r>
              <a:r>
                <a:rPr lang="en-US" sz="1405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;</a:t>
              </a:r>
              <a:endParaRPr sz="1405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 defTabSz="609630">
                <a:lnSpc>
                  <a:spcPct val="140020"/>
                </a:lnSpc>
                <a:buClr>
                  <a:srgbClr val="000000"/>
                </a:buClr>
              </a:pPr>
              <a:r>
                <a:rPr lang="en-US" sz="1405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B) </a:t>
              </a:r>
              <a:r>
                <a:rPr lang="en-US" sz="1405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isolamento</a:t>
              </a:r>
              <a:r>
                <a:rPr lang="en-US" sz="1405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das </a:t>
              </a:r>
              <a:r>
                <a:rPr lang="en-US" sz="1405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instituições</a:t>
              </a:r>
              <a:r>
                <a:rPr lang="en-US" sz="1405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1405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 defTabSz="609630">
                <a:lnSpc>
                  <a:spcPct val="140020"/>
                </a:lnSpc>
                <a:buClr>
                  <a:srgbClr val="000000"/>
                </a:buClr>
              </a:pPr>
              <a:r>
                <a:rPr lang="en-US" sz="1405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de </a:t>
              </a:r>
              <a:r>
                <a:rPr lang="en-US" sz="1405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ensino</a:t>
              </a:r>
              <a:r>
                <a:rPr lang="en-US" sz="1405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;</a:t>
              </a:r>
              <a:endParaRPr sz="1405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 defTabSz="609630">
                <a:lnSpc>
                  <a:spcPct val="140020"/>
                </a:lnSpc>
                <a:buClr>
                  <a:srgbClr val="000000"/>
                </a:buClr>
              </a:pPr>
              <a:r>
                <a:rPr lang="en-US" sz="1405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c) </a:t>
              </a:r>
              <a:r>
                <a:rPr lang="en-US" sz="1405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excesso</a:t>
              </a:r>
              <a:r>
                <a:rPr lang="en-US" sz="1405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de </a:t>
              </a:r>
              <a:r>
                <a:rPr lang="en-US" sz="1405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burocracia</a:t>
              </a:r>
              <a:r>
                <a:rPr lang="en-US" sz="1405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;</a:t>
              </a:r>
              <a:endParaRPr sz="1405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70" name="Google Shape;270;p7"/>
            <p:cNvSpPr txBox="1"/>
            <p:nvPr/>
          </p:nvSpPr>
          <p:spPr>
            <a:xfrm>
              <a:off x="503022" y="6034936"/>
              <a:ext cx="5676900" cy="38214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Medidas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transformar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a </a:t>
              </a:r>
              <a:r>
                <a:rPr lang="en-US" sz="1267" b="1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CTI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no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país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:</a:t>
              </a:r>
              <a:endParaRPr sz="1267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a)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Maior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integração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da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Administração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Pública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com o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setor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privado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e</a:t>
              </a:r>
              <a:endParaRPr sz="1267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b)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Maiores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flexibilizações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do que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aquelas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já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previstas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1267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na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Lei de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Inovação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.</a:t>
              </a:r>
              <a:endParaRPr sz="1267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71" name="Google Shape;271;p7"/>
            <p:cNvSpPr txBox="1"/>
            <p:nvPr/>
          </p:nvSpPr>
          <p:spPr>
            <a:xfrm>
              <a:off x="8292978" y="6353772"/>
              <a:ext cx="5288100" cy="3275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267" b="1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PL n. 2.177/2011 - </a:t>
              </a:r>
              <a:r>
                <a:rPr lang="en-US" sz="1267" b="1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Institui</a:t>
              </a:r>
              <a:r>
                <a:rPr lang="en-US" sz="1267" b="1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o 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Código Nacional de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Ciência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,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Tecnologia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e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inovação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-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transformada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na</a:t>
              </a:r>
              <a:r>
                <a:rPr lang="en-US" sz="1267" b="1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lei </a:t>
              </a:r>
              <a:r>
                <a:rPr lang="en-US" sz="1267" b="1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ordinária</a:t>
              </a:r>
              <a:r>
                <a:rPr lang="en-US" sz="1267" b="1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13.243/2016</a:t>
              </a:r>
              <a:endParaRPr sz="1267" b="1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 defTabSz="609630">
                <a:lnSpc>
                  <a:spcPct val="140000"/>
                </a:lnSpc>
                <a:buClr>
                  <a:srgbClr val="000000"/>
                </a:buClr>
              </a:pPr>
              <a:endParaRPr sz="1267" b="1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72" name="Google Shape;272;p7"/>
            <p:cNvSpPr txBox="1"/>
            <p:nvPr/>
          </p:nvSpPr>
          <p:spPr>
            <a:xfrm>
              <a:off x="15667558" y="5718104"/>
              <a:ext cx="6097500" cy="38214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Necessidade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de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alteração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da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Constituição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Federal  para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permitir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maior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articulação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 entre 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entes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públicos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 e 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privados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 e, 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principalmente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,  o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financiamento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 e a 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transferência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  <a:p>
              <a:pPr algn="ctr" defTabSz="609630">
                <a:lnSpc>
                  <a:spcPct val="140000"/>
                </a:lnSpc>
                <a:buClr>
                  <a:srgbClr val="000000"/>
                </a:buClr>
              </a:pP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de 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recursos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públicos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 a 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entes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privados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  de </a:t>
              </a:r>
              <a:r>
                <a:rPr lang="en-US" sz="1267" kern="0" dirty="0" err="1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pesquisa</a:t>
              </a:r>
              <a:r>
                <a:rPr lang="en-US" sz="1267" kern="0" dirty="0">
                  <a:solidFill>
                    <a:srgbClr val="18265B"/>
                  </a:solidFill>
                  <a:latin typeface="Open Sans"/>
                  <a:ea typeface="Open Sans"/>
                  <a:cs typeface="Open Sans"/>
                  <a:sym typeface="Open Sans"/>
                </a:rPr>
                <a:t>.</a:t>
              </a:r>
              <a:endParaRPr sz="1267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73" name="Google Shape;273;p7"/>
          <p:cNvGrpSpPr/>
          <p:nvPr/>
        </p:nvGrpSpPr>
        <p:grpSpPr>
          <a:xfrm>
            <a:off x="2322365" y="182293"/>
            <a:ext cx="7547271" cy="805557"/>
            <a:chOff x="0" y="-28575"/>
            <a:chExt cx="15094543" cy="1611114"/>
          </a:xfrm>
        </p:grpSpPr>
        <p:sp>
          <p:nvSpPr>
            <p:cNvPr id="274" name="Google Shape;274;p7"/>
            <p:cNvSpPr txBox="1"/>
            <p:nvPr/>
          </p:nvSpPr>
          <p:spPr>
            <a:xfrm>
              <a:off x="0" y="-28575"/>
              <a:ext cx="15094543" cy="14103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609630">
                <a:lnSpc>
                  <a:spcPct val="125004"/>
                </a:lnSpc>
                <a:buClr>
                  <a:srgbClr val="000000"/>
                </a:buClr>
              </a:pPr>
              <a:r>
                <a:rPr lang="en-US" sz="3666" b="1" kern="0" dirty="0">
                  <a:solidFill>
                    <a:srgbClr val="FFFFFF"/>
                  </a:solidFill>
                  <a:latin typeface="Inria Serif"/>
                  <a:ea typeface="Inria Serif"/>
                  <a:cs typeface="Inria Serif"/>
                  <a:sym typeface="Inria Serif"/>
                </a:rPr>
                <a:t>MLCTI - CONTEXTUALIZAÇÃO</a:t>
              </a:r>
              <a:endParaRPr sz="9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75" name="Google Shape;275;p7"/>
            <p:cNvGrpSpPr/>
            <p:nvPr/>
          </p:nvGrpSpPr>
          <p:grpSpPr>
            <a:xfrm>
              <a:off x="6254790" y="1319525"/>
              <a:ext cx="2584962" cy="263014"/>
              <a:chOff x="0" y="-28575"/>
              <a:chExt cx="510610" cy="51953"/>
            </a:xfrm>
          </p:grpSpPr>
          <p:sp>
            <p:nvSpPr>
              <p:cNvPr id="276" name="Google Shape;276;p7"/>
              <p:cNvSpPr/>
              <p:nvPr/>
            </p:nvSpPr>
            <p:spPr>
              <a:xfrm>
                <a:off x="0" y="0"/>
                <a:ext cx="51061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510610" h="23378" extrusionOk="0">
                    <a:moveTo>
                      <a:pt x="0" y="0"/>
                    </a:moveTo>
                    <a:lnTo>
                      <a:pt x="510610" y="0"/>
                    </a:lnTo>
                    <a:lnTo>
                      <a:pt x="51061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7"/>
              <p:cNvSpPr txBox="1"/>
              <p:nvPr/>
            </p:nvSpPr>
            <p:spPr>
              <a:xfrm>
                <a:off x="0" y="-28575"/>
                <a:ext cx="51061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cxnSp>
        <p:nvCxnSpPr>
          <p:cNvPr id="278" name="Google Shape;278;p7"/>
          <p:cNvCxnSpPr>
            <a:stCxn id="262" idx="3"/>
            <a:endCxn id="227" idx="0"/>
          </p:cNvCxnSpPr>
          <p:nvPr/>
        </p:nvCxnSpPr>
        <p:spPr>
          <a:xfrm flipH="1">
            <a:off x="2188161" y="2437347"/>
            <a:ext cx="9468200" cy="1612400"/>
          </a:xfrm>
          <a:prstGeom prst="bentConnector4">
            <a:avLst>
              <a:gd name="adj1" fmla="val -1677"/>
              <a:gd name="adj2" fmla="val 81179"/>
            </a:avLst>
          </a:prstGeom>
          <a:noFill/>
          <a:ln w="38100" cap="flat" cmpd="sng">
            <a:solidFill>
              <a:srgbClr val="024D9E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65B"/>
        </a:solidFill>
        <a:effectLst/>
      </p:bgPr>
    </p:bg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" name="Google Shape;972;p33"/>
          <p:cNvPicPr preferRelativeResize="0"/>
          <p:nvPr/>
        </p:nvPicPr>
        <p:blipFill rotWithShape="1">
          <a:blip r:embed="rId3">
            <a:alphaModFix/>
          </a:blip>
          <a:srcRect l="11472" t="4366" r="49063" b="6676"/>
          <a:stretch/>
        </p:blipFill>
        <p:spPr>
          <a:xfrm>
            <a:off x="0" y="0"/>
            <a:ext cx="238453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3" name="Google Shape;973;p33"/>
          <p:cNvPicPr preferRelativeResize="0"/>
          <p:nvPr/>
        </p:nvPicPr>
        <p:blipFill rotWithShape="1">
          <a:blip r:embed="rId3">
            <a:alphaModFix/>
          </a:blip>
          <a:srcRect l="54898" t="13383" r="8789" b="16148"/>
          <a:stretch/>
        </p:blipFill>
        <p:spPr>
          <a:xfrm>
            <a:off x="2642551" y="685800"/>
            <a:ext cx="2202864" cy="5454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4" name="Google Shape;974;p33"/>
          <p:cNvGrpSpPr/>
          <p:nvPr/>
        </p:nvGrpSpPr>
        <p:grpSpPr>
          <a:xfrm>
            <a:off x="5508398" y="3285398"/>
            <a:ext cx="441552" cy="131507"/>
            <a:chOff x="0" y="-28575"/>
            <a:chExt cx="174440" cy="51953"/>
          </a:xfrm>
        </p:grpSpPr>
        <p:sp>
          <p:nvSpPr>
            <p:cNvPr id="975" name="Google Shape;975;p33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3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7" name="Google Shape;977;p33"/>
          <p:cNvGrpSpPr/>
          <p:nvPr/>
        </p:nvGrpSpPr>
        <p:grpSpPr>
          <a:xfrm>
            <a:off x="5949950" y="3285398"/>
            <a:ext cx="441552" cy="131507"/>
            <a:chOff x="0" y="-28575"/>
            <a:chExt cx="174440" cy="51953"/>
          </a:xfrm>
        </p:grpSpPr>
        <p:sp>
          <p:nvSpPr>
            <p:cNvPr id="978" name="Google Shape;978;p33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3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0" name="Google Shape;980;p33"/>
          <p:cNvSpPr/>
          <p:nvPr/>
        </p:nvSpPr>
        <p:spPr>
          <a:xfrm rot="-5400000">
            <a:off x="10880886" y="682849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81" name="Google Shape;981;p33"/>
          <p:cNvSpPr/>
          <p:nvPr/>
        </p:nvSpPr>
        <p:spPr>
          <a:xfrm rot="-5400000">
            <a:off x="3466650" y="5855599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82" name="Google Shape;982;p33"/>
          <p:cNvSpPr txBox="1"/>
          <p:nvPr/>
        </p:nvSpPr>
        <p:spPr>
          <a:xfrm>
            <a:off x="5886310" y="1071304"/>
            <a:ext cx="5201633" cy="1654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ts val="4334"/>
              </a:lnSpc>
              <a:buClr>
                <a:srgbClr val="000000"/>
              </a:buClr>
            </a:pPr>
            <a:r>
              <a:rPr lang="en-US" sz="3666" b="1" kern="0" dirty="0" err="1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Equipe</a:t>
            </a:r>
            <a:r>
              <a:rPr lang="en-US" sz="3666" b="1" kern="0" dirty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 Nacional de </a:t>
            </a:r>
            <a:r>
              <a:rPr lang="en-US" sz="3666" b="1" kern="0" dirty="0" err="1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Ciência</a:t>
            </a:r>
            <a:r>
              <a:rPr lang="en-US" sz="3666" b="1" kern="0" dirty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, </a:t>
            </a:r>
            <a:r>
              <a:rPr lang="en-US" sz="3666" b="1" kern="0" dirty="0" err="1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Tecnologia</a:t>
            </a:r>
            <a:r>
              <a:rPr lang="en-US" sz="3666" b="1" kern="0" dirty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 e </a:t>
            </a:r>
            <a:r>
              <a:rPr lang="en-US" sz="3666" b="1" kern="0" dirty="0" err="1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Inovação</a:t>
            </a:r>
            <a:r>
              <a:rPr lang="en-US" sz="3666" b="1" kern="0" dirty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 (e-CT&amp;I) 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83" name="Google Shape;983;p33"/>
          <p:cNvSpPr txBox="1"/>
          <p:nvPr/>
        </p:nvSpPr>
        <p:spPr>
          <a:xfrm>
            <a:off x="5886310" y="4125409"/>
            <a:ext cx="5201633" cy="12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22"/>
              </a:lnSpc>
              <a:buClr>
                <a:srgbClr val="000000"/>
              </a:buClr>
            </a:pPr>
            <a:r>
              <a:rPr lang="en-US" sz="1199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da Procuradoria-Geral Federal (PGF), órgão da Advocacia-Geral da União (AGU), foi criada com o objetivo de prestar consultoria e assessoramento jurídico a cerca de 118 entidades da Administração Pública Indireta, em conjunto com as procuradorias federais junto às Instituições Científicas, Tecnológicas e de Inovação (ICTs).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84" name="Google Shape;984;p33"/>
          <p:cNvSpPr txBox="1"/>
          <p:nvPr/>
        </p:nvSpPr>
        <p:spPr>
          <a:xfrm>
            <a:off x="5886310" y="3813363"/>
            <a:ext cx="5125037" cy="287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 defTabSz="609630">
              <a:lnSpc>
                <a:spcPct val="140020"/>
              </a:lnSpc>
              <a:buClr>
                <a:srgbClr val="000000"/>
              </a:buClr>
            </a:pPr>
            <a:r>
              <a:rPr lang="en-US" sz="1333" b="1" kern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Equipe Nacional de Ciência, Tecnologia e Inovação (e-CT&amp;I)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85" name="Google Shape;985;p33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EDEDED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34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91" name="Google Shape;991;p34"/>
          <p:cNvGrpSpPr/>
          <p:nvPr/>
        </p:nvGrpSpPr>
        <p:grpSpPr>
          <a:xfrm>
            <a:off x="4821063" y="-276500"/>
            <a:ext cx="7511959" cy="7303414"/>
            <a:chOff x="0" y="-28575"/>
            <a:chExt cx="2967687" cy="2885299"/>
          </a:xfrm>
        </p:grpSpPr>
        <p:sp>
          <p:nvSpPr>
            <p:cNvPr id="992" name="Google Shape;992;p34"/>
            <p:cNvSpPr/>
            <p:nvPr/>
          </p:nvSpPr>
          <p:spPr>
            <a:xfrm>
              <a:off x="0" y="0"/>
              <a:ext cx="2967687" cy="2856724"/>
            </a:xfrm>
            <a:custGeom>
              <a:avLst/>
              <a:gdLst/>
              <a:ahLst/>
              <a:cxnLst/>
              <a:rect l="l" t="t" r="r" b="b"/>
              <a:pathLst>
                <a:path w="2967687" h="2856724" extrusionOk="0">
                  <a:moveTo>
                    <a:pt x="0" y="0"/>
                  </a:moveTo>
                  <a:lnTo>
                    <a:pt x="2967687" y="0"/>
                  </a:lnTo>
                  <a:lnTo>
                    <a:pt x="2967687" y="2856724"/>
                  </a:lnTo>
                  <a:lnTo>
                    <a:pt x="0" y="28567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4"/>
            <p:cNvSpPr txBox="1"/>
            <p:nvPr/>
          </p:nvSpPr>
          <p:spPr>
            <a:xfrm>
              <a:off x="0" y="-28575"/>
              <a:ext cx="2967687" cy="2885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4" name="Google Shape;994;p34"/>
          <p:cNvSpPr txBox="1"/>
          <p:nvPr/>
        </p:nvSpPr>
        <p:spPr>
          <a:xfrm>
            <a:off x="1095336" y="1788752"/>
            <a:ext cx="3596600" cy="282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 dirty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PRINCIPAIS DESAFIOS DE 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 dirty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GOVERNANÇA DO MLCTI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95" name="Google Shape;995;p34"/>
          <p:cNvGrpSpPr/>
          <p:nvPr/>
        </p:nvGrpSpPr>
        <p:grpSpPr>
          <a:xfrm>
            <a:off x="685800" y="4770455"/>
            <a:ext cx="441552" cy="131507"/>
            <a:chOff x="0" y="-28575"/>
            <a:chExt cx="174440" cy="51953"/>
          </a:xfrm>
        </p:grpSpPr>
        <p:sp>
          <p:nvSpPr>
            <p:cNvPr id="996" name="Google Shape;996;p34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4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8" name="Google Shape;998;p34"/>
          <p:cNvGrpSpPr/>
          <p:nvPr/>
        </p:nvGrpSpPr>
        <p:grpSpPr>
          <a:xfrm>
            <a:off x="1127352" y="4770455"/>
            <a:ext cx="441552" cy="131507"/>
            <a:chOff x="0" y="-28575"/>
            <a:chExt cx="174440" cy="51953"/>
          </a:xfrm>
        </p:grpSpPr>
        <p:sp>
          <p:nvSpPr>
            <p:cNvPr id="999" name="Google Shape;999;p34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4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1" name="Google Shape;1001;p34"/>
          <p:cNvSpPr/>
          <p:nvPr/>
        </p:nvSpPr>
        <p:spPr>
          <a:xfrm rot="-5400000">
            <a:off x="4543729" y="5849249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02" name="Google Shape;1002;p34"/>
          <p:cNvSpPr txBox="1"/>
          <p:nvPr/>
        </p:nvSpPr>
        <p:spPr>
          <a:xfrm>
            <a:off x="5623829" y="630352"/>
            <a:ext cx="5402615" cy="35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6"/>
              </a:lnSpc>
              <a:buClr>
                <a:srgbClr val="000000"/>
              </a:buClr>
            </a:pPr>
            <a:r>
              <a:rPr lang="en-US" sz="1666" b="1" kern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I - Constituição de Empresas por Pesquisadores: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03" name="Google Shape;1003;p34"/>
          <p:cNvSpPr txBox="1"/>
          <p:nvPr/>
        </p:nvSpPr>
        <p:spPr>
          <a:xfrm>
            <a:off x="1095337" y="5233676"/>
            <a:ext cx="2011763" cy="301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9"/>
              </a:lnSpc>
              <a:buClr>
                <a:srgbClr val="000000"/>
              </a:buClr>
            </a:pPr>
            <a:r>
              <a:rPr lang="en-US" sz="1399" b="1" kern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PARCERIA PGF/CGU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04" name="Google Shape;1004;p34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05" name="Google Shape;1005;p34"/>
          <p:cNvSpPr txBox="1"/>
          <p:nvPr/>
        </p:nvSpPr>
        <p:spPr>
          <a:xfrm>
            <a:off x="6096000" y="1008126"/>
            <a:ext cx="5521077" cy="138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3486" lvl="1" indent="-136743" defTabSz="609630">
              <a:lnSpc>
                <a:spcPct val="150000"/>
              </a:lnSpc>
              <a:buClr>
                <a:srgbClr val="C77B00"/>
              </a:buClr>
              <a:buSzPts val="1899"/>
              <a:buFont typeface="Arial"/>
              <a:buChar char="•"/>
            </a:pPr>
            <a:r>
              <a:rPr lang="en-US" sz="1266" b="1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Desafio</a:t>
            </a:r>
            <a:r>
              <a:rPr lang="en-US" sz="1266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Garantir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que a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constituição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empresas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pesquisadores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resulte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conflito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interesses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50000"/>
              </a:lnSpc>
              <a:buClr>
                <a:srgbClr val="000000"/>
              </a:buClr>
            </a:pPr>
            <a:endParaRPr sz="933" kern="0" dirty="0">
              <a:solidFill>
                <a:srgbClr val="C77B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73486" lvl="1" indent="-136743" defTabSz="609630">
              <a:lnSpc>
                <a:spcPct val="150000"/>
              </a:lnSpc>
              <a:buClr>
                <a:srgbClr val="C77B00"/>
              </a:buClr>
              <a:buSzPts val="1899"/>
              <a:buFont typeface="Arial"/>
              <a:buChar char="•"/>
            </a:pPr>
            <a:r>
              <a:rPr lang="en-US" sz="1266" b="1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Perspectiva</a:t>
            </a:r>
            <a:r>
              <a:rPr lang="en-US" sz="1266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Medidas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governança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monitoramento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contínuo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mitigar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riscos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06" name="Google Shape;1006;p34"/>
          <p:cNvSpPr txBox="1"/>
          <p:nvPr/>
        </p:nvSpPr>
        <p:spPr>
          <a:xfrm>
            <a:off x="5623829" y="2529362"/>
            <a:ext cx="5402615" cy="35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6"/>
              </a:lnSpc>
              <a:buClr>
                <a:srgbClr val="000000"/>
              </a:buClr>
            </a:pPr>
            <a:r>
              <a:rPr lang="en-US" sz="1666" b="1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II - </a:t>
            </a:r>
            <a:r>
              <a:rPr lang="en-US" sz="1666" b="1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Parcerias</a:t>
            </a:r>
            <a:r>
              <a:rPr lang="en-US" sz="1666" b="1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entre ICTs e </a:t>
            </a:r>
            <a:r>
              <a:rPr lang="en-US" sz="1666" b="1" kern="0" dirty="0" err="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Empresas</a:t>
            </a:r>
            <a:r>
              <a:rPr lang="en-US" sz="1666" b="1" kern="0" dirty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07" name="Google Shape;1007;p34"/>
          <p:cNvSpPr txBox="1"/>
          <p:nvPr/>
        </p:nvSpPr>
        <p:spPr>
          <a:xfrm>
            <a:off x="6096000" y="2907136"/>
            <a:ext cx="5521077" cy="129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3486" lvl="1" indent="-136743" defTabSz="609630">
              <a:lnSpc>
                <a:spcPct val="140021"/>
              </a:lnSpc>
              <a:buClr>
                <a:srgbClr val="C77B00"/>
              </a:buClr>
              <a:buSzPts val="1899"/>
              <a:buFont typeface="Arial"/>
              <a:buChar char="•"/>
            </a:pPr>
            <a:r>
              <a:rPr lang="en-US" sz="1266" b="1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Desafio</a:t>
            </a:r>
            <a:r>
              <a:rPr lang="en-US" sz="1266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Gerenciar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parcerias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forma a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evitar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uso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indevido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informações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privilegiadas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conflitos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interesses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40021"/>
              </a:lnSpc>
              <a:buClr>
                <a:srgbClr val="000000"/>
              </a:buClr>
            </a:pPr>
            <a:endParaRPr sz="933" kern="0" dirty="0">
              <a:solidFill>
                <a:srgbClr val="C77B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73486" lvl="1" indent="-136743" defTabSz="609630">
              <a:lnSpc>
                <a:spcPct val="140021"/>
              </a:lnSpc>
              <a:buClr>
                <a:srgbClr val="C77B00"/>
              </a:buClr>
              <a:buSzPts val="1899"/>
              <a:buFont typeface="Arial"/>
              <a:buChar char="•"/>
            </a:pPr>
            <a:r>
              <a:rPr lang="en-US" sz="1266" b="1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Perspectiva</a:t>
            </a:r>
            <a:r>
              <a:rPr lang="en-US" sz="1266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Implementação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termos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compromisso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procedimentos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governança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claros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08" name="Google Shape;1008;p34"/>
          <p:cNvSpPr txBox="1"/>
          <p:nvPr/>
        </p:nvSpPr>
        <p:spPr>
          <a:xfrm>
            <a:off x="5623829" y="4317593"/>
            <a:ext cx="5402615" cy="35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6"/>
              </a:lnSpc>
              <a:buClr>
                <a:srgbClr val="000000"/>
              </a:buClr>
            </a:pPr>
            <a:r>
              <a:rPr lang="en-US" sz="1666" b="1" kern="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III - Utilização de Infraestrutura de Pesquisa: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09" name="Google Shape;1009;p34"/>
          <p:cNvSpPr txBox="1"/>
          <p:nvPr/>
        </p:nvSpPr>
        <p:spPr>
          <a:xfrm>
            <a:off x="6096000" y="4775577"/>
            <a:ext cx="5521077" cy="1564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3486" lvl="1" indent="-136743" defTabSz="609630">
              <a:lnSpc>
                <a:spcPct val="140021"/>
              </a:lnSpc>
              <a:buClr>
                <a:srgbClr val="C77B00"/>
              </a:buClr>
              <a:buSzPts val="1899"/>
              <a:buFont typeface="Arial"/>
              <a:buChar char="•"/>
            </a:pPr>
            <a:r>
              <a:rPr lang="en-US" sz="1266" b="1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Desafio</a:t>
            </a:r>
            <a:r>
              <a:rPr lang="en-US" sz="1266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Equilibrar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uso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infraestrutura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pesquisa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ICTs,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empresas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pessoas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físicas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garantindo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transparência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igualdade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oportunidades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40021"/>
              </a:lnSpc>
              <a:buClr>
                <a:srgbClr val="000000"/>
              </a:buClr>
            </a:pPr>
            <a:endParaRPr sz="933" kern="0" dirty="0">
              <a:solidFill>
                <a:srgbClr val="C77B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73486" lvl="1" indent="-136743" defTabSz="609630">
              <a:lnSpc>
                <a:spcPct val="140021"/>
              </a:lnSpc>
              <a:buClr>
                <a:srgbClr val="C77B00"/>
              </a:buClr>
              <a:buSzPts val="1899"/>
              <a:buFont typeface="Arial"/>
              <a:buChar char="•"/>
            </a:pPr>
            <a:r>
              <a:rPr lang="en-US" sz="1266" b="1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Perspectiva</a:t>
            </a:r>
            <a:r>
              <a:rPr lang="en-US" sz="1266" b="1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Definição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critérios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claros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procedimentos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266" kern="0" dirty="0" err="1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aprovação</a:t>
            </a:r>
            <a:r>
              <a:rPr lang="en-US" sz="1266" kern="0" dirty="0">
                <a:solidFill>
                  <a:srgbClr val="C77B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35"/>
          <p:cNvSpPr/>
          <p:nvPr/>
        </p:nvSpPr>
        <p:spPr>
          <a:xfrm>
            <a:off x="1779622" y="928317"/>
            <a:ext cx="2952152" cy="1576151"/>
          </a:xfrm>
          <a:custGeom>
            <a:avLst/>
            <a:gdLst/>
            <a:ahLst/>
            <a:cxnLst/>
            <a:rect l="l" t="t" r="r" b="b"/>
            <a:pathLst>
              <a:path w="4428228" h="2364226" extrusionOk="0">
                <a:moveTo>
                  <a:pt x="0" y="0"/>
                </a:moveTo>
                <a:lnTo>
                  <a:pt x="4428229" y="0"/>
                </a:lnTo>
                <a:lnTo>
                  <a:pt x="4428229" y="2364227"/>
                </a:lnTo>
                <a:lnTo>
                  <a:pt x="0" y="2364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26205" b="-1946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15" name="Google Shape;1015;p35"/>
          <p:cNvGrpSpPr/>
          <p:nvPr/>
        </p:nvGrpSpPr>
        <p:grpSpPr>
          <a:xfrm>
            <a:off x="-72034" y="3144015"/>
            <a:ext cx="12557991" cy="2016539"/>
            <a:chOff x="0" y="-28575"/>
            <a:chExt cx="4116446" cy="661011"/>
          </a:xfrm>
        </p:grpSpPr>
        <p:sp>
          <p:nvSpPr>
            <p:cNvPr id="1016" name="Google Shape;1016;p35"/>
            <p:cNvSpPr/>
            <p:nvPr/>
          </p:nvSpPr>
          <p:spPr>
            <a:xfrm>
              <a:off x="0" y="0"/>
              <a:ext cx="4116446" cy="632436"/>
            </a:xfrm>
            <a:custGeom>
              <a:avLst/>
              <a:gdLst/>
              <a:ahLst/>
              <a:cxnLst/>
              <a:rect l="l" t="t" r="r" b="b"/>
              <a:pathLst>
                <a:path w="4116446" h="632436" extrusionOk="0">
                  <a:moveTo>
                    <a:pt x="0" y="0"/>
                  </a:moveTo>
                  <a:lnTo>
                    <a:pt x="4116446" y="0"/>
                  </a:lnTo>
                  <a:lnTo>
                    <a:pt x="4116446" y="632436"/>
                  </a:lnTo>
                  <a:lnTo>
                    <a:pt x="0" y="632436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5"/>
            <p:cNvSpPr txBox="1"/>
            <p:nvPr/>
          </p:nvSpPr>
          <p:spPr>
            <a:xfrm>
              <a:off x="0" y="-28575"/>
              <a:ext cx="4116446" cy="6610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8" name="Google Shape;1018;p35"/>
          <p:cNvSpPr/>
          <p:nvPr/>
        </p:nvSpPr>
        <p:spPr>
          <a:xfrm rot="-5400000">
            <a:off x="85515" y="6206184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19" name="Google Shape;1019;p35"/>
          <p:cNvGrpSpPr/>
          <p:nvPr/>
        </p:nvGrpSpPr>
        <p:grpSpPr>
          <a:xfrm>
            <a:off x="2800847" y="2646773"/>
            <a:ext cx="883103" cy="131507"/>
            <a:chOff x="0" y="-144662"/>
            <a:chExt cx="1766208" cy="263014"/>
          </a:xfrm>
        </p:grpSpPr>
        <p:grpSp>
          <p:nvGrpSpPr>
            <p:cNvPr id="1020" name="Google Shape;1020;p35"/>
            <p:cNvGrpSpPr/>
            <p:nvPr/>
          </p:nvGrpSpPr>
          <p:grpSpPr>
            <a:xfrm>
              <a:off x="0" y="-144662"/>
              <a:ext cx="883104" cy="263014"/>
              <a:chOff x="0" y="-28575"/>
              <a:chExt cx="174440" cy="51953"/>
            </a:xfrm>
          </p:grpSpPr>
          <p:sp>
            <p:nvSpPr>
              <p:cNvPr id="1021" name="Google Shape;1021;p35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35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3" name="Google Shape;1023;p35"/>
            <p:cNvGrpSpPr/>
            <p:nvPr/>
          </p:nvGrpSpPr>
          <p:grpSpPr>
            <a:xfrm>
              <a:off x="883104" y="-144662"/>
              <a:ext cx="883104" cy="263014"/>
              <a:chOff x="0" y="-28575"/>
              <a:chExt cx="174440" cy="51953"/>
            </a:xfrm>
          </p:grpSpPr>
          <p:sp>
            <p:nvSpPr>
              <p:cNvPr id="1024" name="Google Shape;1024;p35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35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26" name="Google Shape;1026;p35"/>
          <p:cNvGrpSpPr/>
          <p:nvPr/>
        </p:nvGrpSpPr>
        <p:grpSpPr>
          <a:xfrm>
            <a:off x="2150430" y="3638365"/>
            <a:ext cx="2210537" cy="1831192"/>
            <a:chOff x="0" y="-28575"/>
            <a:chExt cx="590247" cy="488956"/>
          </a:xfrm>
        </p:grpSpPr>
        <p:sp>
          <p:nvSpPr>
            <p:cNvPr id="1027" name="Google Shape;1027;p35"/>
            <p:cNvSpPr/>
            <p:nvPr/>
          </p:nvSpPr>
          <p:spPr>
            <a:xfrm>
              <a:off x="0" y="0"/>
              <a:ext cx="590247" cy="460381"/>
            </a:xfrm>
            <a:custGeom>
              <a:avLst/>
              <a:gdLst/>
              <a:ahLst/>
              <a:cxnLst/>
              <a:rect l="l" t="t" r="r" b="b"/>
              <a:pathLst>
                <a:path w="590247" h="460381" extrusionOk="0">
                  <a:moveTo>
                    <a:pt x="0" y="0"/>
                  </a:moveTo>
                  <a:lnTo>
                    <a:pt x="590247" y="0"/>
                  </a:lnTo>
                  <a:lnTo>
                    <a:pt x="590247" y="460381"/>
                  </a:lnTo>
                  <a:lnTo>
                    <a:pt x="0" y="4603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5"/>
            <p:cNvSpPr txBox="1"/>
            <p:nvPr/>
          </p:nvSpPr>
          <p:spPr>
            <a:xfrm>
              <a:off x="0" y="-28575"/>
              <a:ext cx="590247" cy="488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29" name="Google Shape;1029;p35"/>
          <p:cNvSpPr/>
          <p:nvPr/>
        </p:nvSpPr>
        <p:spPr>
          <a:xfrm>
            <a:off x="6537552" y="928318"/>
            <a:ext cx="3983581" cy="5600818"/>
          </a:xfrm>
          <a:custGeom>
            <a:avLst/>
            <a:gdLst/>
            <a:ahLst/>
            <a:cxnLst/>
            <a:rect l="l" t="t" r="r" b="b"/>
            <a:pathLst>
              <a:path w="5975372" h="8401227" extrusionOk="0">
                <a:moveTo>
                  <a:pt x="0" y="0"/>
                </a:moveTo>
                <a:lnTo>
                  <a:pt x="5975373" y="0"/>
                </a:lnTo>
                <a:lnTo>
                  <a:pt x="5975373" y="8401227"/>
                </a:lnTo>
                <a:lnTo>
                  <a:pt x="0" y="8401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30" name="Google Shape;1030;p35"/>
          <p:cNvSpPr/>
          <p:nvPr/>
        </p:nvSpPr>
        <p:spPr>
          <a:xfrm rot="-5400000">
            <a:off x="10243800" y="605367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31" name="Google Shape;1031;p35"/>
          <p:cNvSpPr/>
          <p:nvPr/>
        </p:nvSpPr>
        <p:spPr>
          <a:xfrm>
            <a:off x="2163130" y="3759796"/>
            <a:ext cx="2158537" cy="2227335"/>
          </a:xfrm>
          <a:custGeom>
            <a:avLst/>
            <a:gdLst/>
            <a:ahLst/>
            <a:cxnLst/>
            <a:rect l="l" t="t" r="r" b="b"/>
            <a:pathLst>
              <a:path w="3237806" h="3341003" extrusionOk="0">
                <a:moveTo>
                  <a:pt x="0" y="0"/>
                </a:moveTo>
                <a:lnTo>
                  <a:pt x="3237807" y="0"/>
                </a:lnTo>
                <a:lnTo>
                  <a:pt x="3237807" y="3341003"/>
                </a:lnTo>
                <a:lnTo>
                  <a:pt x="0" y="3341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32" name="Google Shape;1032;p35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33" name="Google Shape;1033;p35"/>
          <p:cNvSpPr txBox="1"/>
          <p:nvPr/>
        </p:nvSpPr>
        <p:spPr>
          <a:xfrm>
            <a:off x="4965849" y="1748183"/>
            <a:ext cx="2135868" cy="378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205166"/>
              </a:lnSpc>
              <a:buClr>
                <a:srgbClr val="000000"/>
              </a:buClr>
            </a:pPr>
            <a:endParaRPr sz="12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3" name="Google Shape;2383;p86"/>
          <p:cNvGrpSpPr/>
          <p:nvPr/>
        </p:nvGrpSpPr>
        <p:grpSpPr>
          <a:xfrm>
            <a:off x="8795080" y="-72331"/>
            <a:ext cx="3396921" cy="6964189"/>
            <a:chOff x="0" y="-28575"/>
            <a:chExt cx="1341993" cy="2751284"/>
          </a:xfrm>
        </p:grpSpPr>
        <p:sp>
          <p:nvSpPr>
            <p:cNvPr id="2384" name="Google Shape;2384;p86"/>
            <p:cNvSpPr/>
            <p:nvPr/>
          </p:nvSpPr>
          <p:spPr>
            <a:xfrm>
              <a:off x="0" y="0"/>
              <a:ext cx="1341993" cy="2722709"/>
            </a:xfrm>
            <a:custGeom>
              <a:avLst/>
              <a:gdLst/>
              <a:ahLst/>
              <a:cxnLst/>
              <a:rect l="l" t="t" r="r" b="b"/>
              <a:pathLst>
                <a:path w="1341993" h="2722709" extrusionOk="0">
                  <a:moveTo>
                    <a:pt x="0" y="0"/>
                  </a:moveTo>
                  <a:lnTo>
                    <a:pt x="1341993" y="0"/>
                  </a:lnTo>
                  <a:lnTo>
                    <a:pt x="1341993" y="2722709"/>
                  </a:lnTo>
                  <a:lnTo>
                    <a:pt x="0" y="2722709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86"/>
            <p:cNvSpPr txBox="1"/>
            <p:nvPr/>
          </p:nvSpPr>
          <p:spPr>
            <a:xfrm>
              <a:off x="0" y="-28575"/>
              <a:ext cx="1341993" cy="2751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86" name="Google Shape;2386;p86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387" name="Google Shape;2387;p86"/>
          <p:cNvPicPr preferRelativeResize="0"/>
          <p:nvPr/>
        </p:nvPicPr>
        <p:blipFill rotWithShape="1">
          <a:blip r:embed="rId3">
            <a:alphaModFix/>
          </a:blip>
          <a:srcRect l="34323"/>
          <a:stretch/>
        </p:blipFill>
        <p:spPr>
          <a:xfrm>
            <a:off x="6096000" y="685800"/>
            <a:ext cx="5398158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8" name="Google Shape;2388;p86"/>
          <p:cNvSpPr txBox="1"/>
          <p:nvPr/>
        </p:nvSpPr>
        <p:spPr>
          <a:xfrm>
            <a:off x="1144754" y="1130429"/>
            <a:ext cx="4614376" cy="1179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20002"/>
              </a:lnSpc>
              <a:buClr>
                <a:srgbClr val="000000"/>
              </a:buClr>
            </a:pPr>
            <a:r>
              <a:rPr lang="en-US" sz="6386" b="1" kern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Obrigada!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389" name="Google Shape;2389;p86"/>
          <p:cNvGrpSpPr/>
          <p:nvPr/>
        </p:nvGrpSpPr>
        <p:grpSpPr>
          <a:xfrm>
            <a:off x="1144754" y="3191253"/>
            <a:ext cx="441552" cy="131507"/>
            <a:chOff x="0" y="-28575"/>
            <a:chExt cx="174440" cy="51953"/>
          </a:xfrm>
        </p:grpSpPr>
        <p:sp>
          <p:nvSpPr>
            <p:cNvPr id="2390" name="Google Shape;2390;p86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86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92" name="Google Shape;2392;p86"/>
          <p:cNvGrpSpPr/>
          <p:nvPr/>
        </p:nvGrpSpPr>
        <p:grpSpPr>
          <a:xfrm>
            <a:off x="1586306" y="3191253"/>
            <a:ext cx="441552" cy="131507"/>
            <a:chOff x="0" y="-28575"/>
            <a:chExt cx="174440" cy="51953"/>
          </a:xfrm>
        </p:grpSpPr>
        <p:sp>
          <p:nvSpPr>
            <p:cNvPr id="2393" name="Google Shape;2393;p86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86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95" name="Google Shape;2395;p86"/>
          <p:cNvSpPr txBox="1"/>
          <p:nvPr/>
        </p:nvSpPr>
        <p:spPr>
          <a:xfrm>
            <a:off x="1144754" y="3831103"/>
            <a:ext cx="3971525" cy="1148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20"/>
              </a:lnSpc>
              <a:buClr>
                <a:srgbClr val="000000"/>
              </a:buClr>
            </a:pPr>
            <a:r>
              <a:rPr lang="en-US" sz="1333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E-mail: </a:t>
            </a:r>
            <a:r>
              <a:rPr lang="en-US" sz="1333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dianag.melo@gmail.com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40020"/>
              </a:lnSpc>
              <a:buClr>
                <a:srgbClr val="000000"/>
              </a:buClr>
            </a:pPr>
            <a:r>
              <a:rPr lang="en-US" sz="1333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LinkedIn: </a:t>
            </a:r>
            <a:r>
              <a:rPr lang="en-US" sz="1333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Diana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40020"/>
              </a:lnSpc>
              <a:buClr>
                <a:srgbClr val="000000"/>
              </a:buClr>
            </a:pPr>
            <a:r>
              <a:rPr lang="en-US" sz="1333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Instagram: </a:t>
            </a:r>
            <a:r>
              <a:rPr lang="en-US" sz="1333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@Diana_azin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40020"/>
              </a:lnSpc>
              <a:buClr>
                <a:srgbClr val="000000"/>
              </a:buClr>
            </a:pPr>
            <a:endParaRPr sz="1333" b="1" kern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6" name="Google Shape;2396;p86"/>
          <p:cNvSpPr/>
          <p:nvPr/>
        </p:nvSpPr>
        <p:spPr>
          <a:xfrm rot="-5400000">
            <a:off x="5818666" y="376845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4" y="0"/>
                </a:lnTo>
                <a:lnTo>
                  <a:pt x="832004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97" name="Google Shape;2397;p86"/>
          <p:cNvSpPr/>
          <p:nvPr/>
        </p:nvSpPr>
        <p:spPr>
          <a:xfrm rot="-5400000">
            <a:off x="7185122" y="5869110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8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84" name="Google Shape;284;p8"/>
          <p:cNvGrpSpPr/>
          <p:nvPr/>
        </p:nvGrpSpPr>
        <p:grpSpPr>
          <a:xfrm>
            <a:off x="1149667" y="2169234"/>
            <a:ext cx="441552" cy="131507"/>
            <a:chOff x="0" y="-28575"/>
            <a:chExt cx="174440" cy="51953"/>
          </a:xfrm>
        </p:grpSpPr>
        <p:sp>
          <p:nvSpPr>
            <p:cNvPr id="285" name="Google Shape;285;p8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7" name="Google Shape;287;p8"/>
          <p:cNvGrpSpPr/>
          <p:nvPr/>
        </p:nvGrpSpPr>
        <p:grpSpPr>
          <a:xfrm>
            <a:off x="1591219" y="2169234"/>
            <a:ext cx="441552" cy="131507"/>
            <a:chOff x="0" y="-28575"/>
            <a:chExt cx="174440" cy="51953"/>
          </a:xfrm>
        </p:grpSpPr>
        <p:sp>
          <p:nvSpPr>
            <p:cNvPr id="288" name="Google Shape;288;p8"/>
            <p:cNvSpPr/>
            <p:nvPr/>
          </p:nvSpPr>
          <p:spPr>
            <a:xfrm>
              <a:off x="0" y="0"/>
              <a:ext cx="174440" cy="23378"/>
            </a:xfrm>
            <a:custGeom>
              <a:avLst/>
              <a:gdLst/>
              <a:ahLst/>
              <a:cxnLst/>
              <a:rect l="l" t="t" r="r" b="b"/>
              <a:pathLst>
                <a:path w="174440" h="23378" extrusionOk="0">
                  <a:moveTo>
                    <a:pt x="0" y="0"/>
                  </a:moveTo>
                  <a:lnTo>
                    <a:pt x="174440" y="0"/>
                  </a:lnTo>
                  <a:lnTo>
                    <a:pt x="174440" y="23378"/>
                  </a:lnTo>
                  <a:lnTo>
                    <a:pt x="0" y="23378"/>
                  </a:ln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 txBox="1"/>
            <p:nvPr/>
          </p:nvSpPr>
          <p:spPr>
            <a:xfrm>
              <a:off x="0" y="-28575"/>
              <a:ext cx="174440" cy="51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1" name="Google Shape;291;p8"/>
          <p:cNvSpPr/>
          <p:nvPr/>
        </p:nvSpPr>
        <p:spPr>
          <a:xfrm>
            <a:off x="3116946" y="1072704"/>
            <a:ext cx="7942647" cy="6244907"/>
          </a:xfrm>
          <a:custGeom>
            <a:avLst/>
            <a:gdLst/>
            <a:ahLst/>
            <a:cxnLst/>
            <a:rect l="l" t="t" r="r" b="b"/>
            <a:pathLst>
              <a:path w="15885295" h="12489814" extrusionOk="0">
                <a:moveTo>
                  <a:pt x="0" y="0"/>
                </a:moveTo>
                <a:lnTo>
                  <a:pt x="15885295" y="0"/>
                </a:lnTo>
                <a:lnTo>
                  <a:pt x="15885295" y="12489814"/>
                </a:lnTo>
                <a:lnTo>
                  <a:pt x="0" y="124898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2" name="Google Shape;292;p8"/>
          <p:cNvSpPr txBox="1"/>
          <p:nvPr/>
        </p:nvSpPr>
        <p:spPr>
          <a:xfrm>
            <a:off x="6840417" y="1860476"/>
            <a:ext cx="495705" cy="46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2177" b="1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CF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3" name="Google Shape;293;p8"/>
          <p:cNvSpPr txBox="1"/>
          <p:nvPr/>
        </p:nvSpPr>
        <p:spPr>
          <a:xfrm>
            <a:off x="5939078" y="2805011"/>
            <a:ext cx="2238773" cy="889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177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Leis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buClr>
                <a:srgbClr val="000000"/>
              </a:buClr>
            </a:pPr>
            <a:r>
              <a:rPr lang="en-US" sz="180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en-US" sz="180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infraconstitucionais</a:t>
            </a:r>
            <a:r>
              <a:rPr lang="en-US" sz="180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buClr>
                <a:srgbClr val="000000"/>
              </a:buClr>
            </a:pPr>
            <a:endParaRPr sz="1803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4" name="Google Shape;294;p8"/>
          <p:cNvSpPr txBox="1"/>
          <p:nvPr/>
        </p:nvSpPr>
        <p:spPr>
          <a:xfrm>
            <a:off x="5166252" y="3993872"/>
            <a:ext cx="3858439" cy="61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177" b="1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Decretos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buClr>
                <a:srgbClr val="000000"/>
              </a:buClr>
            </a:pPr>
            <a:r>
              <a:rPr lang="en-US" sz="1803" b="1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3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(infralegais)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5" name="Google Shape;295;p8"/>
          <p:cNvSpPr txBox="1"/>
          <p:nvPr/>
        </p:nvSpPr>
        <p:spPr>
          <a:xfrm>
            <a:off x="4573909" y="5194512"/>
            <a:ext cx="5121498" cy="46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2177" b="1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Normativos internos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6" name="Google Shape;296;p8"/>
          <p:cNvSpPr txBox="1"/>
          <p:nvPr/>
        </p:nvSpPr>
        <p:spPr>
          <a:xfrm>
            <a:off x="4573909" y="5593163"/>
            <a:ext cx="5121498" cy="643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16007"/>
              </a:lnSpc>
              <a:buClr>
                <a:srgbClr val="000000"/>
              </a:buClr>
            </a:pPr>
            <a:r>
              <a:rPr lang="en-US" sz="1803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Resoluções Normativas,  Portarias, Instruções de Serviços etc.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7" name="Google Shape;297;p8"/>
          <p:cNvSpPr txBox="1"/>
          <p:nvPr/>
        </p:nvSpPr>
        <p:spPr>
          <a:xfrm>
            <a:off x="7734607" y="1742561"/>
            <a:ext cx="2644019" cy="287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00"/>
              </a:lnSpc>
              <a:buClr>
                <a:srgbClr val="000000"/>
              </a:buClr>
            </a:pPr>
            <a:r>
              <a:rPr lang="en-US" sz="1333" b="1" kern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EC nº 85/15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8" name="Google Shape;298;p8"/>
          <p:cNvSpPr txBox="1"/>
          <p:nvPr/>
        </p:nvSpPr>
        <p:spPr>
          <a:xfrm>
            <a:off x="8161413" y="2445323"/>
            <a:ext cx="2644019" cy="574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00"/>
              </a:lnSpc>
              <a:buClr>
                <a:srgbClr val="000000"/>
              </a:buClr>
            </a:pPr>
            <a:r>
              <a:rPr lang="en-US" sz="1333" b="1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Lei n. 13.243/16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09630">
              <a:lnSpc>
                <a:spcPct val="140000"/>
              </a:lnSpc>
              <a:buClr>
                <a:srgbClr val="000000"/>
              </a:buClr>
            </a:pPr>
            <a:r>
              <a:rPr lang="en-US" sz="1333" b="1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   Lei n. 10.973/04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9" name="Google Shape;299;p8"/>
          <p:cNvSpPr txBox="1"/>
          <p:nvPr/>
        </p:nvSpPr>
        <p:spPr>
          <a:xfrm>
            <a:off x="9258190" y="4171345"/>
            <a:ext cx="2644019" cy="287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00"/>
              </a:lnSpc>
              <a:buClr>
                <a:srgbClr val="000000"/>
              </a:buClr>
            </a:pPr>
            <a:r>
              <a:rPr lang="en-US" sz="1333" b="1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Decreto</a:t>
            </a:r>
            <a:r>
              <a:rPr lang="en-US" sz="1333" b="1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9.283/18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0" name="Google Shape;300;p8"/>
          <p:cNvSpPr txBox="1"/>
          <p:nvPr/>
        </p:nvSpPr>
        <p:spPr>
          <a:xfrm>
            <a:off x="10068804" y="5432007"/>
            <a:ext cx="2072397" cy="287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00"/>
              </a:lnSpc>
              <a:buClr>
                <a:srgbClr val="000000"/>
              </a:buClr>
            </a:pPr>
            <a:r>
              <a:rPr lang="en-US" sz="1333" b="1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Política</a:t>
            </a:r>
            <a:r>
              <a:rPr lang="en-US" sz="1333" b="1" kern="0" dirty="0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33" b="1" kern="0" dirty="0" err="1">
                <a:solidFill>
                  <a:srgbClr val="18265B"/>
                </a:solidFill>
                <a:latin typeface="Open Sans"/>
                <a:ea typeface="Open Sans"/>
                <a:cs typeface="Open Sans"/>
                <a:sym typeface="Open Sans"/>
              </a:rPr>
              <a:t>Inovação</a:t>
            </a:r>
            <a:endParaRPr sz="1333" b="1" kern="0" dirty="0">
              <a:solidFill>
                <a:srgbClr val="1826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01" name="Google Shape;301;p8"/>
          <p:cNvGrpSpPr/>
          <p:nvPr/>
        </p:nvGrpSpPr>
        <p:grpSpPr>
          <a:xfrm>
            <a:off x="-227468" y="574292"/>
            <a:ext cx="5572935" cy="1356775"/>
            <a:chOff x="0" y="-28575"/>
            <a:chExt cx="2201653" cy="536010"/>
          </a:xfrm>
        </p:grpSpPr>
        <p:sp>
          <p:nvSpPr>
            <p:cNvPr id="302" name="Google Shape;302;p8"/>
            <p:cNvSpPr/>
            <p:nvPr/>
          </p:nvSpPr>
          <p:spPr>
            <a:xfrm>
              <a:off x="0" y="0"/>
              <a:ext cx="2201653" cy="507435"/>
            </a:xfrm>
            <a:custGeom>
              <a:avLst/>
              <a:gdLst/>
              <a:ahLst/>
              <a:cxnLst/>
              <a:rect l="l" t="t" r="r" b="b"/>
              <a:pathLst>
                <a:path w="2201653" h="507435" extrusionOk="0">
                  <a:moveTo>
                    <a:pt x="0" y="0"/>
                  </a:moveTo>
                  <a:lnTo>
                    <a:pt x="2201653" y="0"/>
                  </a:lnTo>
                  <a:lnTo>
                    <a:pt x="2201653" y="507435"/>
                  </a:lnTo>
                  <a:lnTo>
                    <a:pt x="0" y="507435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8"/>
            <p:cNvSpPr txBox="1"/>
            <p:nvPr/>
          </p:nvSpPr>
          <p:spPr>
            <a:xfrm>
              <a:off x="0" y="-28575"/>
              <a:ext cx="2201653" cy="536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4" name="Google Shape;304;p8"/>
          <p:cNvSpPr/>
          <p:nvPr/>
        </p:nvSpPr>
        <p:spPr>
          <a:xfrm rot="-5400000">
            <a:off x="4360898" y="332719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5" name="Google Shape;305;p8"/>
          <p:cNvSpPr/>
          <p:nvPr/>
        </p:nvSpPr>
        <p:spPr>
          <a:xfrm rot="-5400000">
            <a:off x="11733128" y="4419445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4" y="0"/>
                </a:lnTo>
                <a:lnTo>
                  <a:pt x="832004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6" name="Google Shape;306;p8"/>
          <p:cNvSpPr txBox="1"/>
          <p:nvPr/>
        </p:nvSpPr>
        <p:spPr>
          <a:xfrm>
            <a:off x="994126" y="2561091"/>
            <a:ext cx="3644106" cy="2115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CIÊNCIA, TECNOLOGIA &amp; INOVAÇÃO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7" name="Google Shape;307;p8"/>
          <p:cNvSpPr txBox="1"/>
          <p:nvPr/>
        </p:nvSpPr>
        <p:spPr>
          <a:xfrm>
            <a:off x="994125" y="840983"/>
            <a:ext cx="3266600" cy="100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11"/>
              </a:lnSpc>
              <a:buClr>
                <a:srgbClr val="000000"/>
              </a:buClr>
            </a:pPr>
            <a:r>
              <a:rPr lang="en-US" sz="2333" b="1" kern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N O V O   M A R C O </a:t>
            </a:r>
            <a:endParaRPr sz="2333" b="1" kern="0">
              <a:solidFill>
                <a:srgbClr val="D88E2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ct val="140011"/>
              </a:lnSpc>
              <a:buClr>
                <a:srgbClr val="000000"/>
              </a:buClr>
            </a:pPr>
            <a:r>
              <a:rPr lang="en-US" sz="2333" b="1" kern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L E G A L   D A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8" name="Google Shape;308;p8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14" name="Google Shape;314;p9"/>
          <p:cNvGrpSpPr/>
          <p:nvPr/>
        </p:nvGrpSpPr>
        <p:grpSpPr>
          <a:xfrm>
            <a:off x="5790721" y="1923005"/>
            <a:ext cx="883103" cy="131507"/>
            <a:chOff x="0" y="-144662"/>
            <a:chExt cx="1766208" cy="263014"/>
          </a:xfrm>
        </p:grpSpPr>
        <p:grpSp>
          <p:nvGrpSpPr>
            <p:cNvPr id="315" name="Google Shape;315;p9"/>
            <p:cNvGrpSpPr/>
            <p:nvPr/>
          </p:nvGrpSpPr>
          <p:grpSpPr>
            <a:xfrm>
              <a:off x="0" y="-144662"/>
              <a:ext cx="883104" cy="263014"/>
              <a:chOff x="0" y="-28575"/>
              <a:chExt cx="174440" cy="51953"/>
            </a:xfrm>
          </p:grpSpPr>
          <p:sp>
            <p:nvSpPr>
              <p:cNvPr id="316" name="Google Shape;316;p9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9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" name="Google Shape;318;p9"/>
            <p:cNvGrpSpPr/>
            <p:nvPr/>
          </p:nvGrpSpPr>
          <p:grpSpPr>
            <a:xfrm>
              <a:off x="883104" y="-144662"/>
              <a:ext cx="883104" cy="263014"/>
              <a:chOff x="0" y="-28575"/>
              <a:chExt cx="174440" cy="51953"/>
            </a:xfrm>
          </p:grpSpPr>
          <p:sp>
            <p:nvSpPr>
              <p:cNvPr id="319" name="Google Shape;319;p9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9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21" name="Google Shape;321;p9"/>
          <p:cNvSpPr/>
          <p:nvPr/>
        </p:nvSpPr>
        <p:spPr>
          <a:xfrm rot="-5400000">
            <a:off x="1231238" y="982301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2" name="Google Shape;322;p9"/>
          <p:cNvSpPr/>
          <p:nvPr/>
        </p:nvSpPr>
        <p:spPr>
          <a:xfrm rot="-5400000">
            <a:off x="10098459" y="982301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3" name="Google Shape;323;p9"/>
          <p:cNvSpPr txBox="1"/>
          <p:nvPr/>
        </p:nvSpPr>
        <p:spPr>
          <a:xfrm>
            <a:off x="1831523" y="562819"/>
            <a:ext cx="8221319" cy="1410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EMENDA CONSTITUCIONAL N. 85/15 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– MUDANÇA DE PARADIGMA –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4" name="Google Shape;324;p9"/>
          <p:cNvSpPr txBox="1"/>
          <p:nvPr/>
        </p:nvSpPr>
        <p:spPr>
          <a:xfrm>
            <a:off x="2241703" y="2156882"/>
            <a:ext cx="7588884" cy="459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1"/>
              </a:lnSpc>
              <a:buClr>
                <a:srgbClr val="000000"/>
              </a:buClr>
            </a:pPr>
            <a:r>
              <a:rPr lang="en-US" sz="2133" b="1" kern="0" dirty="0">
                <a:solidFill>
                  <a:srgbClr val="D88E29"/>
                </a:solidFill>
                <a:latin typeface="Open Sans"/>
                <a:ea typeface="Open Sans"/>
                <a:cs typeface="Open Sans"/>
                <a:sym typeface="Open Sans"/>
              </a:rPr>
              <a:t>PRINCIPAIS EIXOS DA EMENDA</a:t>
            </a:r>
            <a:endParaRPr sz="21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25" name="Google Shape;325;p9"/>
          <p:cNvGrpSpPr/>
          <p:nvPr/>
        </p:nvGrpSpPr>
        <p:grpSpPr>
          <a:xfrm>
            <a:off x="1662390" y="3356670"/>
            <a:ext cx="8867221" cy="870325"/>
            <a:chOff x="0" y="-28575"/>
            <a:chExt cx="3503100" cy="343832"/>
          </a:xfrm>
        </p:grpSpPr>
        <p:sp>
          <p:nvSpPr>
            <p:cNvPr id="326" name="Google Shape;326;p9"/>
            <p:cNvSpPr/>
            <p:nvPr/>
          </p:nvSpPr>
          <p:spPr>
            <a:xfrm>
              <a:off x="0" y="0"/>
              <a:ext cx="3503100" cy="315257"/>
            </a:xfrm>
            <a:custGeom>
              <a:avLst/>
              <a:gdLst/>
              <a:ahLst/>
              <a:cxnLst/>
              <a:rect l="l" t="t" r="r" b="b"/>
              <a:pathLst>
                <a:path w="3503100" h="315257" extrusionOk="0">
                  <a:moveTo>
                    <a:pt x="15716" y="0"/>
                  </a:moveTo>
                  <a:lnTo>
                    <a:pt x="3487384" y="0"/>
                  </a:lnTo>
                  <a:cubicBezTo>
                    <a:pt x="3496064" y="0"/>
                    <a:pt x="3503100" y="7036"/>
                    <a:pt x="3503100" y="15716"/>
                  </a:cubicBezTo>
                  <a:lnTo>
                    <a:pt x="3503100" y="299541"/>
                  </a:lnTo>
                  <a:cubicBezTo>
                    <a:pt x="3503100" y="308221"/>
                    <a:pt x="3496064" y="315257"/>
                    <a:pt x="3487384" y="315257"/>
                  </a:cubicBezTo>
                  <a:lnTo>
                    <a:pt x="15716" y="315257"/>
                  </a:lnTo>
                  <a:cubicBezTo>
                    <a:pt x="7036" y="315257"/>
                    <a:pt x="0" y="308221"/>
                    <a:pt x="0" y="299541"/>
                  </a:cubicBezTo>
                  <a:lnTo>
                    <a:pt x="0" y="15716"/>
                  </a:lnTo>
                  <a:cubicBezTo>
                    <a:pt x="0" y="7036"/>
                    <a:pt x="7036" y="0"/>
                    <a:pt x="157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 txBox="1"/>
            <p:nvPr/>
          </p:nvSpPr>
          <p:spPr>
            <a:xfrm>
              <a:off x="0" y="-28575"/>
              <a:ext cx="3503100" cy="343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8" name="Google Shape;328;p9"/>
          <p:cNvSpPr/>
          <p:nvPr/>
        </p:nvSpPr>
        <p:spPr>
          <a:xfrm>
            <a:off x="1906519" y="3590574"/>
            <a:ext cx="493109" cy="474845"/>
          </a:xfrm>
          <a:custGeom>
            <a:avLst/>
            <a:gdLst/>
            <a:ahLst/>
            <a:cxnLst/>
            <a:rect l="l" t="t" r="r" b="b"/>
            <a:pathLst>
              <a:path w="986218" h="949691" extrusionOk="0">
                <a:moveTo>
                  <a:pt x="0" y="0"/>
                </a:moveTo>
                <a:lnTo>
                  <a:pt x="986218" y="0"/>
                </a:lnTo>
                <a:lnTo>
                  <a:pt x="986218" y="949691"/>
                </a:lnTo>
                <a:lnTo>
                  <a:pt x="0" y="9496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8575" t="-12529" r="-9265" b="-9843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9" name="Google Shape;329;p9"/>
          <p:cNvSpPr txBox="1"/>
          <p:nvPr/>
        </p:nvSpPr>
        <p:spPr>
          <a:xfrm>
            <a:off x="2653693" y="3703644"/>
            <a:ext cx="6954000" cy="287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00"/>
              </a:lnSpc>
              <a:buClr>
                <a:srgbClr val="000000"/>
              </a:buClr>
            </a:pPr>
            <a:r>
              <a:rPr lang="en-US" sz="1333" kern="0" dirty="0" err="1">
                <a:solidFill>
                  <a:srgbClr val="545D6E"/>
                </a:solidFill>
                <a:latin typeface="Open Sans"/>
                <a:ea typeface="Open Sans"/>
                <a:cs typeface="Open Sans"/>
                <a:sym typeface="Open Sans"/>
              </a:rPr>
              <a:t>Estabelece</a:t>
            </a:r>
            <a:r>
              <a:rPr lang="en-US" sz="1333" kern="0" dirty="0">
                <a:solidFill>
                  <a:srgbClr val="545D6E"/>
                </a:solidFill>
                <a:latin typeface="Open Sans"/>
                <a:ea typeface="Open Sans"/>
                <a:cs typeface="Open Sans"/>
                <a:sym typeface="Open Sans"/>
              </a:rPr>
              <a:t> a Política de </a:t>
            </a:r>
            <a:r>
              <a:rPr lang="en-US" sz="1333" kern="0" dirty="0" err="1">
                <a:solidFill>
                  <a:srgbClr val="545D6E"/>
                </a:solidFill>
                <a:latin typeface="Open Sans"/>
                <a:ea typeface="Open Sans"/>
                <a:cs typeface="Open Sans"/>
                <a:sym typeface="Open Sans"/>
              </a:rPr>
              <a:t>Ciência</a:t>
            </a:r>
            <a:r>
              <a:rPr lang="en-US" sz="1333" kern="0" dirty="0">
                <a:solidFill>
                  <a:srgbClr val="545D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33" kern="0" dirty="0" err="1">
                <a:solidFill>
                  <a:srgbClr val="545D6E"/>
                </a:solidFill>
                <a:latin typeface="Open Sans"/>
                <a:ea typeface="Open Sans"/>
                <a:cs typeface="Open Sans"/>
                <a:sym typeface="Open Sans"/>
              </a:rPr>
              <a:t>Tecnologia</a:t>
            </a:r>
            <a:r>
              <a:rPr lang="en-US" sz="1333" kern="0" dirty="0">
                <a:solidFill>
                  <a:srgbClr val="545D6E"/>
                </a:solidFill>
                <a:latin typeface="Open Sans"/>
                <a:ea typeface="Open Sans"/>
                <a:cs typeface="Open Sans"/>
                <a:sym typeface="Open Sans"/>
              </a:rPr>
              <a:t> e Inovação </a:t>
            </a:r>
            <a:r>
              <a:rPr lang="en-US" sz="1333" kern="0" dirty="0" err="1">
                <a:solidFill>
                  <a:srgbClr val="545D6E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333" kern="0" dirty="0">
                <a:solidFill>
                  <a:srgbClr val="545D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b="1" kern="0" dirty="0">
                <a:solidFill>
                  <a:srgbClr val="545D6E"/>
                </a:solidFill>
                <a:latin typeface="Open Sans"/>
                <a:ea typeface="Open Sans"/>
                <a:cs typeface="Open Sans"/>
                <a:sym typeface="Open Sans"/>
              </a:rPr>
              <a:t>POLÍTICA DE ESTADO</a:t>
            </a:r>
            <a:endParaRPr sz="1333" kern="0" dirty="0">
              <a:solidFill>
                <a:srgbClr val="545D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2" name="Google Shape;332;p9"/>
          <p:cNvSpPr/>
          <p:nvPr/>
        </p:nvSpPr>
        <p:spPr>
          <a:xfrm>
            <a:off x="1662390" y="4411144"/>
            <a:ext cx="8867221" cy="797994"/>
          </a:xfrm>
          <a:custGeom>
            <a:avLst/>
            <a:gdLst/>
            <a:ahLst/>
            <a:cxnLst/>
            <a:rect l="l" t="t" r="r" b="b"/>
            <a:pathLst>
              <a:path w="3503100" h="315257" extrusionOk="0">
                <a:moveTo>
                  <a:pt x="15716" y="0"/>
                </a:moveTo>
                <a:lnTo>
                  <a:pt x="3487384" y="0"/>
                </a:lnTo>
                <a:cubicBezTo>
                  <a:pt x="3496064" y="0"/>
                  <a:pt x="3503100" y="7036"/>
                  <a:pt x="3503100" y="15716"/>
                </a:cubicBezTo>
                <a:lnTo>
                  <a:pt x="3503100" y="299541"/>
                </a:lnTo>
                <a:cubicBezTo>
                  <a:pt x="3503100" y="308221"/>
                  <a:pt x="3496064" y="315257"/>
                  <a:pt x="3487384" y="315257"/>
                </a:cubicBezTo>
                <a:lnTo>
                  <a:pt x="15716" y="315257"/>
                </a:lnTo>
                <a:cubicBezTo>
                  <a:pt x="7036" y="315257"/>
                  <a:pt x="0" y="308221"/>
                  <a:pt x="0" y="299541"/>
                </a:cubicBezTo>
                <a:lnTo>
                  <a:pt x="0" y="15716"/>
                </a:lnTo>
                <a:cubicBezTo>
                  <a:pt x="0" y="7036"/>
                  <a:pt x="7036" y="0"/>
                  <a:pt x="15716" y="0"/>
                </a:cubicBezTo>
                <a:close/>
              </a:path>
            </a:pathLst>
          </a:custGeom>
          <a:solidFill>
            <a:srgbClr val="D88E2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4" name="Google Shape;334;p9"/>
          <p:cNvSpPr/>
          <p:nvPr/>
        </p:nvSpPr>
        <p:spPr>
          <a:xfrm>
            <a:off x="1906519" y="4562212"/>
            <a:ext cx="482151" cy="493109"/>
          </a:xfrm>
          <a:custGeom>
            <a:avLst/>
            <a:gdLst/>
            <a:ahLst/>
            <a:cxnLst/>
            <a:rect l="l" t="t" r="r" b="b"/>
            <a:pathLst>
              <a:path w="964302" h="986218" extrusionOk="0">
                <a:moveTo>
                  <a:pt x="0" y="0"/>
                </a:moveTo>
                <a:lnTo>
                  <a:pt x="964302" y="0"/>
                </a:lnTo>
                <a:lnTo>
                  <a:pt x="964302" y="986217"/>
                </a:lnTo>
                <a:lnTo>
                  <a:pt x="0" y="9862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10283" t="-9929" r="-10234" b="-7910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5" name="Google Shape;335;p9"/>
          <p:cNvSpPr txBox="1"/>
          <p:nvPr/>
        </p:nvSpPr>
        <p:spPr>
          <a:xfrm>
            <a:off x="2653693" y="4530212"/>
            <a:ext cx="7875900" cy="8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00"/>
              </a:lnSpc>
              <a:buClr>
                <a:srgbClr val="000000"/>
              </a:buClr>
            </a:pP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Adoção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termo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INOVAÇÃO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conjunto com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Ciência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Tecnologia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indicação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INTEGRAÇÃO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necessária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com à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iniciativa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privada</a:t>
            </a:r>
            <a:endParaRPr sz="1333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ct val="140000"/>
              </a:lnSpc>
              <a:buClr>
                <a:srgbClr val="000000"/>
              </a:buClr>
            </a:pPr>
            <a:endParaRPr sz="1333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8" name="Google Shape;338;p9"/>
          <p:cNvSpPr/>
          <p:nvPr/>
        </p:nvSpPr>
        <p:spPr>
          <a:xfrm>
            <a:off x="1662390" y="5393288"/>
            <a:ext cx="8867221" cy="797994"/>
          </a:xfrm>
          <a:custGeom>
            <a:avLst/>
            <a:gdLst/>
            <a:ahLst/>
            <a:cxnLst/>
            <a:rect l="l" t="t" r="r" b="b"/>
            <a:pathLst>
              <a:path w="3503100" h="315257" extrusionOk="0">
                <a:moveTo>
                  <a:pt x="15716" y="0"/>
                </a:moveTo>
                <a:lnTo>
                  <a:pt x="3487384" y="0"/>
                </a:lnTo>
                <a:cubicBezTo>
                  <a:pt x="3496064" y="0"/>
                  <a:pt x="3503100" y="7036"/>
                  <a:pt x="3503100" y="15716"/>
                </a:cubicBezTo>
                <a:lnTo>
                  <a:pt x="3503100" y="299541"/>
                </a:lnTo>
                <a:cubicBezTo>
                  <a:pt x="3503100" y="308221"/>
                  <a:pt x="3496064" y="315257"/>
                  <a:pt x="3487384" y="315257"/>
                </a:cubicBezTo>
                <a:lnTo>
                  <a:pt x="15716" y="315257"/>
                </a:lnTo>
                <a:cubicBezTo>
                  <a:pt x="7036" y="315257"/>
                  <a:pt x="0" y="308221"/>
                  <a:pt x="0" y="299541"/>
                </a:cubicBezTo>
                <a:lnTo>
                  <a:pt x="0" y="15716"/>
                </a:lnTo>
                <a:cubicBezTo>
                  <a:pt x="0" y="7036"/>
                  <a:pt x="7036" y="0"/>
                  <a:pt x="15716" y="0"/>
                </a:cubicBezTo>
                <a:close/>
              </a:path>
            </a:pathLst>
          </a:custGeom>
          <a:solidFill>
            <a:srgbClr val="18265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0" name="Google Shape;340;p9"/>
          <p:cNvSpPr/>
          <p:nvPr/>
        </p:nvSpPr>
        <p:spPr>
          <a:xfrm>
            <a:off x="1899214" y="5547474"/>
            <a:ext cx="474845" cy="474845"/>
          </a:xfrm>
          <a:custGeom>
            <a:avLst/>
            <a:gdLst/>
            <a:ahLst/>
            <a:cxnLst/>
            <a:rect l="l" t="t" r="r" b="b"/>
            <a:pathLst>
              <a:path w="949691" h="949691" extrusionOk="0">
                <a:moveTo>
                  <a:pt x="0" y="0"/>
                </a:moveTo>
                <a:lnTo>
                  <a:pt x="949691" y="0"/>
                </a:lnTo>
                <a:lnTo>
                  <a:pt x="949691" y="949691"/>
                </a:lnTo>
                <a:lnTo>
                  <a:pt x="0" y="9496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8905" t="-9630" r="-13469" b="-12741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1" name="Google Shape;341;p9"/>
          <p:cNvSpPr txBox="1"/>
          <p:nvPr/>
        </p:nvSpPr>
        <p:spPr>
          <a:xfrm>
            <a:off x="2653693" y="5486956"/>
            <a:ext cx="7734300" cy="8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00"/>
              </a:lnSpc>
              <a:buClr>
                <a:srgbClr val="000000"/>
              </a:buClr>
            </a:pPr>
            <a:r>
              <a:rPr lang="en-US" sz="13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DESCONCENTRAÇÃO E DESCENTRALIZAÇÃO 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poderes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para fins da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densificação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regulamentar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local e regional do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C,T&amp;I: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capilarização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flexibilização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333" kern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adequação</a:t>
            </a:r>
            <a:r>
              <a:rPr lang="en-US" sz="1333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local</a:t>
            </a:r>
            <a:endParaRPr sz="1333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609630">
              <a:lnSpc>
                <a:spcPct val="140000"/>
              </a:lnSpc>
              <a:buClr>
                <a:srgbClr val="000000"/>
              </a:buClr>
            </a:pPr>
            <a:endParaRPr sz="1333" b="1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2" name="Google Shape;342;p9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571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Google Shape;1774;p60"/>
          <p:cNvSpPr/>
          <p:nvPr/>
        </p:nvSpPr>
        <p:spPr>
          <a:xfrm rot="-5400000">
            <a:off x="3277505" y="-45617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75" name="Google Shape;1775;p60"/>
          <p:cNvSpPr/>
          <p:nvPr/>
        </p:nvSpPr>
        <p:spPr>
          <a:xfrm rot="-5400000">
            <a:off x="85515" y="6257715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776" name="Google Shape;1776;p60"/>
          <p:cNvGrpSpPr/>
          <p:nvPr/>
        </p:nvGrpSpPr>
        <p:grpSpPr>
          <a:xfrm>
            <a:off x="8316860" y="-72331"/>
            <a:ext cx="3875140" cy="6930331"/>
            <a:chOff x="0" y="-28575"/>
            <a:chExt cx="1530919" cy="2737908"/>
          </a:xfrm>
        </p:grpSpPr>
        <p:sp>
          <p:nvSpPr>
            <p:cNvPr id="1777" name="Google Shape;1777;p60"/>
            <p:cNvSpPr/>
            <p:nvPr/>
          </p:nvSpPr>
          <p:spPr>
            <a:xfrm>
              <a:off x="0" y="0"/>
              <a:ext cx="1530919" cy="2709333"/>
            </a:xfrm>
            <a:custGeom>
              <a:avLst/>
              <a:gdLst/>
              <a:ahLst/>
              <a:cxnLst/>
              <a:rect l="l" t="t" r="r" b="b"/>
              <a:pathLst>
                <a:path w="1530919" h="2709333" extrusionOk="0">
                  <a:moveTo>
                    <a:pt x="0" y="0"/>
                  </a:moveTo>
                  <a:lnTo>
                    <a:pt x="1530919" y="0"/>
                  </a:lnTo>
                  <a:lnTo>
                    <a:pt x="153091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8265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60"/>
            <p:cNvSpPr txBox="1"/>
            <p:nvPr/>
          </p:nvSpPr>
          <p:spPr>
            <a:xfrm>
              <a:off x="0" y="-28575"/>
              <a:ext cx="1530919" cy="2737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9" name="Google Shape;1779;p60"/>
          <p:cNvSpPr/>
          <p:nvPr/>
        </p:nvSpPr>
        <p:spPr>
          <a:xfrm>
            <a:off x="8316860" y="0"/>
            <a:ext cx="3875140" cy="6858000"/>
          </a:xfrm>
          <a:custGeom>
            <a:avLst/>
            <a:gdLst/>
            <a:ahLst/>
            <a:cxnLst/>
            <a:rect l="l" t="t" r="r" b="b"/>
            <a:pathLst>
              <a:path w="900541" h="1593725" extrusionOk="0">
                <a:moveTo>
                  <a:pt x="0" y="0"/>
                </a:moveTo>
                <a:lnTo>
                  <a:pt x="900541" y="0"/>
                </a:lnTo>
                <a:lnTo>
                  <a:pt x="900541" y="1593725"/>
                </a:lnTo>
                <a:lnTo>
                  <a:pt x="0" y="1593725"/>
                </a:lnTo>
                <a:close/>
              </a:path>
            </a:pathLst>
          </a:custGeom>
          <a:blipFill rotWithShape="1">
            <a:blip r:embed="rId4">
              <a:alphaModFix amt="52000"/>
            </a:blip>
            <a:stretch>
              <a:fillRect l="-156781" r="-8837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80" name="Google Shape;1780;p60"/>
          <p:cNvSpPr/>
          <p:nvPr/>
        </p:nvSpPr>
        <p:spPr>
          <a:xfrm>
            <a:off x="1193454" y="1891654"/>
            <a:ext cx="5731519" cy="746144"/>
          </a:xfrm>
          <a:custGeom>
            <a:avLst/>
            <a:gdLst/>
            <a:ahLst/>
            <a:cxnLst/>
            <a:rect l="l" t="t" r="r" b="b"/>
            <a:pathLst>
              <a:path w="2511988" h="327017" extrusionOk="0">
                <a:moveTo>
                  <a:pt x="24319" y="0"/>
                </a:moveTo>
                <a:lnTo>
                  <a:pt x="2487669" y="0"/>
                </a:lnTo>
                <a:cubicBezTo>
                  <a:pt x="2501100" y="0"/>
                  <a:pt x="2511988" y="10888"/>
                  <a:pt x="2511988" y="24319"/>
                </a:cubicBezTo>
                <a:lnTo>
                  <a:pt x="2511988" y="302698"/>
                </a:lnTo>
                <a:cubicBezTo>
                  <a:pt x="2511988" y="316129"/>
                  <a:pt x="2501100" y="327017"/>
                  <a:pt x="2487669" y="327017"/>
                </a:cubicBezTo>
                <a:lnTo>
                  <a:pt x="24319" y="327017"/>
                </a:lnTo>
                <a:cubicBezTo>
                  <a:pt x="10888" y="327017"/>
                  <a:pt x="0" y="316129"/>
                  <a:pt x="0" y="302698"/>
                </a:cubicBezTo>
                <a:lnTo>
                  <a:pt x="0" y="24319"/>
                </a:lnTo>
                <a:cubicBezTo>
                  <a:pt x="0" y="10888"/>
                  <a:pt x="10888" y="0"/>
                  <a:pt x="24319" y="0"/>
                </a:cubicBezTo>
                <a:close/>
              </a:path>
            </a:pathLst>
          </a:custGeom>
          <a:solidFill>
            <a:srgbClr val="D88E2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81" name="Google Shape;1781;p60"/>
          <p:cNvSpPr txBox="1"/>
          <p:nvPr/>
        </p:nvSpPr>
        <p:spPr>
          <a:xfrm>
            <a:off x="1193453" y="1859062"/>
            <a:ext cx="57302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517" tIns="30517" rIns="30517" bIns="30517" anchor="ctr" anchorCtr="0">
            <a:noAutofit/>
          </a:bodyPr>
          <a:lstStyle/>
          <a:p>
            <a:pPr algn="ctr" defTabSz="609630">
              <a:lnSpc>
                <a:spcPct val="124388"/>
              </a:lnSpc>
              <a:buClr>
                <a:srgbClr val="000000"/>
              </a:buClr>
            </a:pPr>
            <a:endParaRPr sz="12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2" name="Google Shape;1782;p60"/>
          <p:cNvSpPr txBox="1"/>
          <p:nvPr/>
        </p:nvSpPr>
        <p:spPr>
          <a:xfrm>
            <a:off x="1406249" y="2022091"/>
            <a:ext cx="5304600" cy="518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15000"/>
              </a:lnSpc>
              <a:buClr>
                <a:srgbClr val="000000"/>
              </a:buClr>
            </a:pPr>
            <a:r>
              <a:rPr lang="en-US" sz="1466" b="1" kern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INTEGRAÇÃO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lnSpc>
                <a:spcPct val="115000"/>
              </a:lnSpc>
              <a:buClr>
                <a:srgbClr val="000000"/>
              </a:buClr>
            </a:pPr>
            <a:r>
              <a:rPr lang="en-US" sz="1466" kern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de empresas privadas ao sistema público de pesquisa;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783" name="Google Shape;1783;p60"/>
          <p:cNvGrpSpPr/>
          <p:nvPr/>
        </p:nvGrpSpPr>
        <p:grpSpPr>
          <a:xfrm>
            <a:off x="1193454" y="2808604"/>
            <a:ext cx="5730179" cy="1061546"/>
            <a:chOff x="0" y="-28575"/>
            <a:chExt cx="2511988" cy="465359"/>
          </a:xfrm>
        </p:grpSpPr>
        <p:sp>
          <p:nvSpPr>
            <p:cNvPr id="1784" name="Google Shape;1784;p60"/>
            <p:cNvSpPr/>
            <p:nvPr/>
          </p:nvSpPr>
          <p:spPr>
            <a:xfrm>
              <a:off x="0" y="0"/>
              <a:ext cx="2511988" cy="436784"/>
            </a:xfrm>
            <a:custGeom>
              <a:avLst/>
              <a:gdLst/>
              <a:ahLst/>
              <a:cxnLst/>
              <a:rect l="l" t="t" r="r" b="b"/>
              <a:pathLst>
                <a:path w="2511988" h="436784" extrusionOk="0">
                  <a:moveTo>
                    <a:pt x="24319" y="0"/>
                  </a:moveTo>
                  <a:lnTo>
                    <a:pt x="2487669" y="0"/>
                  </a:lnTo>
                  <a:cubicBezTo>
                    <a:pt x="2501100" y="0"/>
                    <a:pt x="2511988" y="10888"/>
                    <a:pt x="2511988" y="24319"/>
                  </a:cubicBezTo>
                  <a:lnTo>
                    <a:pt x="2511988" y="412465"/>
                  </a:lnTo>
                  <a:cubicBezTo>
                    <a:pt x="2511988" y="425896"/>
                    <a:pt x="2501100" y="436784"/>
                    <a:pt x="2487669" y="436784"/>
                  </a:cubicBezTo>
                  <a:lnTo>
                    <a:pt x="24319" y="436784"/>
                  </a:lnTo>
                  <a:cubicBezTo>
                    <a:pt x="10888" y="436784"/>
                    <a:pt x="0" y="425896"/>
                    <a:pt x="0" y="412465"/>
                  </a:cubicBezTo>
                  <a:lnTo>
                    <a:pt x="0" y="24319"/>
                  </a:lnTo>
                  <a:cubicBezTo>
                    <a:pt x="0" y="10888"/>
                    <a:pt x="10888" y="0"/>
                    <a:pt x="24319" y="0"/>
                  </a:cubicBez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60"/>
            <p:cNvSpPr txBox="1"/>
            <p:nvPr/>
          </p:nvSpPr>
          <p:spPr>
            <a:xfrm>
              <a:off x="0" y="-28575"/>
              <a:ext cx="2511988" cy="465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517" tIns="30517" rIns="30517" bIns="3051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6" name="Google Shape;1786;p60"/>
          <p:cNvSpPr txBox="1"/>
          <p:nvPr/>
        </p:nvSpPr>
        <p:spPr>
          <a:xfrm>
            <a:off x="1714931" y="2967080"/>
            <a:ext cx="4687200" cy="778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15000"/>
              </a:lnSpc>
              <a:buClr>
                <a:srgbClr val="000000"/>
              </a:buClr>
            </a:pPr>
            <a:r>
              <a:rPr lang="en-US" sz="1466" b="1" kern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SIMPLIFICAÇÃO 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lnSpc>
                <a:spcPct val="115000"/>
              </a:lnSpc>
              <a:buClr>
                <a:srgbClr val="000000"/>
              </a:buClr>
            </a:pPr>
            <a:r>
              <a:rPr lang="en-US" sz="1466" kern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de processos administrativos, de pessoal e financeiro, nas ICT; e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787" name="Google Shape;1787;p60"/>
          <p:cNvGrpSpPr/>
          <p:nvPr/>
        </p:nvGrpSpPr>
        <p:grpSpPr>
          <a:xfrm>
            <a:off x="1193454" y="4008541"/>
            <a:ext cx="5730179" cy="1123552"/>
            <a:chOff x="0" y="-28575"/>
            <a:chExt cx="2511988" cy="492541"/>
          </a:xfrm>
        </p:grpSpPr>
        <p:sp>
          <p:nvSpPr>
            <p:cNvPr id="1788" name="Google Shape;1788;p60"/>
            <p:cNvSpPr/>
            <p:nvPr/>
          </p:nvSpPr>
          <p:spPr>
            <a:xfrm>
              <a:off x="0" y="0"/>
              <a:ext cx="2511988" cy="463966"/>
            </a:xfrm>
            <a:custGeom>
              <a:avLst/>
              <a:gdLst/>
              <a:ahLst/>
              <a:cxnLst/>
              <a:rect l="l" t="t" r="r" b="b"/>
              <a:pathLst>
                <a:path w="2511988" h="463966" extrusionOk="0">
                  <a:moveTo>
                    <a:pt x="24319" y="0"/>
                  </a:moveTo>
                  <a:lnTo>
                    <a:pt x="2487669" y="0"/>
                  </a:lnTo>
                  <a:cubicBezTo>
                    <a:pt x="2501100" y="0"/>
                    <a:pt x="2511988" y="10888"/>
                    <a:pt x="2511988" y="24319"/>
                  </a:cubicBezTo>
                  <a:lnTo>
                    <a:pt x="2511988" y="439647"/>
                  </a:lnTo>
                  <a:cubicBezTo>
                    <a:pt x="2511988" y="453078"/>
                    <a:pt x="2501100" y="463966"/>
                    <a:pt x="2487669" y="463966"/>
                  </a:cubicBezTo>
                  <a:lnTo>
                    <a:pt x="24319" y="463966"/>
                  </a:lnTo>
                  <a:cubicBezTo>
                    <a:pt x="10888" y="463966"/>
                    <a:pt x="0" y="453078"/>
                    <a:pt x="0" y="439647"/>
                  </a:cubicBezTo>
                  <a:lnTo>
                    <a:pt x="0" y="24319"/>
                  </a:lnTo>
                  <a:cubicBezTo>
                    <a:pt x="0" y="10888"/>
                    <a:pt x="10888" y="0"/>
                    <a:pt x="24319" y="0"/>
                  </a:cubicBezTo>
                  <a:close/>
                </a:path>
              </a:pathLst>
            </a:custGeom>
            <a:solidFill>
              <a:srgbClr val="D88E2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60"/>
            <p:cNvSpPr txBox="1"/>
            <p:nvPr/>
          </p:nvSpPr>
          <p:spPr>
            <a:xfrm>
              <a:off x="0" y="-28575"/>
              <a:ext cx="2511988" cy="492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517" tIns="30517" rIns="30517" bIns="3051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0" name="Google Shape;1790;p60"/>
          <p:cNvSpPr txBox="1"/>
          <p:nvPr/>
        </p:nvSpPr>
        <p:spPr>
          <a:xfrm>
            <a:off x="1406249" y="4198020"/>
            <a:ext cx="5304600" cy="778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15000"/>
              </a:lnSpc>
              <a:buClr>
                <a:srgbClr val="000000"/>
              </a:buClr>
            </a:pPr>
            <a:r>
              <a:rPr lang="en-US" sz="1466" b="1" kern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DESCENTRALIZAÇÃO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lnSpc>
                <a:spcPct val="115000"/>
              </a:lnSpc>
              <a:buClr>
                <a:srgbClr val="000000"/>
              </a:buClr>
            </a:pPr>
            <a:r>
              <a:rPr lang="en-US" sz="1466" kern="0">
                <a:solidFill>
                  <a:srgbClr val="F4F4F4"/>
                </a:solidFill>
                <a:latin typeface="Open Sans"/>
                <a:ea typeface="Open Sans"/>
                <a:cs typeface="Open Sans"/>
                <a:sym typeface="Open Sans"/>
              </a:rPr>
              <a:t>do fomento ao desenvolvimento de setores de CTI nos Estados, DF e Municípios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791" name="Google Shape;1791;p60"/>
          <p:cNvGrpSpPr/>
          <p:nvPr/>
        </p:nvGrpSpPr>
        <p:grpSpPr>
          <a:xfrm>
            <a:off x="8510458" y="952651"/>
            <a:ext cx="3445088" cy="4805063"/>
            <a:chOff x="0" y="0"/>
            <a:chExt cx="812800" cy="1133659"/>
          </a:xfrm>
        </p:grpSpPr>
        <p:sp>
          <p:nvSpPr>
            <p:cNvPr id="1792" name="Google Shape;1792;p60"/>
            <p:cNvSpPr/>
            <p:nvPr/>
          </p:nvSpPr>
          <p:spPr>
            <a:xfrm>
              <a:off x="0" y="0"/>
              <a:ext cx="812800" cy="1133659"/>
            </a:xfrm>
            <a:custGeom>
              <a:avLst/>
              <a:gdLst/>
              <a:ahLst/>
              <a:cxnLst/>
              <a:rect l="l" t="t" r="r" b="b"/>
              <a:pathLst>
                <a:path w="812800" h="1133659" extrusionOk="0">
                  <a:moveTo>
                    <a:pt x="406400" y="0"/>
                  </a:moveTo>
                  <a:lnTo>
                    <a:pt x="812800" y="566829"/>
                  </a:lnTo>
                  <a:lnTo>
                    <a:pt x="406400" y="1133659"/>
                  </a:lnTo>
                  <a:lnTo>
                    <a:pt x="0" y="5668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FFB905">
                  <a:alpha val="86666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60"/>
            <p:cNvSpPr txBox="1"/>
            <p:nvPr/>
          </p:nvSpPr>
          <p:spPr>
            <a:xfrm>
              <a:off x="139700" y="166273"/>
              <a:ext cx="533400" cy="7725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4" name="Google Shape;1794;p60"/>
          <p:cNvSpPr txBox="1"/>
          <p:nvPr/>
        </p:nvSpPr>
        <p:spPr>
          <a:xfrm>
            <a:off x="666750" y="966316"/>
            <a:ext cx="6466201" cy="68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19695" lvl="2" indent="-239898" defTabSz="609630">
              <a:lnSpc>
                <a:spcPct val="166026"/>
              </a:lnSpc>
              <a:buClr>
                <a:srgbClr val="172F7A"/>
              </a:buClr>
              <a:buSzPts val="2499"/>
              <a:buFont typeface="Arial"/>
              <a:buChar char="⚬"/>
            </a:pPr>
            <a:r>
              <a:rPr lang="en-US" sz="1333" b="1" kern="0" dirty="0" err="1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Estabelece</a:t>
            </a:r>
            <a:r>
              <a:rPr lang="en-US" sz="1333" b="1" kern="0" dirty="0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 TRÊS IMPORTANTES PILARES que </a:t>
            </a:r>
            <a:r>
              <a:rPr lang="en-US" sz="1333" b="1" kern="0" dirty="0" err="1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norteiam</a:t>
            </a:r>
            <a:r>
              <a:rPr lang="en-US" sz="1333" b="1" kern="0" dirty="0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333" b="1" kern="0" dirty="0" err="1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US" sz="1333" b="1" kern="0" dirty="0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333" b="1" kern="0" dirty="0" err="1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ciência</a:t>
            </a:r>
            <a:r>
              <a:rPr lang="en-US" sz="1333" b="1" kern="0" dirty="0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333" b="1" kern="0" dirty="0" err="1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tecnologia</a:t>
            </a:r>
            <a:r>
              <a:rPr lang="en-US" sz="1333" b="1" kern="0" dirty="0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sz="1333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95" name="Google Shape;1795;p60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EDEDED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96" name="Google Shape;1796;p60"/>
          <p:cNvSpPr txBox="1"/>
          <p:nvPr/>
        </p:nvSpPr>
        <p:spPr>
          <a:xfrm>
            <a:off x="666750" y="5336496"/>
            <a:ext cx="646620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19695" lvl="2" indent="-239898" defTabSz="609630">
              <a:lnSpc>
                <a:spcPct val="115000"/>
              </a:lnSpc>
              <a:buClr>
                <a:srgbClr val="172F7A"/>
              </a:buClr>
              <a:buSzPts val="2499"/>
              <a:buFont typeface="Arial"/>
              <a:buChar char="⚬"/>
            </a:pPr>
            <a:r>
              <a:rPr lang="en-US" sz="1200" b="1" kern="0" dirty="0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Altera leis </a:t>
            </a:r>
            <a:r>
              <a:rPr lang="en-US" sz="1200" b="1" kern="0" dirty="0" err="1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existentes</a:t>
            </a:r>
            <a:r>
              <a:rPr lang="en-US" sz="1200" b="1" kern="0" dirty="0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719695" lvl="2" indent="-239898" defTabSz="609630">
              <a:lnSpc>
                <a:spcPct val="115000"/>
              </a:lnSpc>
              <a:buClr>
                <a:srgbClr val="172F7A"/>
              </a:buClr>
              <a:buSzPts val="2499"/>
              <a:buFont typeface="Arial"/>
              <a:buChar char="⚬"/>
            </a:pPr>
            <a:r>
              <a:rPr lang="en-US" sz="1200" b="1" kern="0" dirty="0" err="1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Introduz</a:t>
            </a:r>
            <a:r>
              <a:rPr lang="en-US" sz="1200" b="1" kern="0" dirty="0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b="1" kern="0" dirty="0" err="1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dispositivos</a:t>
            </a:r>
            <a:r>
              <a:rPr lang="en-US" sz="1200" b="1" kern="0" dirty="0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b="1" kern="0" dirty="0" err="1">
                <a:solidFill>
                  <a:srgbClr val="172F7A"/>
                </a:solidFill>
                <a:latin typeface="Open Sans"/>
                <a:ea typeface="Open Sans"/>
                <a:cs typeface="Open Sans"/>
                <a:sym typeface="Open Sans"/>
              </a:rPr>
              <a:t>independentes</a:t>
            </a:r>
            <a:endParaRPr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97" name="Google Shape;1797;p60"/>
          <p:cNvSpPr txBox="1"/>
          <p:nvPr/>
        </p:nvSpPr>
        <p:spPr>
          <a:xfrm>
            <a:off x="9032059" y="2714720"/>
            <a:ext cx="2401887" cy="137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>
                <a:solidFill>
                  <a:srgbClr val="FFB905"/>
                </a:solidFill>
                <a:latin typeface="Open Sans"/>
                <a:ea typeface="Open Sans"/>
                <a:cs typeface="Open Sans"/>
                <a:sym typeface="Open Sans"/>
              </a:rPr>
              <a:t>MARCO LEGAL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>
                <a:solidFill>
                  <a:srgbClr val="FFB905"/>
                </a:solidFill>
                <a:latin typeface="Open Sans"/>
                <a:ea typeface="Open Sans"/>
                <a:cs typeface="Open Sans"/>
                <a:sym typeface="Open Sans"/>
              </a:rPr>
              <a:t>DE CTI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endParaRPr sz="1599" b="1" kern="0">
              <a:solidFill>
                <a:srgbClr val="FFB90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 defTabSz="609630">
              <a:lnSpc>
                <a:spcPct val="140016"/>
              </a:lnSpc>
              <a:buClr>
                <a:srgbClr val="000000"/>
              </a:buClr>
            </a:pPr>
            <a:r>
              <a:rPr lang="en-US" sz="1599" b="1" kern="0">
                <a:solidFill>
                  <a:srgbClr val="FFB905"/>
                </a:solidFill>
                <a:latin typeface="Open Sans"/>
                <a:ea typeface="Open Sans"/>
                <a:cs typeface="Open Sans"/>
                <a:sym typeface="Open Sans"/>
              </a:rPr>
              <a:t>LEI Nº 13.243/16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3996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14" name="Google Shape;314;p9"/>
          <p:cNvGrpSpPr/>
          <p:nvPr/>
        </p:nvGrpSpPr>
        <p:grpSpPr>
          <a:xfrm>
            <a:off x="5790721" y="1923005"/>
            <a:ext cx="883103" cy="131507"/>
            <a:chOff x="0" y="-144662"/>
            <a:chExt cx="1766208" cy="263014"/>
          </a:xfrm>
        </p:grpSpPr>
        <p:grpSp>
          <p:nvGrpSpPr>
            <p:cNvPr id="315" name="Google Shape;315;p9"/>
            <p:cNvGrpSpPr/>
            <p:nvPr/>
          </p:nvGrpSpPr>
          <p:grpSpPr>
            <a:xfrm>
              <a:off x="0" y="-144662"/>
              <a:ext cx="883104" cy="263014"/>
              <a:chOff x="0" y="-28575"/>
              <a:chExt cx="174440" cy="51953"/>
            </a:xfrm>
          </p:grpSpPr>
          <p:sp>
            <p:nvSpPr>
              <p:cNvPr id="316" name="Google Shape;316;p9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18265B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9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" name="Google Shape;318;p9"/>
            <p:cNvGrpSpPr/>
            <p:nvPr/>
          </p:nvGrpSpPr>
          <p:grpSpPr>
            <a:xfrm>
              <a:off x="883104" y="-144662"/>
              <a:ext cx="883104" cy="263014"/>
              <a:chOff x="0" y="-28575"/>
              <a:chExt cx="174440" cy="51953"/>
            </a:xfrm>
          </p:grpSpPr>
          <p:sp>
            <p:nvSpPr>
              <p:cNvPr id="319" name="Google Shape;319;p9"/>
              <p:cNvSpPr/>
              <p:nvPr/>
            </p:nvSpPr>
            <p:spPr>
              <a:xfrm>
                <a:off x="0" y="0"/>
                <a:ext cx="174440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174440" h="23378" extrusionOk="0">
                    <a:moveTo>
                      <a:pt x="0" y="0"/>
                    </a:moveTo>
                    <a:lnTo>
                      <a:pt x="174440" y="0"/>
                    </a:lnTo>
                    <a:lnTo>
                      <a:pt x="174440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D88E29"/>
              </a:solidFill>
              <a:ln>
                <a:noFill/>
              </a:ln>
            </p:spPr>
            <p:txBody>
              <a:bodyPr/>
              <a:lstStyle/>
              <a:p>
                <a:pPr defTabSz="609630">
                  <a:buClr>
                    <a:srgbClr val="000000"/>
                  </a:buClr>
                </a:pPr>
                <a:endParaRPr lang="pt-BR" sz="933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9"/>
              <p:cNvSpPr txBox="1"/>
              <p:nvPr/>
            </p:nvSpPr>
            <p:spPr>
              <a:xfrm>
                <a:off x="0" y="-28575"/>
                <a:ext cx="174440" cy="519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 defTabSz="609630">
                  <a:lnSpc>
                    <a:spcPct val="124388"/>
                  </a:lnSpc>
                  <a:buClr>
                    <a:srgbClr val="000000"/>
                  </a:buClr>
                </a:pPr>
                <a:endParaRPr sz="12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21" name="Google Shape;321;p9"/>
          <p:cNvSpPr/>
          <p:nvPr/>
        </p:nvSpPr>
        <p:spPr>
          <a:xfrm rot="-5400000">
            <a:off x="1231238" y="982301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2" name="Google Shape;322;p9"/>
          <p:cNvSpPr/>
          <p:nvPr/>
        </p:nvSpPr>
        <p:spPr>
          <a:xfrm rot="-5400000">
            <a:off x="10098459" y="982301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4"/>
                </a:lnTo>
                <a:lnTo>
                  <a:pt x="0" y="968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3" name="Google Shape;323;p9"/>
          <p:cNvSpPr txBox="1"/>
          <p:nvPr/>
        </p:nvSpPr>
        <p:spPr>
          <a:xfrm>
            <a:off x="1831523" y="562819"/>
            <a:ext cx="8221319" cy="1410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EMENDA CONSTITUCIONAL N. 85/15 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09630">
              <a:lnSpc>
                <a:spcPct val="125004"/>
              </a:lnSpc>
              <a:buClr>
                <a:srgbClr val="000000"/>
              </a:buClr>
            </a:pPr>
            <a:r>
              <a:rPr lang="en-US" sz="3666" b="1" kern="0" dirty="0">
                <a:solidFill>
                  <a:srgbClr val="18265B"/>
                </a:solidFill>
                <a:latin typeface="Inria Serif"/>
                <a:ea typeface="Inria Serif"/>
                <a:cs typeface="Inria Serif"/>
                <a:sym typeface="Inria Serif"/>
              </a:rPr>
              <a:t>– MUDANÇA DE PARADIGMA –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2" name="Google Shape;342;p9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 dirty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D8600DE-EBA3-C11C-3B56-14155D43C2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5620" y="2442847"/>
            <a:ext cx="9614460" cy="38523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999" b="-12999"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48" name="Google Shape;348;p10"/>
          <p:cNvGrpSpPr/>
          <p:nvPr/>
        </p:nvGrpSpPr>
        <p:grpSpPr>
          <a:xfrm>
            <a:off x="5506341" y="4713920"/>
            <a:ext cx="1028700" cy="105873"/>
            <a:chOff x="0" y="-28575"/>
            <a:chExt cx="406400" cy="41826"/>
          </a:xfrm>
        </p:grpSpPr>
        <p:sp>
          <p:nvSpPr>
            <p:cNvPr id="349" name="Google Shape;349;p10"/>
            <p:cNvSpPr/>
            <p:nvPr/>
          </p:nvSpPr>
          <p:spPr>
            <a:xfrm>
              <a:off x="0" y="0"/>
              <a:ext cx="406400" cy="13251"/>
            </a:xfrm>
            <a:custGeom>
              <a:avLst/>
              <a:gdLst/>
              <a:ahLst/>
              <a:cxnLst/>
              <a:rect l="l" t="t" r="r" b="b"/>
              <a:pathLst>
                <a:path w="406400" h="13251" extrusionOk="0">
                  <a:moveTo>
                    <a:pt x="0" y="0"/>
                  </a:moveTo>
                  <a:lnTo>
                    <a:pt x="406400" y="0"/>
                  </a:lnTo>
                  <a:lnTo>
                    <a:pt x="406400" y="13251"/>
                  </a:lnTo>
                  <a:lnTo>
                    <a:pt x="0" y="13251"/>
                  </a:lnTo>
                  <a:close/>
                </a:path>
              </a:pathLst>
            </a:custGeom>
            <a:solidFill>
              <a:srgbClr val="ED942B"/>
            </a:solidFill>
            <a:ln>
              <a:noFill/>
            </a:ln>
          </p:spPr>
          <p:txBody>
            <a:bodyPr/>
            <a:lstStyle/>
            <a:p>
              <a:pPr defTabSz="609630">
                <a:buClr>
                  <a:srgbClr val="000000"/>
                </a:buClr>
              </a:pPr>
              <a:endParaRPr lang="pt-BR"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10"/>
            <p:cNvSpPr txBox="1"/>
            <p:nvPr/>
          </p:nvSpPr>
          <p:spPr>
            <a:xfrm>
              <a:off x="0" y="-28575"/>
              <a:ext cx="406400" cy="418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 defTabSz="609630">
                <a:lnSpc>
                  <a:spcPct val="124388"/>
                </a:lnSpc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1" name="Google Shape;351;p10"/>
          <p:cNvSpPr/>
          <p:nvPr/>
        </p:nvSpPr>
        <p:spPr>
          <a:xfrm rot="-5400000">
            <a:off x="974525" y="2348191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3" y="0"/>
                </a:lnTo>
                <a:lnTo>
                  <a:pt x="832003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2" name="Google Shape;352;p10"/>
          <p:cNvSpPr/>
          <p:nvPr/>
        </p:nvSpPr>
        <p:spPr>
          <a:xfrm rot="-5400000">
            <a:off x="10482185" y="2348191"/>
            <a:ext cx="554669" cy="645903"/>
          </a:xfrm>
          <a:custGeom>
            <a:avLst/>
            <a:gdLst/>
            <a:ahLst/>
            <a:cxnLst/>
            <a:rect l="l" t="t" r="r" b="b"/>
            <a:pathLst>
              <a:path w="832003" h="968854" extrusionOk="0">
                <a:moveTo>
                  <a:pt x="0" y="0"/>
                </a:moveTo>
                <a:lnTo>
                  <a:pt x="832004" y="0"/>
                </a:lnTo>
                <a:lnTo>
                  <a:pt x="832004" y="968853"/>
                </a:lnTo>
                <a:lnTo>
                  <a:pt x="0" y="96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3" name="Google Shape;353;p10"/>
          <p:cNvSpPr txBox="1"/>
          <p:nvPr/>
        </p:nvSpPr>
        <p:spPr>
          <a:xfrm>
            <a:off x="0" y="2997623"/>
            <a:ext cx="12192000" cy="97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40005"/>
              </a:lnSpc>
              <a:buClr>
                <a:srgbClr val="000000"/>
              </a:buClr>
            </a:pPr>
            <a:r>
              <a:rPr lang="en-US" sz="4533" b="1" kern="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MAS O QUE É INOVAÇÃO?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4" name="Google Shape;354;p10"/>
          <p:cNvSpPr txBox="1"/>
          <p:nvPr/>
        </p:nvSpPr>
        <p:spPr>
          <a:xfrm>
            <a:off x="9919673" y="6397056"/>
            <a:ext cx="1831191" cy="17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40000"/>
              </a:lnSpc>
              <a:buClr>
                <a:srgbClr val="000000"/>
              </a:buClr>
            </a:pPr>
            <a:r>
              <a:rPr lang="en-US" sz="800" kern="0">
                <a:solidFill>
                  <a:srgbClr val="A7A7A7"/>
                </a:solidFill>
                <a:latin typeface="Open Sans"/>
                <a:ea typeface="Open Sans"/>
                <a:cs typeface="Open Sans"/>
                <a:sym typeface="Open Sans"/>
              </a:rPr>
              <a:t>Diana Guimarães Azin</a:t>
            </a: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2128</Words>
  <Application>Microsoft Office PowerPoint</Application>
  <PresentationFormat>Widescreen</PresentationFormat>
  <Paragraphs>273</Paragraphs>
  <Slides>43</Slides>
  <Notes>39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49" baseType="lpstr">
      <vt:lpstr>Aptos</vt:lpstr>
      <vt:lpstr>Arial</vt:lpstr>
      <vt:lpstr>Calibri</vt:lpstr>
      <vt:lpstr>Inria Serif</vt:lpstr>
      <vt:lpstr>Open Sans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Diana Guimarães Azin</dc:creator>
  <cp:lastModifiedBy>Diana Guimarães Azin</cp:lastModifiedBy>
  <cp:revision>8</cp:revision>
  <dcterms:created xsi:type="dcterms:W3CDTF">2026-02-04T03:11:50Z</dcterms:created>
  <dcterms:modified xsi:type="dcterms:W3CDTF">2026-05-27T10:49:59Z</dcterms:modified>
</cp:coreProperties>
</file>