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  <p:sldMasterId id="2147483687" r:id="rId5"/>
    <p:sldMasterId id="2147483715" r:id="rId6"/>
    <p:sldMasterId id="2147483721" r:id="rId7"/>
    <p:sldMasterId id="2147483728" r:id="rId8"/>
  </p:sldMasterIdLst>
  <p:notesMasterIdLst>
    <p:notesMasterId r:id="rId62"/>
  </p:notesMasterIdLst>
  <p:sldIdLst>
    <p:sldId id="256" r:id="rId9"/>
    <p:sldId id="258" r:id="rId10"/>
    <p:sldId id="301" r:id="rId11"/>
    <p:sldId id="302" r:id="rId12"/>
    <p:sldId id="303" r:id="rId13"/>
    <p:sldId id="304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305" r:id="rId40"/>
    <p:sldId id="286" r:id="rId41"/>
    <p:sldId id="287" r:id="rId42"/>
    <p:sldId id="306" r:id="rId43"/>
    <p:sldId id="288" r:id="rId44"/>
    <p:sldId id="289" r:id="rId45"/>
    <p:sldId id="290" r:id="rId46"/>
    <p:sldId id="291" r:id="rId47"/>
    <p:sldId id="308" r:id="rId48"/>
    <p:sldId id="309" r:id="rId49"/>
    <p:sldId id="310" r:id="rId50"/>
    <p:sldId id="311" r:id="rId51"/>
    <p:sldId id="312" r:id="rId52"/>
    <p:sldId id="307" r:id="rId53"/>
    <p:sldId id="293" r:id="rId54"/>
    <p:sldId id="294" r:id="rId55"/>
    <p:sldId id="295" r:id="rId56"/>
    <p:sldId id="296" r:id="rId57"/>
    <p:sldId id="297" r:id="rId58"/>
    <p:sldId id="313" r:id="rId59"/>
    <p:sldId id="298" r:id="rId60"/>
    <p:sldId id="300" r:id="rId61"/>
  </p:sldIdLst>
  <p:sldSz cx="12192000" cy="6858000"/>
  <p:notesSz cx="7315200" cy="96012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AFC0A0DF-7C42-4D1C-A12B-DAAA4EDB08E3}">
          <p14:sldIdLst>
            <p14:sldId id="256"/>
            <p14:sldId id="258"/>
            <p14:sldId id="301"/>
            <p14:sldId id="302"/>
            <p14:sldId id="303"/>
            <p14:sldId id="304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  <p14:section name="Backup" id="{9B198F4A-BFCC-4259-86BE-1264E6FBC1F4}">
          <p14:sldIdLst>
            <p14:sldId id="271"/>
            <p14:sldId id="272"/>
            <p14:sldId id="273"/>
            <p14:sldId id="274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305"/>
            <p14:sldId id="286"/>
            <p14:sldId id="287"/>
            <p14:sldId id="306"/>
            <p14:sldId id="288"/>
            <p14:sldId id="289"/>
            <p14:sldId id="290"/>
            <p14:sldId id="291"/>
            <p14:sldId id="308"/>
            <p14:sldId id="309"/>
            <p14:sldId id="310"/>
            <p14:sldId id="311"/>
            <p14:sldId id="312"/>
            <p14:sldId id="307"/>
            <p14:sldId id="293"/>
            <p14:sldId id="294"/>
            <p14:sldId id="295"/>
            <p14:sldId id="296"/>
            <p14:sldId id="297"/>
            <p14:sldId id="313"/>
            <p14:sldId id="298"/>
            <p14:sldId id="30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3F3F3"/>
    <a:srgbClr val="ECECEC"/>
    <a:srgbClr val="9FFBBE"/>
    <a:srgbClr val="FFA52D"/>
    <a:srgbClr val="21314C"/>
    <a:srgbClr val="F5873D"/>
    <a:srgbClr val="0D4317"/>
    <a:srgbClr val="002060"/>
    <a:srgbClr val="2E6C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4A11B0-99D7-46C2-A5A2-16AA7FB0F76E}" v="2" dt="2026-05-22T19:52:56.0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3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3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microsoft.com/office/2016/11/relationships/changesInfo" Target="changesInfos/changesInfo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Eloi" userId="e33a979f-9720-48c5-acff-677d1d71784f" providerId="ADAL" clId="{EF32B8E3-BFE0-497C-AAFB-1FF0DF02B21C}"/>
    <pc:docChg chg="custSel modSld">
      <pc:chgData name="Daniel Eloi" userId="e33a979f-9720-48c5-acff-677d1d71784f" providerId="ADAL" clId="{EF32B8E3-BFE0-497C-AAFB-1FF0DF02B21C}" dt="2026-05-22T19:53:26.037" v="49" actId="478"/>
      <pc:docMkLst>
        <pc:docMk/>
      </pc:docMkLst>
      <pc:sldChg chg="delSp modSp mod">
        <pc:chgData name="Daniel Eloi" userId="e33a979f-9720-48c5-acff-677d1d71784f" providerId="ADAL" clId="{EF32B8E3-BFE0-497C-AAFB-1FF0DF02B21C}" dt="2026-05-22T19:53:26.037" v="49" actId="478"/>
        <pc:sldMkLst>
          <pc:docMk/>
          <pc:sldMk cId="0" sldId="259"/>
        </pc:sldMkLst>
        <pc:spChg chg="mod">
          <ac:chgData name="Daniel Eloi" userId="e33a979f-9720-48c5-acff-677d1d71784f" providerId="ADAL" clId="{EF32B8E3-BFE0-497C-AAFB-1FF0DF02B21C}" dt="2026-05-22T19:52:56.678" v="45" actId="6549"/>
          <ac:spMkLst>
            <pc:docMk/>
            <pc:sldMk cId="0" sldId="259"/>
            <ac:spMk id="3" creationId="{00000000-0000-0000-0000-000000000000}"/>
          </ac:spMkLst>
        </pc:spChg>
        <pc:spChg chg="del">
          <ac:chgData name="Daniel Eloi" userId="e33a979f-9720-48c5-acff-677d1d71784f" providerId="ADAL" clId="{EF32B8E3-BFE0-497C-AAFB-1FF0DF02B21C}" dt="2026-05-22T19:53:26.037" v="49" actId="478"/>
          <ac:spMkLst>
            <pc:docMk/>
            <pc:sldMk cId="0" sldId="259"/>
            <ac:spMk id="4" creationId="{386AA2EE-8356-2BD6-0A3C-27DCD22F04CE}"/>
          </ac:spMkLst>
        </pc:spChg>
      </pc:sldChg>
      <pc:sldChg chg="modSp mod">
        <pc:chgData name="Daniel Eloi" userId="e33a979f-9720-48c5-acff-677d1d71784f" providerId="ADAL" clId="{EF32B8E3-BFE0-497C-AAFB-1FF0DF02B21C}" dt="2026-05-22T19:53:15.835" v="48" actId="20577"/>
        <pc:sldMkLst>
          <pc:docMk/>
          <pc:sldMk cId="0" sldId="296"/>
        </pc:sldMkLst>
        <pc:spChg chg="mod">
          <ac:chgData name="Daniel Eloi" userId="e33a979f-9720-48c5-acff-677d1d71784f" providerId="ADAL" clId="{EF32B8E3-BFE0-497C-AAFB-1FF0DF02B21C}" dt="2026-05-22T19:53:15.835" v="48" actId="20577"/>
          <ac:spMkLst>
            <pc:docMk/>
            <pc:sldMk cId="0" sldId="296"/>
            <ac:spMk id="2" creationId="{00000000-0000-0000-0000-000000000000}"/>
          </ac:spMkLst>
        </pc:spChg>
      </pc:sldChg>
      <pc:sldChg chg="modSp mod">
        <pc:chgData name="Daniel Eloi" userId="e33a979f-9720-48c5-acff-677d1d71784f" providerId="ADAL" clId="{EF32B8E3-BFE0-497C-AAFB-1FF0DF02B21C}" dt="2026-05-22T19:53:11.636" v="46" actId="20577"/>
        <pc:sldMkLst>
          <pc:docMk/>
          <pc:sldMk cId="139551426" sldId="307"/>
        </pc:sldMkLst>
        <pc:spChg chg="mod">
          <ac:chgData name="Daniel Eloi" userId="e33a979f-9720-48c5-acff-677d1d71784f" providerId="ADAL" clId="{EF32B8E3-BFE0-497C-AAFB-1FF0DF02B21C}" dt="2026-05-22T19:53:11.636" v="46" actId="20577"/>
          <ac:spMkLst>
            <pc:docMk/>
            <pc:sldMk cId="139551426" sldId="307"/>
            <ac:spMk id="2" creationId="{D199BDA6-85C3-2B96-23C9-535CFC4B4A0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30EB1-E235-47E7-8CAB-D8C84FEC6BCB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B2935C-4C2E-47D8-A31E-4153209A50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811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d33f818c95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g2d33f818c95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3007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7063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4657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92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90816" y="0"/>
            <a:ext cx="4901183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20516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284070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666967" y="2574100"/>
            <a:ext cx="7644400" cy="3118800"/>
          </a:xfrm>
          <a:prstGeom prst="rect">
            <a:avLst/>
          </a:prstGeom>
        </p:spPr>
        <p:txBody>
          <a:bodyPr spcFirstLastPara="1" wrap="square" lIns="91425" tIns="90000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666967" y="5692900"/>
            <a:ext cx="76444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Font typeface="Open Sans"/>
              <a:buNone/>
              <a:defRPr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58" name="Google Shape;58;p14"/>
          <p:cNvPicPr preferRelativeResize="0"/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288667" y="1698467"/>
            <a:ext cx="4903333" cy="5595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967" y="663767"/>
            <a:ext cx="1410061" cy="5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>
            <a:spLocks noGrp="1"/>
          </p:cNvSpPr>
          <p:nvPr>
            <p:ph type="body" idx="2"/>
          </p:nvPr>
        </p:nvSpPr>
        <p:spPr>
          <a:xfrm>
            <a:off x="9253967" y="668167"/>
            <a:ext cx="22440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 sz="1867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■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■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■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7247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4300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3323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sz="18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 sz="1600"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 sz="1600"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 sz="1600">
                <a:latin typeface="Open Sans"/>
                <a:ea typeface="Open Sans"/>
                <a:cs typeface="Open Sans"/>
                <a:sym typeface="Open Sans"/>
              </a:defRPr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 sz="1600">
                <a:latin typeface="Open Sans"/>
                <a:ea typeface="Open Sans"/>
                <a:cs typeface="Open Sans"/>
                <a:sym typeface="Open Sans"/>
              </a:defRPr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 sz="1600">
                <a:latin typeface="Open Sans"/>
                <a:ea typeface="Open Sans"/>
                <a:cs typeface="Open Sans"/>
                <a:sym typeface="Open Sans"/>
              </a:defRPr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 sz="1600">
                <a:latin typeface="Open Sans"/>
                <a:ea typeface="Open Sans"/>
                <a:cs typeface="Open Sans"/>
                <a:sym typeface="Open Sans"/>
              </a:defRPr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 sz="16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sz="18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 sz="1600"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 sz="1600"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 sz="1600">
                <a:latin typeface="Open Sans"/>
                <a:ea typeface="Open Sans"/>
                <a:cs typeface="Open Sans"/>
                <a:sym typeface="Open Sans"/>
              </a:defRPr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 sz="1600">
                <a:latin typeface="Open Sans"/>
                <a:ea typeface="Open Sans"/>
                <a:cs typeface="Open Sans"/>
                <a:sym typeface="Open Sans"/>
              </a:defRPr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 sz="1600">
                <a:latin typeface="Open Sans"/>
                <a:ea typeface="Open Sans"/>
                <a:cs typeface="Open Sans"/>
                <a:sym typeface="Open Sans"/>
              </a:defRPr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 sz="1600">
                <a:latin typeface="Open Sans"/>
                <a:ea typeface="Open Sans"/>
                <a:cs typeface="Open Sans"/>
                <a:sym typeface="Open Sans"/>
              </a:defRPr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 sz="16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7024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375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 sz="1600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 sz="1600"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 sz="1600"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 sz="1600">
                <a:latin typeface="Open Sans"/>
                <a:ea typeface="Open Sans"/>
                <a:cs typeface="Open Sans"/>
                <a:sym typeface="Open Sans"/>
              </a:defRPr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 sz="1600">
                <a:latin typeface="Open Sans"/>
                <a:ea typeface="Open Sans"/>
                <a:cs typeface="Open Sans"/>
                <a:sym typeface="Open Sans"/>
              </a:defRPr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 sz="1600">
                <a:latin typeface="Open Sans"/>
                <a:ea typeface="Open Sans"/>
                <a:cs typeface="Open Sans"/>
                <a:sym typeface="Open Sans"/>
              </a:defRPr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 sz="1600">
                <a:latin typeface="Open Sans"/>
                <a:ea typeface="Open Sans"/>
                <a:cs typeface="Open Sans"/>
                <a:sym typeface="Open Sans"/>
              </a:defRPr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 sz="16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59942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340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49941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7" name="Google Shape;87;p2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40883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74514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94" name="Google Shape;94;p2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 rtl="0"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19021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69801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">
  <p:cSld name="Slide de título 1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0" name="Google Shape;100;p25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1" name="Google Shape;101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4793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Título e Conteúdo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28575" rIns="57150" bIns="285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28575" rIns="57150" bIns="28575" anchor="t" anchorCtr="0">
            <a:normAutofit/>
          </a:bodyPr>
          <a:lstStyle>
            <a:lvl1pPr marL="609585" lvl="0" indent="-3979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1pPr>
            <a:lvl2pPr marL="1219170" lvl="1" indent="-3979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marL="1828754" lvl="2" indent="-3979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2438339" lvl="3" indent="-3979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3047924" lvl="4" indent="-3979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3657509" lvl="5" indent="-3979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4267093" lvl="6" indent="-3979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4876678" lvl="7" indent="-3979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5486263" lvl="8" indent="-397923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5" name="Google Shape;105;p26"/>
          <p:cNvSpPr txBox="1">
            <a:spLocks noGrp="1"/>
          </p:cNvSpPr>
          <p:nvPr>
            <p:ph type="dt" idx="10"/>
          </p:nvPr>
        </p:nvSpPr>
        <p:spPr>
          <a:xfrm>
            <a:off x="838201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28575" rIns="57150" bIns="285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106" name="Google Shape;106;p2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28575" rIns="57150" bIns="285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107" name="Google Shape;107;p26"/>
          <p:cNvSpPr txBox="1">
            <a:spLocks noGrp="1"/>
          </p:cNvSpPr>
          <p:nvPr>
            <p:ph type="sldNum" idx="12"/>
          </p:nvPr>
        </p:nvSpPr>
        <p:spPr>
          <a:xfrm>
            <a:off x="8610601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28575" rIns="57150" bIns="285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80885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76122" y="694766"/>
            <a:ext cx="10639755" cy="40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9886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rgbClr val="03031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1828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99939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3404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rgbClr val="F7F7F7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40774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92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90816" y="0"/>
            <a:ext cx="4901183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61726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1"/>
            <a:ext cx="10363200" cy="4719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67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1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3E3E3E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36887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9168" y="662098"/>
            <a:ext cx="10733665" cy="471989"/>
          </a:xfrm>
        </p:spPr>
        <p:txBody>
          <a:bodyPr lIns="0" tIns="0" rIns="0" bIns="0"/>
          <a:lstStyle>
            <a:lvl1pPr>
              <a:defRPr sz="3067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25699" y="3390672"/>
            <a:ext cx="7559887" cy="184666"/>
          </a:xfrm>
        </p:spPr>
        <p:txBody>
          <a:bodyPr lIns="0" tIns="0" rIns="0" bIns="0"/>
          <a:lstStyle>
            <a:lvl1pPr>
              <a:defRPr sz="1200" b="0" i="0">
                <a:solidFill>
                  <a:srgbClr val="3E3E3E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11377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9168" y="662098"/>
            <a:ext cx="10733665" cy="471989"/>
          </a:xfrm>
        </p:spPr>
        <p:txBody>
          <a:bodyPr lIns="0" tIns="0" rIns="0" bIns="0"/>
          <a:lstStyle>
            <a:lvl1pPr>
              <a:defRPr sz="3067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256954" y="1484129"/>
            <a:ext cx="2744047" cy="4719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67" b="1" i="0">
                <a:solidFill>
                  <a:srgbClr val="0092B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25246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9168" y="662098"/>
            <a:ext cx="10733665" cy="471989"/>
          </a:xfrm>
        </p:spPr>
        <p:txBody>
          <a:bodyPr lIns="0" tIns="0" rIns="0" bIns="0"/>
          <a:lstStyle>
            <a:lvl1pPr>
              <a:defRPr sz="3067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84674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15120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1_Slide de 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176" y="4124383"/>
            <a:ext cx="551648" cy="753918"/>
          </a:xfrm>
          <a:prstGeom prst="rect">
            <a:avLst/>
          </a:prstGeom>
        </p:spPr>
      </p:pic>
      <p:grpSp>
        <p:nvGrpSpPr>
          <p:cNvPr id="14" name="Grupo 13"/>
          <p:cNvGrpSpPr/>
          <p:nvPr/>
        </p:nvGrpSpPr>
        <p:grpSpPr>
          <a:xfrm>
            <a:off x="4038600" y="1905000"/>
            <a:ext cx="4114800" cy="2395484"/>
            <a:chOff x="4267199" y="1906412"/>
            <a:chExt cx="3677017" cy="2026444"/>
          </a:xfrm>
        </p:grpSpPr>
        <p:cxnSp>
          <p:nvCxnSpPr>
            <p:cNvPr id="7" name="Conector reto 6"/>
            <p:cNvCxnSpPr/>
            <p:nvPr/>
          </p:nvCxnSpPr>
          <p:spPr>
            <a:xfrm>
              <a:off x="4273916" y="1906412"/>
              <a:ext cx="1835150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7"/>
            <p:cNvCxnSpPr/>
            <p:nvPr/>
          </p:nvCxnSpPr>
          <p:spPr>
            <a:xfrm>
              <a:off x="6109066" y="1906412"/>
              <a:ext cx="183515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 flipV="1">
              <a:off x="4267199" y="1906412"/>
              <a:ext cx="13434" cy="2026444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/>
            <p:cNvCxnSpPr/>
            <p:nvPr/>
          </p:nvCxnSpPr>
          <p:spPr>
            <a:xfrm flipV="1">
              <a:off x="7924065" y="1906412"/>
              <a:ext cx="13434" cy="202644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/>
            <p:cNvCxnSpPr/>
            <p:nvPr/>
          </p:nvCxnSpPr>
          <p:spPr>
            <a:xfrm>
              <a:off x="4267199" y="3931586"/>
              <a:ext cx="1429117" cy="127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/>
            <p:cNvCxnSpPr/>
            <p:nvPr/>
          </p:nvCxnSpPr>
          <p:spPr>
            <a:xfrm>
              <a:off x="6494948" y="3930316"/>
              <a:ext cx="1429117" cy="127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C299964C-C84F-49E8-AE95-6BE3B5B45E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61151" y="1903728"/>
            <a:ext cx="4062182" cy="21348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2100" b="1" kern="12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TÍTULO (MÁXIMO 100 CARACTERES)</a:t>
            </a:r>
            <a:endParaRPr lang="en-US" dirty="0"/>
          </a:p>
        </p:txBody>
      </p:sp>
      <p:sp>
        <p:nvSpPr>
          <p:cNvPr id="16" name="Espaço Reservado para Texto 12">
            <a:extLst>
              <a:ext uri="{FF2B5EF4-FFF2-40B4-BE49-F238E27FC236}">
                <a16:creationId xmlns:a16="http://schemas.microsoft.com/office/drawing/2014/main" id="{8CFD98DB-244C-4660-8A6F-C2645990B1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68668" y="4964085"/>
            <a:ext cx="4062182" cy="112591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pt-BR" sz="2100" b="1" kern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Nome (MÁXIMO 20 CARACTERES); Local e Data (MÁXIMO 20 CARACTERES)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9906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2_Slide de SUB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id="{3080AD14-DBBD-4FC4-A87E-AD984FAB6BD8}"/>
              </a:ext>
            </a:extLst>
          </p:cNvPr>
          <p:cNvSpPr/>
          <p:nvPr userDrawn="1"/>
        </p:nvSpPr>
        <p:spPr>
          <a:xfrm flipV="1">
            <a:off x="4038600" y="3131054"/>
            <a:ext cx="6050901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0A6CBE2B-2E4A-43EE-9EF1-5198E62AA816}"/>
              </a:ext>
            </a:extLst>
          </p:cNvPr>
          <p:cNvSpPr/>
          <p:nvPr userDrawn="1"/>
        </p:nvSpPr>
        <p:spPr>
          <a:xfrm>
            <a:off x="4063050" y="1910848"/>
            <a:ext cx="101003" cy="10100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0" name="Espaço Reservado para Texto 12">
            <a:extLst>
              <a:ext uri="{FF2B5EF4-FFF2-40B4-BE49-F238E27FC236}">
                <a16:creationId xmlns:a16="http://schemas.microsoft.com/office/drawing/2014/main" id="{7ACD7055-9AF6-420D-A29B-C8DCE3623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13551" y="1926267"/>
            <a:ext cx="6098288" cy="1113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SUBTÍTULO (MÁXIMO 100 CARACTERES)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0798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3_Slide de CABEÇALHO DE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 flipV="1">
            <a:off x="6747705" y="4726160"/>
            <a:ext cx="3008491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313" y="1699307"/>
            <a:ext cx="3628523" cy="3029027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6608917" y="2019756"/>
            <a:ext cx="101003" cy="10100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2" name="Espaço Reservado para Número de Slide 5">
            <a:extLst>
              <a:ext uri="{FF2B5EF4-FFF2-40B4-BE49-F238E27FC236}">
                <a16:creationId xmlns:a16="http://schemas.microsoft.com/office/drawing/2014/main" id="{4CEA25F4-F50F-478F-91FF-93EF4F7C7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25399">
              <a:spcBef>
                <a:spcPts val="85"/>
              </a:spcBef>
            </a:pPr>
            <a:fld id="{81D60167-4931-47E6-BA6A-407CBD079E47}" type="slidenum">
              <a:rPr lang="pt-BR" spc="-315" smtClean="0"/>
              <a:pPr marL="25399">
                <a:spcBef>
                  <a:spcPts val="85"/>
                </a:spcBef>
              </a:pPr>
              <a:t>‹nº›</a:t>
            </a:fld>
            <a:endParaRPr lang="pt-BR" spc="-315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99AD0C8-9F3F-40A0-9F68-14125558AB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59418" y="2865119"/>
            <a:ext cx="4465782" cy="18153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886" indent="0">
              <a:buNone/>
              <a:defRPr sz="1200">
                <a:latin typeface="Lato Light" panose="020F0502020204030203"/>
              </a:defRPr>
            </a:lvl2pPr>
            <a:lvl3pPr marL="685773" indent="0">
              <a:buNone/>
              <a:defRPr sz="1200">
                <a:latin typeface="Lato Light" panose="020F0502020204030203"/>
              </a:defRPr>
            </a:lvl3pPr>
            <a:lvl4pPr marL="1028659" indent="0">
              <a:buNone/>
              <a:defRPr sz="1200">
                <a:latin typeface="Lato Light" panose="020F0502020204030203"/>
              </a:defRPr>
            </a:lvl4pPr>
            <a:lvl5pPr marL="1371545" indent="0">
              <a:buNone/>
              <a:defRPr sz="1200">
                <a:latin typeface="Lato Light" panose="020F0502020204030203"/>
              </a:defRPr>
            </a:lvl5pPr>
          </a:lstStyle>
          <a:p>
            <a:pPr lvl="0"/>
            <a:r>
              <a:rPr lang="pt-BR" dirty="0"/>
              <a:t>Seu texto (MÁXIMO 200 CARACTERES)</a:t>
            </a:r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id="{230EDE94-4524-4BE0-B61B-7E419DF5D7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59418" y="2035175"/>
            <a:ext cx="4465782" cy="8299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t-BR" sz="2700" b="1" kern="1200" dirty="0" smtClean="0">
                <a:solidFill>
                  <a:srgbClr val="21314C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TÍTULO (MÁXIMO 35 CARACTERES)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7699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Slide de TEXTO GER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FA04F889-AD82-4366-942D-9F41EDE3DB04}" type="datetime1">
              <a:rPr lang="en-US" smtClean="0"/>
              <a:t>5/22/2026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25399">
              <a:spcBef>
                <a:spcPts val="85"/>
              </a:spcBef>
            </a:pPr>
            <a:fld id="{81D60167-4931-47E6-BA6A-407CBD079E47}" type="slidenum">
              <a:rPr lang="pt-BR" spc="-315" smtClean="0"/>
              <a:pPr marL="25399">
                <a:spcBef>
                  <a:spcPts val="85"/>
                </a:spcBef>
              </a:pPr>
              <a:t>‹nº›</a:t>
            </a:fld>
            <a:endParaRPr lang="pt-BR" spc="-315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D7B0F9E-9710-41AF-8FAE-9415B1A76E51}"/>
              </a:ext>
            </a:extLst>
          </p:cNvPr>
          <p:cNvSpPr/>
          <p:nvPr userDrawn="1"/>
        </p:nvSpPr>
        <p:spPr>
          <a:xfrm>
            <a:off x="787700" y="379439"/>
            <a:ext cx="101003" cy="10100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9" name="Espaço Reservado para Texto 12">
            <a:extLst>
              <a:ext uri="{FF2B5EF4-FFF2-40B4-BE49-F238E27FC236}">
                <a16:creationId xmlns:a16="http://schemas.microsoft.com/office/drawing/2014/main" id="{F2B49257-B48B-42AA-A1C0-A1F5F8B2F4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6667" y="365129"/>
            <a:ext cx="10498666" cy="10064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t-BR" sz="2700" b="1" kern="1200" dirty="0" smtClean="0">
                <a:solidFill>
                  <a:srgbClr val="21314C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TÍTULO (MÁXIMO 80 CARACTERES)</a:t>
            </a:r>
            <a:endParaRPr lang="en-US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95DB8A5C-C142-405D-98EE-CF8CBC010B2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6666" y="1524000"/>
            <a:ext cx="10498665" cy="4661434"/>
          </a:xfrm>
          <a:prstGeom prst="rect">
            <a:avLst/>
          </a:prstGeom>
        </p:spPr>
        <p:txBody>
          <a:bodyPr/>
          <a:lstStyle>
            <a:lvl1pPr marL="171443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defRPr lang="pt-BR" sz="1800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514329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defRPr lang="pt-BR" sz="1800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857216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defRPr lang="pt-BR" sz="1800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200102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defRPr lang="pt-BR" sz="1800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542988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defRPr lang="en-US" sz="1800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texto (MÁXIMO 15 LINHAS)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872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96956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2_Slide de TEX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82048F9-7528-4BFD-9EC3-D6FF50F4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25399">
              <a:spcBef>
                <a:spcPts val="85"/>
              </a:spcBef>
            </a:pPr>
            <a:fld id="{81D60167-4931-47E6-BA6A-407CBD079E47}" type="slidenum">
              <a:rPr lang="pt-BR" spc="-315" smtClean="0"/>
              <a:pPr marL="25399">
                <a:spcBef>
                  <a:spcPts val="85"/>
                </a:spcBef>
              </a:pPr>
              <a:t>‹nº›</a:t>
            </a:fld>
            <a:endParaRPr lang="pt-BR" spc="-315" dirty="0"/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06DB98AD-32E6-4D79-A239-23FA6504C0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6667" y="365129"/>
            <a:ext cx="4182533" cy="19970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t-BR" sz="2700" b="1" kern="1200" dirty="0" smtClean="0">
                <a:solidFill>
                  <a:srgbClr val="21314C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TÍTULO (MÁXIMO 80 CARACTERES)</a:t>
            </a:r>
            <a:endParaRPr lang="en-US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889ABA43-AE27-45E2-8835-CEAFFD99866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6667" y="2514600"/>
            <a:ext cx="4182533" cy="3657600"/>
          </a:xfrm>
          <a:prstGeom prst="rect">
            <a:avLst/>
          </a:prstGeom>
        </p:spPr>
        <p:txBody>
          <a:bodyPr/>
          <a:lstStyle>
            <a:lvl1pPr marL="0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886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685773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028659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1371545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en-US" sz="1200" i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pt-BR" dirty="0"/>
              <a:t>Seu texto (MÁXIMO 200 CARACTERES)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4201868-27BE-42FA-8CCF-19CC8B0D11D1}"/>
              </a:ext>
            </a:extLst>
          </p:cNvPr>
          <p:cNvSpPr/>
          <p:nvPr userDrawn="1"/>
        </p:nvSpPr>
        <p:spPr>
          <a:xfrm>
            <a:off x="787700" y="379439"/>
            <a:ext cx="101003" cy="10100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3" name="Espaço Reservado para Texto 10">
            <a:extLst>
              <a:ext uri="{FF2B5EF4-FFF2-40B4-BE49-F238E27FC236}">
                <a16:creationId xmlns:a16="http://schemas.microsoft.com/office/drawing/2014/main" id="{A8F4C514-F8EE-4B2F-A4BD-F26E31D73F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0" y="365128"/>
            <a:ext cx="6011333" cy="5807071"/>
          </a:xfrm>
          <a:prstGeom prst="rect">
            <a:avLst/>
          </a:prstGeom>
        </p:spPr>
        <p:txBody>
          <a:bodyPr/>
          <a:lstStyle>
            <a:lvl1pPr marL="171443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defRPr lang="pt-BR" sz="1800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514329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defRPr lang="pt-BR" sz="1800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857216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defRPr lang="pt-BR" sz="1800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200102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defRPr lang="pt-BR" sz="1800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542988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defRPr lang="en-US" sz="1800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texto (MÁXIMO 17 LINHAS)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558592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3_Slide de TEXTO COM DUAS PART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ector reto 10"/>
          <p:cNvCxnSpPr>
            <a:cxnSpLocks/>
          </p:cNvCxnSpPr>
          <p:nvPr/>
        </p:nvCxnSpPr>
        <p:spPr>
          <a:xfrm flipH="1">
            <a:off x="6081485" y="1371600"/>
            <a:ext cx="14515" cy="5486401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osango 11"/>
          <p:cNvSpPr/>
          <p:nvPr/>
        </p:nvSpPr>
        <p:spPr>
          <a:xfrm>
            <a:off x="7074140" y="2362649"/>
            <a:ext cx="137659" cy="137659"/>
          </a:xfrm>
          <a:prstGeom prst="diamond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cxnSp>
        <p:nvCxnSpPr>
          <p:cNvPr id="13" name="Conector reto 12"/>
          <p:cNvCxnSpPr/>
          <p:nvPr/>
        </p:nvCxnSpPr>
        <p:spPr>
          <a:xfrm>
            <a:off x="6081487" y="2431248"/>
            <a:ext cx="992652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osango 15"/>
          <p:cNvSpPr/>
          <p:nvPr/>
        </p:nvSpPr>
        <p:spPr>
          <a:xfrm>
            <a:off x="7074140" y="4343849"/>
            <a:ext cx="137659" cy="137659"/>
          </a:xfrm>
          <a:prstGeom prst="diamond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cxnSp>
        <p:nvCxnSpPr>
          <p:cNvPr id="17" name="Conector reto 16"/>
          <p:cNvCxnSpPr/>
          <p:nvPr/>
        </p:nvCxnSpPr>
        <p:spPr>
          <a:xfrm>
            <a:off x="6081487" y="4412448"/>
            <a:ext cx="992652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Losango 19"/>
          <p:cNvSpPr/>
          <p:nvPr/>
        </p:nvSpPr>
        <p:spPr>
          <a:xfrm>
            <a:off x="4937621" y="1676849"/>
            <a:ext cx="137659" cy="137659"/>
          </a:xfrm>
          <a:prstGeom prst="diamond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cxnSp>
        <p:nvCxnSpPr>
          <p:cNvPr id="21" name="Conector reto 20"/>
          <p:cNvCxnSpPr/>
          <p:nvPr/>
        </p:nvCxnSpPr>
        <p:spPr>
          <a:xfrm>
            <a:off x="5088835" y="1738308"/>
            <a:ext cx="992652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o 23"/>
          <p:cNvSpPr/>
          <p:nvPr/>
        </p:nvSpPr>
        <p:spPr>
          <a:xfrm>
            <a:off x="4937621" y="3898338"/>
            <a:ext cx="137659" cy="137659"/>
          </a:xfrm>
          <a:prstGeom prst="diamond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cxnSp>
        <p:nvCxnSpPr>
          <p:cNvPr id="25" name="Conector reto 24"/>
          <p:cNvCxnSpPr/>
          <p:nvPr/>
        </p:nvCxnSpPr>
        <p:spPr>
          <a:xfrm>
            <a:off x="5088835" y="3966937"/>
            <a:ext cx="992652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ço Reservado para Número de Slide 5">
            <a:extLst>
              <a:ext uri="{FF2B5EF4-FFF2-40B4-BE49-F238E27FC236}">
                <a16:creationId xmlns:a16="http://schemas.microsoft.com/office/drawing/2014/main" id="{5F375484-9EB7-4CD6-92DC-2F0C7E996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25399">
              <a:spcBef>
                <a:spcPts val="85"/>
              </a:spcBef>
            </a:pPr>
            <a:fld id="{81D60167-4931-47E6-BA6A-407CBD079E47}" type="slidenum">
              <a:rPr lang="pt-BR" spc="-315" smtClean="0"/>
              <a:pPr marL="25399">
                <a:spcBef>
                  <a:spcPts val="85"/>
                </a:spcBef>
              </a:pPr>
              <a:t>‹nº›</a:t>
            </a:fld>
            <a:endParaRPr lang="pt-BR" spc="-315" dirty="0"/>
          </a:p>
        </p:txBody>
      </p:sp>
      <p:sp>
        <p:nvSpPr>
          <p:cNvPr id="30" name="Espaço Reservado para Texto 10">
            <a:extLst>
              <a:ext uri="{FF2B5EF4-FFF2-40B4-BE49-F238E27FC236}">
                <a16:creationId xmlns:a16="http://schemas.microsoft.com/office/drawing/2014/main" id="{75981289-EEE6-4F23-AF4F-219CC4FBE1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6668" y="2005450"/>
            <a:ext cx="4090954" cy="1409258"/>
          </a:xfrm>
          <a:prstGeom prst="rect">
            <a:avLst/>
          </a:prstGeom>
        </p:spPr>
        <p:txBody>
          <a:bodyPr/>
          <a:lstStyle>
            <a:lvl1pPr marL="0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4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886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685773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028659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1371545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en-US" sz="1200" i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pt-BR" dirty="0"/>
              <a:t>Seu texto (MÁXIMO 200 CARACTERES)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6C081AE7-A0E0-4CA5-98C8-92CF1B01D602}"/>
              </a:ext>
            </a:extLst>
          </p:cNvPr>
          <p:cNvSpPr/>
          <p:nvPr userDrawn="1"/>
        </p:nvSpPr>
        <p:spPr>
          <a:xfrm>
            <a:off x="787700" y="379439"/>
            <a:ext cx="101003" cy="10100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35" name="Espaço Reservado para Texto 12">
            <a:extLst>
              <a:ext uri="{FF2B5EF4-FFF2-40B4-BE49-F238E27FC236}">
                <a16:creationId xmlns:a16="http://schemas.microsoft.com/office/drawing/2014/main" id="{A66C542B-4C94-4094-88C1-26132C1C59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6667" y="365130"/>
            <a:ext cx="10498666" cy="10064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t-BR" sz="2700" b="1" kern="1200" dirty="0" smtClean="0">
                <a:solidFill>
                  <a:srgbClr val="21314C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TÍTULO (MÁXIMO 80 CARACTERES)</a:t>
            </a:r>
            <a:endParaRPr lang="en-US" dirty="0"/>
          </a:p>
        </p:txBody>
      </p:sp>
      <p:sp>
        <p:nvSpPr>
          <p:cNvPr id="36" name="Espaço Reservado para Texto 12">
            <a:extLst>
              <a:ext uri="{FF2B5EF4-FFF2-40B4-BE49-F238E27FC236}">
                <a16:creationId xmlns:a16="http://schemas.microsoft.com/office/drawing/2014/main" id="{B1DF46E5-EDAB-4F78-BFFB-4DBEA7E7F9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6666" y="1600200"/>
            <a:ext cx="4090954" cy="32905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en-US" sz="16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TÓPICO (MÁXIMO 30 CARACTERES)</a:t>
            </a:r>
            <a:endParaRPr lang="en-US" dirty="0"/>
          </a:p>
        </p:txBody>
      </p:sp>
      <p:sp>
        <p:nvSpPr>
          <p:cNvPr id="37" name="Espaço Reservado para Texto 10">
            <a:extLst>
              <a:ext uri="{FF2B5EF4-FFF2-40B4-BE49-F238E27FC236}">
                <a16:creationId xmlns:a16="http://schemas.microsoft.com/office/drawing/2014/main" id="{A1CE3F5F-1869-4C1C-8E7F-0BF4796714E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215250"/>
            <a:ext cx="4090954" cy="1409258"/>
          </a:xfrm>
          <a:prstGeom prst="rect">
            <a:avLst/>
          </a:prstGeom>
        </p:spPr>
        <p:txBody>
          <a:bodyPr/>
          <a:lstStyle>
            <a:lvl1pPr marL="0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4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886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685773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028659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1371545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en-US" sz="1200" i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pt-BR" dirty="0"/>
              <a:t>Seu texto (MÁXIMO 200 CARACTERES)</a:t>
            </a:r>
          </a:p>
        </p:txBody>
      </p:sp>
      <p:sp>
        <p:nvSpPr>
          <p:cNvPr id="38" name="Espaço Reservado para Texto 12">
            <a:extLst>
              <a:ext uri="{FF2B5EF4-FFF2-40B4-BE49-F238E27FC236}">
                <a16:creationId xmlns:a16="http://schemas.microsoft.com/office/drawing/2014/main" id="{09B44107-F286-458C-8E82-9D307F056F4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3810000"/>
            <a:ext cx="4098455" cy="32905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en-US" sz="16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TÓPICO (MÁXIMO 30 CARACTERES)</a:t>
            </a:r>
            <a:endParaRPr lang="en-US" dirty="0"/>
          </a:p>
        </p:txBody>
      </p:sp>
      <p:sp>
        <p:nvSpPr>
          <p:cNvPr id="39" name="Espaço Reservado para Texto 10">
            <a:extLst>
              <a:ext uri="{FF2B5EF4-FFF2-40B4-BE49-F238E27FC236}">
                <a16:creationId xmlns:a16="http://schemas.microsoft.com/office/drawing/2014/main" id="{0844998F-E309-4998-8A15-E307EE9C35A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11800" y="2691250"/>
            <a:ext cx="4133531" cy="1409258"/>
          </a:xfrm>
          <a:prstGeom prst="rect">
            <a:avLst/>
          </a:prstGeom>
        </p:spPr>
        <p:txBody>
          <a:bodyPr/>
          <a:lstStyle>
            <a:lvl1pPr marL="0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4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886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685773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028659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1371545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en-US" sz="1200" i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pt-BR" dirty="0"/>
              <a:t>Seu texto (MÁXIMO 200 CARACTERES)</a:t>
            </a:r>
          </a:p>
        </p:txBody>
      </p:sp>
      <p:sp>
        <p:nvSpPr>
          <p:cNvPr id="40" name="Espaço Reservado para Texto 12">
            <a:extLst>
              <a:ext uri="{FF2B5EF4-FFF2-40B4-BE49-F238E27FC236}">
                <a16:creationId xmlns:a16="http://schemas.microsoft.com/office/drawing/2014/main" id="{64FD943E-C4C6-4B27-BC2A-3A9F2305B97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11799" y="2286000"/>
            <a:ext cx="4135947" cy="3290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16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TÓPICO (MÁXIMO 30 CARACTERES)</a:t>
            </a:r>
            <a:endParaRPr lang="en-US" dirty="0"/>
          </a:p>
        </p:txBody>
      </p:sp>
      <p:sp>
        <p:nvSpPr>
          <p:cNvPr id="41" name="Espaço Reservado para Texto 10">
            <a:extLst>
              <a:ext uri="{FF2B5EF4-FFF2-40B4-BE49-F238E27FC236}">
                <a16:creationId xmlns:a16="http://schemas.microsoft.com/office/drawing/2014/main" id="{3DCA9575-CD68-431C-B92D-C557762A712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203334" y="4658158"/>
            <a:ext cx="4135947" cy="1409258"/>
          </a:xfrm>
          <a:prstGeom prst="rect">
            <a:avLst/>
          </a:prstGeom>
        </p:spPr>
        <p:txBody>
          <a:bodyPr/>
          <a:lstStyle>
            <a:lvl1pPr marL="0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4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886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685773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028659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1371545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en-US" sz="1200" i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pt-BR" dirty="0"/>
              <a:t>Seu texto (MÁXIMO 200 CARACTERES)</a:t>
            </a:r>
          </a:p>
        </p:txBody>
      </p:sp>
      <p:sp>
        <p:nvSpPr>
          <p:cNvPr id="42" name="Espaço Reservado para Texto 12">
            <a:extLst>
              <a:ext uri="{FF2B5EF4-FFF2-40B4-BE49-F238E27FC236}">
                <a16:creationId xmlns:a16="http://schemas.microsoft.com/office/drawing/2014/main" id="{3C6FA55D-5C20-4352-8440-0E06301FC1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3333" y="4252908"/>
            <a:ext cx="4141998" cy="3290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16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TÓPICO (MÁXIMO 30 CARACTERES)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4148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4_Slide de TEXTO COMPARA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 flipV="1">
            <a:off x="2429068" y="3535681"/>
            <a:ext cx="3285932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8" name="Retângulo 17"/>
          <p:cNvSpPr/>
          <p:nvPr/>
        </p:nvSpPr>
        <p:spPr>
          <a:xfrm flipV="1">
            <a:off x="2429068" y="5942157"/>
            <a:ext cx="3285932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31" name="Espaço Reservado para Número de Slide 5">
            <a:extLst>
              <a:ext uri="{FF2B5EF4-FFF2-40B4-BE49-F238E27FC236}">
                <a16:creationId xmlns:a16="http://schemas.microsoft.com/office/drawing/2014/main" id="{AB5869A6-3866-4725-9540-877C025B5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25399">
              <a:spcBef>
                <a:spcPts val="85"/>
              </a:spcBef>
            </a:pPr>
            <a:fld id="{81D60167-4931-47E6-BA6A-407CBD079E47}" type="slidenum">
              <a:rPr lang="pt-BR" spc="-315" smtClean="0"/>
              <a:pPr marL="25399">
                <a:spcBef>
                  <a:spcPts val="85"/>
                </a:spcBef>
              </a:pPr>
              <a:t>‹nº›</a:t>
            </a:fld>
            <a:endParaRPr lang="pt-BR" spc="-315" dirty="0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6E99713C-86B6-419F-9068-2D9C68C5442A}"/>
              </a:ext>
            </a:extLst>
          </p:cNvPr>
          <p:cNvSpPr/>
          <p:nvPr userDrawn="1"/>
        </p:nvSpPr>
        <p:spPr>
          <a:xfrm>
            <a:off x="787700" y="379439"/>
            <a:ext cx="101003" cy="10100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35" name="Espaço Reservado para Texto 12">
            <a:extLst>
              <a:ext uri="{FF2B5EF4-FFF2-40B4-BE49-F238E27FC236}">
                <a16:creationId xmlns:a16="http://schemas.microsoft.com/office/drawing/2014/main" id="{74FCBE8F-C0A0-433B-8DD6-5622102E7B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6667" y="365129"/>
            <a:ext cx="10498666" cy="9897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t-BR" sz="2700" b="1" kern="1200" dirty="0" smtClean="0">
                <a:solidFill>
                  <a:srgbClr val="21314C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TÍTULO (MÁXIMO 80 CARACTERES)</a:t>
            </a:r>
            <a:endParaRPr lang="en-US" dirty="0"/>
          </a:p>
        </p:txBody>
      </p:sp>
      <p:sp>
        <p:nvSpPr>
          <p:cNvPr id="36" name="Espaço Reservado para Texto 10">
            <a:extLst>
              <a:ext uri="{FF2B5EF4-FFF2-40B4-BE49-F238E27FC236}">
                <a16:creationId xmlns:a16="http://schemas.microsoft.com/office/drawing/2014/main" id="{C9B0FF88-9333-4E5F-86DB-07907F12E9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87003" y="1852264"/>
            <a:ext cx="3486090" cy="1551719"/>
          </a:xfrm>
          <a:prstGeom prst="rect">
            <a:avLst/>
          </a:prstGeom>
        </p:spPr>
        <p:txBody>
          <a:bodyPr/>
          <a:lstStyle>
            <a:lvl1pPr marL="0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4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886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685773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028659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1371545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en-US" sz="1200" i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pt-BR" dirty="0"/>
              <a:t>Seu texto (MÁXIMO 200 CARACTERES)</a:t>
            </a:r>
          </a:p>
        </p:txBody>
      </p:sp>
      <p:sp>
        <p:nvSpPr>
          <p:cNvPr id="37" name="Espaço Reservado para Texto 10">
            <a:extLst>
              <a:ext uri="{FF2B5EF4-FFF2-40B4-BE49-F238E27FC236}">
                <a16:creationId xmlns:a16="http://schemas.microsoft.com/office/drawing/2014/main" id="{FCDC1E8B-6153-4153-B3E2-F9D089D0AB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87003" y="4230839"/>
            <a:ext cx="3486090" cy="1560222"/>
          </a:xfrm>
          <a:prstGeom prst="rect">
            <a:avLst/>
          </a:prstGeom>
        </p:spPr>
        <p:txBody>
          <a:bodyPr/>
          <a:lstStyle>
            <a:lvl1pPr marL="0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4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886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685773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028659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1371545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en-US" sz="1200" i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pt-BR" dirty="0"/>
              <a:t>Seu texto (MÁXIMO 200 CARACTERES)</a:t>
            </a:r>
          </a:p>
        </p:txBody>
      </p:sp>
      <p:sp>
        <p:nvSpPr>
          <p:cNvPr id="42" name="Espaço Reservado para Texto 12">
            <a:extLst>
              <a:ext uri="{FF2B5EF4-FFF2-40B4-BE49-F238E27FC236}">
                <a16:creationId xmlns:a16="http://schemas.microsoft.com/office/drawing/2014/main" id="{835C1C8D-37C5-48B3-BB17-9B627CAE1D8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87003" y="1524325"/>
            <a:ext cx="3486090" cy="3290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16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TÓPICO (MÁX. 20 CARACT.)</a:t>
            </a:r>
            <a:endParaRPr lang="en-US" dirty="0"/>
          </a:p>
        </p:txBody>
      </p:sp>
      <p:sp>
        <p:nvSpPr>
          <p:cNvPr id="43" name="Espaço Reservado para Texto 12">
            <a:extLst>
              <a:ext uri="{FF2B5EF4-FFF2-40B4-BE49-F238E27FC236}">
                <a16:creationId xmlns:a16="http://schemas.microsoft.com/office/drawing/2014/main" id="{2E6A952C-A0DC-4B54-BD94-185A4D88A97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387003" y="3902114"/>
            <a:ext cx="3486090" cy="3290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16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TÓPICO (MÁX. 20 CARACT.)</a:t>
            </a:r>
            <a:endParaRPr lang="en-US" dirty="0"/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34797A2A-C4F6-4959-BC9A-70C5D23D2AD6}"/>
              </a:ext>
            </a:extLst>
          </p:cNvPr>
          <p:cNvSpPr/>
          <p:nvPr userDrawn="1"/>
        </p:nvSpPr>
        <p:spPr>
          <a:xfrm flipV="1">
            <a:off x="7909775" y="3535681"/>
            <a:ext cx="3285932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2886DF97-EA82-4B77-83CD-2626BC943117}"/>
              </a:ext>
            </a:extLst>
          </p:cNvPr>
          <p:cNvSpPr/>
          <p:nvPr userDrawn="1"/>
        </p:nvSpPr>
        <p:spPr>
          <a:xfrm flipV="1">
            <a:off x="7909775" y="5941832"/>
            <a:ext cx="3285932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52" name="Espaço Reservado para Texto 10">
            <a:extLst>
              <a:ext uri="{FF2B5EF4-FFF2-40B4-BE49-F238E27FC236}">
                <a16:creationId xmlns:a16="http://schemas.microsoft.com/office/drawing/2014/main" id="{83710B61-919F-4208-8394-F64B9B89D86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67710" y="1851939"/>
            <a:ext cx="3486090" cy="1551719"/>
          </a:xfrm>
          <a:prstGeom prst="rect">
            <a:avLst/>
          </a:prstGeom>
        </p:spPr>
        <p:txBody>
          <a:bodyPr/>
          <a:lstStyle>
            <a:lvl1pPr marL="0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4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886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685773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028659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1371545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en-US" sz="1200" i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pt-BR" dirty="0"/>
              <a:t>Seu texto (MÁXIMO 200 CARACTERES)</a:t>
            </a:r>
          </a:p>
        </p:txBody>
      </p:sp>
      <p:sp>
        <p:nvSpPr>
          <p:cNvPr id="53" name="Espaço Reservado para Texto 10">
            <a:extLst>
              <a:ext uri="{FF2B5EF4-FFF2-40B4-BE49-F238E27FC236}">
                <a16:creationId xmlns:a16="http://schemas.microsoft.com/office/drawing/2014/main" id="{32F0C12D-D82D-4442-B618-3F2E2DB8434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67710" y="4230514"/>
            <a:ext cx="3486090" cy="1560222"/>
          </a:xfrm>
          <a:prstGeom prst="rect">
            <a:avLst/>
          </a:prstGeom>
        </p:spPr>
        <p:txBody>
          <a:bodyPr/>
          <a:lstStyle>
            <a:lvl1pPr marL="0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4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886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685773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028659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1371545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en-US" sz="1200" i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pt-BR" dirty="0"/>
              <a:t>Seu texto (MÁXIMO 200 CARACTERES)</a:t>
            </a:r>
          </a:p>
        </p:txBody>
      </p:sp>
      <p:sp>
        <p:nvSpPr>
          <p:cNvPr id="54" name="Espaço Reservado para Texto 12">
            <a:extLst>
              <a:ext uri="{FF2B5EF4-FFF2-40B4-BE49-F238E27FC236}">
                <a16:creationId xmlns:a16="http://schemas.microsoft.com/office/drawing/2014/main" id="{5E0341F3-5FAB-4B7B-9702-CB0A986947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867710" y="1524000"/>
            <a:ext cx="3486090" cy="3290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16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TÓPICO (MÁX. 20 CARACT.)</a:t>
            </a:r>
            <a:endParaRPr lang="en-US" dirty="0"/>
          </a:p>
        </p:txBody>
      </p:sp>
      <p:sp>
        <p:nvSpPr>
          <p:cNvPr id="55" name="Espaço Reservado para Texto 12">
            <a:extLst>
              <a:ext uri="{FF2B5EF4-FFF2-40B4-BE49-F238E27FC236}">
                <a16:creationId xmlns:a16="http://schemas.microsoft.com/office/drawing/2014/main" id="{EB8F1F0D-123C-4E6A-8BCF-DBA6C29D88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67710" y="3901789"/>
            <a:ext cx="3486090" cy="3290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16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TÓPICO (MÁX. 20 CARACT.)</a:t>
            </a:r>
            <a:endParaRPr lang="en-US" dirty="0"/>
          </a:p>
        </p:txBody>
      </p:sp>
      <p:sp>
        <p:nvSpPr>
          <p:cNvPr id="4" name="Espaço Reservado para Imagem 3">
            <a:extLst>
              <a:ext uri="{FF2B5EF4-FFF2-40B4-BE49-F238E27FC236}">
                <a16:creationId xmlns:a16="http://schemas.microsoft.com/office/drawing/2014/main" id="{47FC1EBB-1D5E-4D09-9B4E-B13C2C9F9EB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46667" y="1956424"/>
            <a:ext cx="1320800" cy="147257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6" name="Espaço Reservado para Imagem 3">
            <a:extLst>
              <a:ext uri="{FF2B5EF4-FFF2-40B4-BE49-F238E27FC236}">
                <a16:creationId xmlns:a16="http://schemas.microsoft.com/office/drawing/2014/main" id="{F136AAEA-36C4-4CCB-9919-37CCA9C9747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38200" y="4318160"/>
            <a:ext cx="1320800" cy="147257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7" name="Espaço Reservado para Imagem 3">
            <a:extLst>
              <a:ext uri="{FF2B5EF4-FFF2-40B4-BE49-F238E27FC236}">
                <a16:creationId xmlns:a16="http://schemas.microsoft.com/office/drawing/2014/main" id="{B5EA3B54-184B-42D3-BE44-6613329BD74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88817" y="1993234"/>
            <a:ext cx="1320800" cy="147257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8" name="Espaço Reservado para Imagem 3">
            <a:extLst>
              <a:ext uri="{FF2B5EF4-FFF2-40B4-BE49-F238E27FC236}">
                <a16:creationId xmlns:a16="http://schemas.microsoft.com/office/drawing/2014/main" id="{8547A045-C8AF-4BE9-A2FE-98157FF3C847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380350" y="4354970"/>
            <a:ext cx="1320800" cy="147257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882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_Slide IMAGEM COM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Número de Slide 5">
            <a:extLst>
              <a:ext uri="{FF2B5EF4-FFF2-40B4-BE49-F238E27FC236}">
                <a16:creationId xmlns:a16="http://schemas.microsoft.com/office/drawing/2014/main" id="{60A6C059-2E54-40CD-8CCB-29829EC4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25399">
              <a:spcBef>
                <a:spcPts val="85"/>
              </a:spcBef>
            </a:pPr>
            <a:fld id="{81D60167-4931-47E6-BA6A-407CBD079E47}" type="slidenum">
              <a:rPr lang="pt-BR" spc="-315" smtClean="0"/>
              <a:pPr marL="25399">
                <a:spcBef>
                  <a:spcPts val="85"/>
                </a:spcBef>
              </a:pPr>
              <a:t>‹nº›</a:t>
            </a:fld>
            <a:endParaRPr lang="pt-BR" spc="-315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C616437-6E48-4C6C-B462-91FE69FCAB6D}"/>
              </a:ext>
            </a:extLst>
          </p:cNvPr>
          <p:cNvSpPr/>
          <p:nvPr userDrawn="1"/>
        </p:nvSpPr>
        <p:spPr>
          <a:xfrm>
            <a:off x="787700" y="379439"/>
            <a:ext cx="101003" cy="10100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BBA71982-1D93-404F-A766-3B7E6A3ABA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6667" y="365129"/>
            <a:ext cx="10498666" cy="10064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t-BR" sz="2700" b="1" kern="1200" dirty="0" smtClean="0">
                <a:solidFill>
                  <a:srgbClr val="21314C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TÍTULO (MÁXIMO 80 CARACTERES)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3175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_Slide IMAGEM SEM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5">
            <a:extLst>
              <a:ext uri="{FF2B5EF4-FFF2-40B4-BE49-F238E27FC236}">
                <a16:creationId xmlns:a16="http://schemas.microsoft.com/office/drawing/2014/main" id="{237992D4-4106-4280-A5CC-C8DE0B175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25399">
              <a:spcBef>
                <a:spcPts val="85"/>
              </a:spcBef>
            </a:pPr>
            <a:fld id="{81D60167-4931-47E6-BA6A-407CBD079E47}" type="slidenum">
              <a:rPr lang="pt-BR" spc="-315" smtClean="0"/>
              <a:pPr marL="25399">
                <a:spcBef>
                  <a:spcPts val="85"/>
                </a:spcBef>
              </a:pPr>
              <a:t>‹nº›</a:t>
            </a:fld>
            <a:endParaRPr lang="pt-BR" spc="-315" dirty="0"/>
          </a:p>
        </p:txBody>
      </p:sp>
    </p:spTree>
    <p:extLst>
      <p:ext uri="{BB962C8B-B14F-4D97-AF65-F5344CB8AC3E}">
        <p14:creationId xmlns:p14="http://schemas.microsoft.com/office/powerpoint/2010/main" val="1087799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1_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20767355-B332-40FA-96E4-36368203E72C}"/>
              </a:ext>
            </a:extLst>
          </p:cNvPr>
          <p:cNvSpPr/>
          <p:nvPr userDrawn="1"/>
        </p:nvSpPr>
        <p:spPr>
          <a:xfrm flipV="1">
            <a:off x="6747705" y="4726160"/>
            <a:ext cx="3008491" cy="45719"/>
          </a:xfrm>
          <a:prstGeom prst="rect">
            <a:avLst/>
          </a:prstGeom>
          <a:solidFill>
            <a:srgbClr val="8A00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047C28E-7E61-4F75-A774-F906F3A84AE6}"/>
              </a:ext>
            </a:extLst>
          </p:cNvPr>
          <p:cNvSpPr/>
          <p:nvPr userDrawn="1"/>
        </p:nvSpPr>
        <p:spPr>
          <a:xfrm>
            <a:off x="6608917" y="2019756"/>
            <a:ext cx="101003" cy="10100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5059B3F-5BF9-4C03-830E-E8892B7E10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8" t="2752"/>
          <a:stretch/>
        </p:blipFill>
        <p:spPr>
          <a:xfrm>
            <a:off x="0" y="0"/>
            <a:ext cx="5861263" cy="6669318"/>
          </a:xfrm>
          <a:prstGeom prst="rect">
            <a:avLst/>
          </a:prstGeom>
        </p:spPr>
      </p:pic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D2000213-F80E-4157-B673-931717C8EF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81800" y="2590800"/>
            <a:ext cx="4146020" cy="1935481"/>
          </a:xfrm>
          <a:prstGeom prst="rect">
            <a:avLst/>
          </a:prstGeom>
        </p:spPr>
        <p:txBody>
          <a:bodyPr/>
          <a:lstStyle>
            <a:lvl1pPr marL="0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4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886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685773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028659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pt-BR" sz="12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1371545" indent="0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None/>
              <a:defRPr lang="en-US" sz="1200" i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pt-BR" dirty="0"/>
              <a:t>Seu agradecimento (MÁXIMO 20 CARACTERES); Sua titulação/cargo (MÁXIMO 60 CARACTERES); Seu telefone/</a:t>
            </a:r>
            <a:r>
              <a:rPr lang="pt-BR" dirty="0" err="1"/>
              <a:t>email</a:t>
            </a:r>
            <a:r>
              <a:rPr lang="pt-BR" dirty="0"/>
              <a:t> (MÁXIMO 60 CARACTERES)</a:t>
            </a:r>
          </a:p>
          <a:p>
            <a:pPr lvl="0"/>
            <a:endParaRPr lang="pt-BR" dirty="0"/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BBA71982-1D93-404F-A766-3B7E6A3ABA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59418" y="1987625"/>
            <a:ext cx="4597628" cy="10064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t-BR" sz="2700" b="1" kern="1200" dirty="0" smtClean="0">
                <a:solidFill>
                  <a:srgbClr val="21314C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t-BR" sz="2700" b="1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S" sz="2700" b="1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t-BR" dirty="0"/>
              <a:t>SEU NOME (MÁX. 30 CAR.)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8297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EC98B9-D9A0-4A25-A9A2-720333C000CF}" type="datetimeFigureOut">
              <a:rPr lang="pt-BR" smtClean="0"/>
              <a:t>22/05/2026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CAA9EF-BABB-407A-AF7F-909A52841E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6889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3570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7674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2861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5719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9731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07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763C83C-E01D-1452-E953-D931FCE8D9F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4175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71309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72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333">
                <a:solidFill>
                  <a:schemeClr val="dk2"/>
                </a:solidFill>
              </a:defRPr>
            </a:lvl1pPr>
            <a:lvl2pPr lvl="1" algn="r" rtl="0">
              <a:buNone/>
              <a:defRPr sz="1333">
                <a:solidFill>
                  <a:schemeClr val="dk2"/>
                </a:solidFill>
              </a:defRPr>
            </a:lvl2pPr>
            <a:lvl3pPr lvl="2" algn="r" rtl="0">
              <a:buNone/>
              <a:defRPr sz="1333">
                <a:solidFill>
                  <a:schemeClr val="dk2"/>
                </a:solidFill>
              </a:defRPr>
            </a:lvl3pPr>
            <a:lvl4pPr lvl="3" algn="r" rtl="0">
              <a:buNone/>
              <a:defRPr sz="1333">
                <a:solidFill>
                  <a:schemeClr val="dk2"/>
                </a:solidFill>
              </a:defRPr>
            </a:lvl4pPr>
            <a:lvl5pPr lvl="4" algn="r" rtl="0">
              <a:buNone/>
              <a:defRPr sz="1333">
                <a:solidFill>
                  <a:schemeClr val="dk2"/>
                </a:solidFill>
              </a:defRPr>
            </a:lvl5pPr>
            <a:lvl6pPr lvl="5" algn="r" rtl="0">
              <a:buNone/>
              <a:defRPr sz="1333">
                <a:solidFill>
                  <a:schemeClr val="dk2"/>
                </a:solidFill>
              </a:defRPr>
            </a:lvl6pPr>
            <a:lvl7pPr lvl="6" algn="r" rtl="0">
              <a:buNone/>
              <a:defRPr sz="1333">
                <a:solidFill>
                  <a:schemeClr val="dk2"/>
                </a:solidFill>
              </a:defRPr>
            </a:lvl7pPr>
            <a:lvl8pPr lvl="7" algn="r" rtl="0">
              <a:buNone/>
              <a:defRPr sz="1333">
                <a:solidFill>
                  <a:schemeClr val="dk2"/>
                </a:solidFill>
              </a:defRPr>
            </a:lvl8pPr>
            <a:lvl9pPr lvl="8" algn="r" rtl="0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4F31351-3588-08B0-5AFC-0384FAB0C08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4175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32187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14824" y="1956942"/>
            <a:ext cx="3562350" cy="939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34108" y="1617344"/>
            <a:ext cx="7923783" cy="29578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1" i="0">
                <a:solidFill>
                  <a:srgbClr val="03031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7E1DE7B-1842-33DC-A93A-292D0B6D98E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4175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542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F6F6F6"/>
          </a:solidFill>
        </p:spPr>
        <p:txBody>
          <a:bodyPr wrap="square" lIns="0" tIns="0" rIns="0" bIns="0" rtlCol="0"/>
          <a:lstStyle/>
          <a:p>
            <a:endParaRPr sz="1867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9168" y="662098"/>
            <a:ext cx="10733665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25699" y="3390672"/>
            <a:ext cx="7559887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3E3E3E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31CC741-0A0C-997F-5921-0283C84E1E4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4175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307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585">
        <a:defRPr>
          <a:latin typeface="+mn-lt"/>
          <a:ea typeface="+mn-ea"/>
          <a:cs typeface="+mn-cs"/>
        </a:defRPr>
      </a:lvl2pPr>
      <a:lvl3pPr marL="1219170">
        <a:defRPr>
          <a:latin typeface="+mn-lt"/>
          <a:ea typeface="+mn-ea"/>
          <a:cs typeface="+mn-cs"/>
        </a:defRPr>
      </a:lvl3pPr>
      <a:lvl4pPr marL="1828754">
        <a:defRPr>
          <a:latin typeface="+mn-lt"/>
          <a:ea typeface="+mn-ea"/>
          <a:cs typeface="+mn-cs"/>
        </a:defRPr>
      </a:lvl4pPr>
      <a:lvl5pPr marL="2438339">
        <a:defRPr>
          <a:latin typeface="+mn-lt"/>
          <a:ea typeface="+mn-ea"/>
          <a:cs typeface="+mn-cs"/>
        </a:defRPr>
      </a:lvl5pPr>
      <a:lvl6pPr marL="3047924">
        <a:defRPr>
          <a:latin typeface="+mn-lt"/>
          <a:ea typeface="+mn-ea"/>
          <a:cs typeface="+mn-cs"/>
        </a:defRPr>
      </a:lvl6pPr>
      <a:lvl7pPr marL="3657509">
        <a:defRPr>
          <a:latin typeface="+mn-lt"/>
          <a:ea typeface="+mn-ea"/>
          <a:cs typeface="+mn-cs"/>
        </a:defRPr>
      </a:lvl7pPr>
      <a:lvl8pPr marL="4267093">
        <a:defRPr>
          <a:latin typeface="+mn-lt"/>
          <a:ea typeface="+mn-ea"/>
          <a:cs typeface="+mn-cs"/>
        </a:defRPr>
      </a:lvl8pPr>
      <a:lvl9pPr marL="487667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585">
        <a:defRPr>
          <a:latin typeface="+mn-lt"/>
          <a:ea typeface="+mn-ea"/>
          <a:cs typeface="+mn-cs"/>
        </a:defRPr>
      </a:lvl2pPr>
      <a:lvl3pPr marL="1219170">
        <a:defRPr>
          <a:latin typeface="+mn-lt"/>
          <a:ea typeface="+mn-ea"/>
          <a:cs typeface="+mn-cs"/>
        </a:defRPr>
      </a:lvl3pPr>
      <a:lvl4pPr marL="1828754">
        <a:defRPr>
          <a:latin typeface="+mn-lt"/>
          <a:ea typeface="+mn-ea"/>
          <a:cs typeface="+mn-cs"/>
        </a:defRPr>
      </a:lvl4pPr>
      <a:lvl5pPr marL="2438339">
        <a:defRPr>
          <a:latin typeface="+mn-lt"/>
          <a:ea typeface="+mn-ea"/>
          <a:cs typeface="+mn-cs"/>
        </a:defRPr>
      </a:lvl5pPr>
      <a:lvl6pPr marL="3047924">
        <a:defRPr>
          <a:latin typeface="+mn-lt"/>
          <a:ea typeface="+mn-ea"/>
          <a:cs typeface="+mn-cs"/>
        </a:defRPr>
      </a:lvl6pPr>
      <a:lvl7pPr marL="3657509">
        <a:defRPr>
          <a:latin typeface="+mn-lt"/>
          <a:ea typeface="+mn-ea"/>
          <a:cs typeface="+mn-cs"/>
        </a:defRPr>
      </a:lvl7pPr>
      <a:lvl8pPr marL="4267093">
        <a:defRPr>
          <a:latin typeface="+mn-lt"/>
          <a:ea typeface="+mn-ea"/>
          <a:cs typeface="+mn-cs"/>
        </a:defRPr>
      </a:lvl8pPr>
      <a:lvl9pPr marL="4876678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CB0B1FE-80B0-F819-362E-C86F75300AB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4175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6932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41" r:id="rId11"/>
  </p:sldLayoutIdLst>
  <p:hf hdr="0" ftr="0" dt="0"/>
  <p:txStyles>
    <p:titleStyle>
      <a:lvl1pPr algn="l" defTabSz="68577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9" indent="-171443" algn="l" defTabSz="68577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6" indent="-171443" algn="l" defTabSz="68577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2" indent="-171443" algn="l" defTabSz="68577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8" indent="-171443" algn="l" defTabSz="68577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5" indent="-171443" algn="l" defTabSz="68577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61" indent="-171443" algn="l" defTabSz="68577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7" indent="-171443" algn="l" defTabSz="68577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33" indent="-171443" algn="l" defTabSz="68577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3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9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5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31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8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4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90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hyperlink" Target="https://www.iccbrasil.org/wp-content/uploads/2022/05/IP-Assets-POR-INT.pdf" TargetMode="Externa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wmf"/><Relationship Id="rId7" Type="http://schemas.openxmlformats.org/officeDocument/2006/relationships/image" Target="../media/image91.jpeg"/><Relationship Id="rId2" Type="http://schemas.openxmlformats.org/officeDocument/2006/relationships/image" Target="../media/image86.w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jpeg"/><Relationship Id="rId5" Type="http://schemas.openxmlformats.org/officeDocument/2006/relationships/image" Target="../media/image89.png"/><Relationship Id="rId4" Type="http://schemas.openxmlformats.org/officeDocument/2006/relationships/image" Target="../media/image88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24.jp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21" Type="http://schemas.openxmlformats.org/officeDocument/2006/relationships/image" Target="../media/image13.png"/><Relationship Id="rId7" Type="http://schemas.openxmlformats.org/officeDocument/2006/relationships/image" Target="../media/image18.jp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jp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19" Type="http://schemas.openxmlformats.org/officeDocument/2006/relationships/image" Target="../media/image30.jp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26" Type="http://schemas.openxmlformats.org/officeDocument/2006/relationships/image" Target="../media/image52.png"/><Relationship Id="rId39" Type="http://schemas.openxmlformats.org/officeDocument/2006/relationships/image" Target="../media/image65.png"/><Relationship Id="rId21" Type="http://schemas.openxmlformats.org/officeDocument/2006/relationships/image" Target="../media/image47.png"/><Relationship Id="rId34" Type="http://schemas.openxmlformats.org/officeDocument/2006/relationships/image" Target="../media/image60.jpg"/><Relationship Id="rId42" Type="http://schemas.openxmlformats.org/officeDocument/2006/relationships/image" Target="../media/image68.png"/><Relationship Id="rId47" Type="http://schemas.openxmlformats.org/officeDocument/2006/relationships/image" Target="../media/image73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2.png"/><Relationship Id="rId29" Type="http://schemas.openxmlformats.org/officeDocument/2006/relationships/image" Target="../media/image55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24" Type="http://schemas.openxmlformats.org/officeDocument/2006/relationships/image" Target="../media/image50.png"/><Relationship Id="rId32" Type="http://schemas.openxmlformats.org/officeDocument/2006/relationships/image" Target="../media/image58.png"/><Relationship Id="rId37" Type="http://schemas.openxmlformats.org/officeDocument/2006/relationships/image" Target="../media/image63.png"/><Relationship Id="rId40" Type="http://schemas.openxmlformats.org/officeDocument/2006/relationships/image" Target="../media/image66.png"/><Relationship Id="rId45" Type="http://schemas.openxmlformats.org/officeDocument/2006/relationships/image" Target="../media/image71.png"/><Relationship Id="rId5" Type="http://schemas.openxmlformats.org/officeDocument/2006/relationships/image" Target="../media/image29.png"/><Relationship Id="rId15" Type="http://schemas.openxmlformats.org/officeDocument/2006/relationships/image" Target="../media/image41.png"/><Relationship Id="rId23" Type="http://schemas.openxmlformats.org/officeDocument/2006/relationships/image" Target="../media/image49.jpg"/><Relationship Id="rId28" Type="http://schemas.openxmlformats.org/officeDocument/2006/relationships/image" Target="../media/image54.png"/><Relationship Id="rId36" Type="http://schemas.openxmlformats.org/officeDocument/2006/relationships/image" Target="../media/image62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31" Type="http://schemas.openxmlformats.org/officeDocument/2006/relationships/image" Target="../media/image57.png"/><Relationship Id="rId44" Type="http://schemas.openxmlformats.org/officeDocument/2006/relationships/image" Target="../media/image70.png"/><Relationship Id="rId4" Type="http://schemas.openxmlformats.org/officeDocument/2006/relationships/image" Target="../media/image28.png"/><Relationship Id="rId9" Type="http://schemas.openxmlformats.org/officeDocument/2006/relationships/image" Target="../media/image27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Relationship Id="rId27" Type="http://schemas.openxmlformats.org/officeDocument/2006/relationships/image" Target="../media/image53.png"/><Relationship Id="rId30" Type="http://schemas.openxmlformats.org/officeDocument/2006/relationships/image" Target="../media/image56.png"/><Relationship Id="rId35" Type="http://schemas.openxmlformats.org/officeDocument/2006/relationships/image" Target="../media/image61.png"/><Relationship Id="rId43" Type="http://schemas.openxmlformats.org/officeDocument/2006/relationships/image" Target="../media/image69.png"/><Relationship Id="rId48" Type="http://schemas.openxmlformats.org/officeDocument/2006/relationships/image" Target="../media/image13.png"/><Relationship Id="rId8" Type="http://schemas.openxmlformats.org/officeDocument/2006/relationships/image" Target="../media/image35.png"/><Relationship Id="rId3" Type="http://schemas.openxmlformats.org/officeDocument/2006/relationships/image" Target="../media/image32.png"/><Relationship Id="rId12" Type="http://schemas.openxmlformats.org/officeDocument/2006/relationships/image" Target="../media/image38.jpg"/><Relationship Id="rId17" Type="http://schemas.openxmlformats.org/officeDocument/2006/relationships/image" Target="../media/image43.jpg"/><Relationship Id="rId25" Type="http://schemas.openxmlformats.org/officeDocument/2006/relationships/image" Target="../media/image51.png"/><Relationship Id="rId33" Type="http://schemas.openxmlformats.org/officeDocument/2006/relationships/image" Target="../media/image59.png"/><Relationship Id="rId38" Type="http://schemas.openxmlformats.org/officeDocument/2006/relationships/image" Target="../media/image64.jpg"/><Relationship Id="rId46" Type="http://schemas.openxmlformats.org/officeDocument/2006/relationships/image" Target="../media/image72.jpg"/><Relationship Id="rId20" Type="http://schemas.openxmlformats.org/officeDocument/2006/relationships/image" Target="../media/image46.jpg"/><Relationship Id="rId41" Type="http://schemas.openxmlformats.org/officeDocument/2006/relationships/image" Target="../media/image6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z="3200" b="1" i="0">
                <a:solidFill>
                  <a:srgbClr val="FFFFFF"/>
                </a:solidFill>
                <a:latin typeface="Open Sans"/>
              </a:rPr>
              <a:t>Workshop · Valoração de Tecnologias e Ativos de PI</a:t>
            </a:r>
          </a:p>
          <a:p>
            <a:r>
              <a:rPr sz="3200" b="1" i="0">
                <a:solidFill>
                  <a:srgbClr val="FFFFFF"/>
                </a:solidFill>
                <a:latin typeface="Open Sans"/>
              </a:rPr>
              <a:t>+ Precificação de Produtos e Serviços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sz="1400" b="0" i="1">
                <a:solidFill>
                  <a:srgbClr val="0092BA"/>
                </a:solidFill>
                <a:latin typeface="Open Sans"/>
              </a:rPr>
              <a:t>Capacitação para Pesquisadores e NITs  ·  UFS / Agitte · Sergipe · 2026</a:t>
            </a:r>
          </a:p>
          <a:p>
            <a:r>
              <a:rPr sz="1400" b="0" i="1">
                <a:solidFill>
                  <a:srgbClr val="0092BA"/>
                </a:solidFill>
                <a:latin typeface="Open Sans"/>
              </a:rPr>
              <a:t>Daniel Elói — Sócio-fundador Pris/Ilupi</a:t>
            </a:r>
          </a:p>
        </p:txBody>
      </p:sp>
      <p:pic>
        <p:nvPicPr>
          <p:cNvPr id="5" name="Google Shape;113;p27">
            <a:extLst>
              <a:ext uri="{FF2B5EF4-FFF2-40B4-BE49-F238E27FC236}">
                <a16:creationId xmlns:a16="http://schemas.microsoft.com/office/drawing/2014/main" id="{FD418237-1DB4-4865-1E86-2F56167F24B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52371" y="554159"/>
            <a:ext cx="1410061" cy="5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600" b="1" i="0" dirty="0">
                <a:solidFill>
                  <a:srgbClr val="0B2859"/>
                </a:solidFill>
                <a:latin typeface="Open Sans"/>
              </a:rPr>
              <a:t>E o que exatamente queremos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valorar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?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t-BR" sz="2000" noProof="0" dirty="0">
                <a:solidFill>
                  <a:srgbClr val="222222"/>
                </a:solidFill>
                <a:latin typeface="Open Sans"/>
              </a:rPr>
              <a:t>A mesma tecnologia, dependendo do caminho comercial escolhido, é valorada de formas muito diferentes.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t-BR" sz="2000" noProof="0" dirty="0">
                <a:solidFill>
                  <a:srgbClr val="222222"/>
                </a:solidFill>
                <a:latin typeface="Open Sans"/>
              </a:rPr>
              <a:t>Cada caminho usa metodologias distintas, envolve contrapartes distintas e gera números distintos.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t-BR" sz="2000" noProof="0" dirty="0">
                <a:solidFill>
                  <a:srgbClr val="222222"/>
                </a:solidFill>
                <a:latin typeface="Open Sans"/>
              </a:rPr>
              <a:t>Antes de perguntar 'como valorar’, é necessário decidir o que está sendo ofertado:</a:t>
            </a:r>
          </a:p>
          <a:p>
            <a:pPr marL="1253047" lvl="1" indent="-457200">
              <a:buFont typeface="+mj-lt"/>
              <a:buAutoNum type="arabicPeriod"/>
            </a:pPr>
            <a:r>
              <a:rPr lang="pt-BR" sz="2000" noProof="0" dirty="0"/>
              <a:t>A propriedade (cessão)</a:t>
            </a:r>
          </a:p>
          <a:p>
            <a:pPr marL="1253047" lvl="1" indent="-457200">
              <a:buFont typeface="+mj-lt"/>
              <a:buAutoNum type="arabicPeriod"/>
            </a:pPr>
            <a:r>
              <a:rPr lang="pt-BR" sz="2000" noProof="0" dirty="0"/>
              <a:t>O direito de uso (licenciamento)</a:t>
            </a:r>
          </a:p>
          <a:p>
            <a:pPr marL="1253047" lvl="1" indent="-457200">
              <a:buFont typeface="+mj-lt"/>
              <a:buAutoNum type="arabicPeriod"/>
            </a:pPr>
            <a:r>
              <a:rPr lang="pt-BR" sz="2000" noProof="0" dirty="0"/>
              <a:t>Um serviço técnico baseado no ativo</a:t>
            </a:r>
          </a:p>
          <a:p>
            <a:pPr marL="1253047" lvl="1" indent="-457200">
              <a:buFont typeface="+mj-lt"/>
              <a:buAutoNum type="arabicPeriod"/>
            </a:pPr>
            <a:r>
              <a:rPr lang="pt-BR" sz="2000" noProof="0" dirty="0"/>
              <a:t>Uma empresa nova (spin-off)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0" y="344400"/>
            <a:ext cx="11360800" cy="763600"/>
          </a:xfrm>
        </p:spPr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Os 4 caminhos comerciais para um ativo desenvolvido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14400" y="1700000"/>
            <a:ext cx="5056600" cy="1900000"/>
          </a:xfrm>
          <a:prstGeom prst="roundRect">
            <a:avLst/>
          </a:prstGeom>
          <a:solidFill>
            <a:srgbClr val="0B2859"/>
          </a:solidFill>
          <a:ln w="12700">
            <a:solidFill>
              <a:srgbClr val="0B2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0000" tIns="60000" rIns="80000" bIns="60000" rtlCol="0" anchor="ctr"/>
          <a:lstStyle/>
          <a:p>
            <a:pPr algn="ctr"/>
            <a:r>
              <a:rPr lang="pt-BR" sz="4000" b="1" noProof="0" dirty="0">
                <a:solidFill>
                  <a:srgbClr val="FFFFFF"/>
                </a:solidFill>
                <a:latin typeface="Open Sans"/>
              </a:rPr>
              <a:t>1</a:t>
            </a:r>
          </a:p>
          <a:p>
            <a:pPr algn="ctr"/>
            <a:r>
              <a:rPr lang="pt-BR" b="1" noProof="0" dirty="0">
                <a:solidFill>
                  <a:srgbClr val="FFFFFF"/>
                </a:solidFill>
                <a:latin typeface="Open Sans"/>
              </a:rPr>
              <a:t>CESSÃO</a:t>
            </a:r>
          </a:p>
          <a:p>
            <a:pPr algn="ctr"/>
            <a:endParaRPr lang="pt-BR" b="1" noProof="0" dirty="0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lang="pt-BR" sz="1200" b="0" noProof="0" dirty="0">
                <a:solidFill>
                  <a:srgbClr val="FFFFFF"/>
                </a:solidFill>
                <a:latin typeface="Open Sans"/>
              </a:rPr>
              <a:t>Transferência da titularidade</a:t>
            </a:r>
            <a:r>
              <a:rPr lang="pt-BR" sz="1200" noProof="0" dirty="0">
                <a:solidFill>
                  <a:srgbClr val="FFFFFF"/>
                </a:solidFill>
                <a:latin typeface="Open Sans"/>
              </a:rPr>
              <a:t> tipicamente com valor pré-definido</a:t>
            </a:r>
          </a:p>
          <a:p>
            <a:pPr algn="ctr"/>
            <a:endParaRPr lang="pt-BR" sz="1200" b="0" noProof="0" dirty="0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lang="pt-BR" sz="1200" b="1" noProof="0" dirty="0">
                <a:solidFill>
                  <a:srgbClr val="FFFFFF"/>
                </a:solidFill>
                <a:latin typeface="Open Sans"/>
              </a:rPr>
              <a:t>Foco no valor estimado do benefício futuro do ativo.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21000" y="1700000"/>
            <a:ext cx="5056600" cy="1900000"/>
          </a:xfrm>
          <a:prstGeom prst="roundRect">
            <a:avLst/>
          </a:prstGeom>
          <a:solidFill>
            <a:srgbClr val="0092BA"/>
          </a:solidFill>
          <a:ln w="12700">
            <a:solidFill>
              <a:srgbClr val="0092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0000" tIns="60000" rIns="80000" bIns="60000" rtlCol="0" anchor="ctr"/>
          <a:lstStyle/>
          <a:p>
            <a:pPr algn="ctr"/>
            <a:r>
              <a:rPr lang="pt-BR" sz="4000" b="1" noProof="0" dirty="0">
                <a:solidFill>
                  <a:srgbClr val="FFFFFF"/>
                </a:solidFill>
                <a:latin typeface="Open Sans"/>
              </a:rPr>
              <a:t>2</a:t>
            </a:r>
          </a:p>
          <a:p>
            <a:pPr algn="ctr"/>
            <a:r>
              <a:rPr lang="pt-BR" b="1" noProof="0" dirty="0">
                <a:solidFill>
                  <a:srgbClr val="FFFFFF"/>
                </a:solidFill>
                <a:latin typeface="Open Sans"/>
              </a:rPr>
              <a:t>LICENCIAMENTO</a:t>
            </a:r>
          </a:p>
          <a:p>
            <a:pPr algn="ctr"/>
            <a:endParaRPr lang="pt-BR" b="1" noProof="0" dirty="0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lang="pt-BR" sz="1200" b="0" noProof="0" dirty="0">
                <a:solidFill>
                  <a:srgbClr val="FFFFFF"/>
                </a:solidFill>
                <a:latin typeface="Open Sans"/>
              </a:rPr>
              <a:t>Mantém a titularidade, autoriza o uso. Royalties + </a:t>
            </a:r>
            <a:r>
              <a:rPr lang="pt-BR" sz="1200" b="0" noProof="0" dirty="0" err="1">
                <a:solidFill>
                  <a:srgbClr val="FFFFFF"/>
                </a:solidFill>
                <a:latin typeface="Open Sans"/>
              </a:rPr>
              <a:t>upfront</a:t>
            </a:r>
            <a:r>
              <a:rPr lang="pt-BR" sz="1200" b="0" noProof="0" dirty="0">
                <a:solidFill>
                  <a:srgbClr val="FFFFFF"/>
                </a:solidFill>
                <a:latin typeface="Open Sans"/>
              </a:rPr>
              <a:t>.</a:t>
            </a:r>
          </a:p>
          <a:p>
            <a:pPr algn="ctr"/>
            <a:endParaRPr lang="pt-BR" sz="1200" b="0" noProof="0" dirty="0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lang="pt-BR" sz="1200" b="1" noProof="0" dirty="0">
                <a:solidFill>
                  <a:srgbClr val="FFFFFF"/>
                </a:solidFill>
                <a:latin typeface="Open Sans"/>
              </a:rPr>
              <a:t>Foco na divisão justa do benefício futuro.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3850000"/>
            <a:ext cx="5056600" cy="1900000"/>
          </a:xfrm>
          <a:prstGeom prst="roundRect">
            <a:avLst/>
          </a:prstGeom>
          <a:solidFill>
            <a:srgbClr val="0D6E5C"/>
          </a:solidFill>
          <a:ln w="12700">
            <a:solidFill>
              <a:srgbClr val="0D6E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0000" tIns="60000" rIns="80000" bIns="60000" rtlCol="0" anchor="ctr"/>
          <a:lstStyle/>
          <a:p>
            <a:pPr algn="ctr"/>
            <a:r>
              <a:rPr lang="pt-BR" sz="4000" b="1" noProof="0" dirty="0">
                <a:solidFill>
                  <a:srgbClr val="FFFFFF"/>
                </a:solidFill>
                <a:latin typeface="Open Sans"/>
              </a:rPr>
              <a:t>3</a:t>
            </a:r>
          </a:p>
          <a:p>
            <a:pPr algn="ctr"/>
            <a:r>
              <a:rPr lang="pt-BR" b="1" noProof="0" dirty="0">
                <a:solidFill>
                  <a:srgbClr val="FFFFFF"/>
                </a:solidFill>
                <a:latin typeface="Open Sans"/>
              </a:rPr>
              <a:t>SERVIÇO TÉCNICO</a:t>
            </a:r>
          </a:p>
          <a:p>
            <a:pPr algn="ctr"/>
            <a:endParaRPr lang="pt-BR" b="1" noProof="0" dirty="0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lang="pt-BR" sz="1200" b="0" noProof="0" dirty="0">
                <a:solidFill>
                  <a:srgbClr val="FFFFFF"/>
                </a:solidFill>
                <a:latin typeface="Open Sans"/>
              </a:rPr>
              <a:t>O ativo é meio para se entregar uma aplicação</a:t>
            </a:r>
          </a:p>
          <a:p>
            <a:pPr algn="ctr"/>
            <a:endParaRPr lang="pt-BR" sz="1200" b="1" noProof="0" dirty="0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lang="pt-BR" sz="1200" b="1" noProof="0" dirty="0">
                <a:solidFill>
                  <a:srgbClr val="FFFFFF"/>
                </a:solidFill>
                <a:latin typeface="Open Sans"/>
              </a:rPr>
              <a:t>Foco na precificação do serviço.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21000" y="3850000"/>
            <a:ext cx="5056600" cy="1900000"/>
          </a:xfrm>
          <a:prstGeom prst="roundRect">
            <a:avLst/>
          </a:prstGeom>
          <a:solidFill>
            <a:srgbClr val="E87A3C"/>
          </a:solidFill>
          <a:ln w="12700">
            <a:solidFill>
              <a:srgbClr val="E87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0000" tIns="60000" rIns="80000" bIns="60000" rtlCol="0" anchor="ctr"/>
          <a:lstStyle/>
          <a:p>
            <a:pPr algn="ctr"/>
            <a:r>
              <a:rPr lang="pt-BR" sz="4000" b="1" noProof="0" dirty="0">
                <a:solidFill>
                  <a:srgbClr val="FFFFFF"/>
                </a:solidFill>
                <a:latin typeface="Open Sans"/>
              </a:rPr>
              <a:t>4</a:t>
            </a:r>
          </a:p>
          <a:p>
            <a:pPr algn="ctr"/>
            <a:r>
              <a:rPr lang="pt-BR" b="1" noProof="0" dirty="0">
                <a:solidFill>
                  <a:srgbClr val="FFFFFF"/>
                </a:solidFill>
                <a:latin typeface="Open Sans"/>
              </a:rPr>
              <a:t>SPIN-OFF / EXPLORAÇÃO</a:t>
            </a:r>
          </a:p>
          <a:p>
            <a:pPr algn="ctr"/>
            <a:endParaRPr lang="pt-BR" b="1" noProof="0" dirty="0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lang="pt-BR" sz="1200" b="0" noProof="0" dirty="0">
                <a:solidFill>
                  <a:srgbClr val="FFFFFF"/>
                </a:solidFill>
                <a:latin typeface="Open Sans"/>
              </a:rPr>
              <a:t>O ativo </a:t>
            </a:r>
            <a:r>
              <a:rPr lang="pt-BR" sz="1200" noProof="0" dirty="0">
                <a:solidFill>
                  <a:srgbClr val="FFFFFF"/>
                </a:solidFill>
                <a:latin typeface="Open Sans"/>
              </a:rPr>
              <a:t>é utilizado no contexto de uma empresa.</a:t>
            </a:r>
          </a:p>
          <a:p>
            <a:pPr algn="ctr"/>
            <a:endParaRPr lang="pt-BR" sz="1200" b="0" noProof="0" dirty="0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lang="pt-BR" sz="1200" b="1" noProof="0" dirty="0">
                <a:solidFill>
                  <a:srgbClr val="FFFFFF"/>
                </a:solidFill>
                <a:latin typeface="Open Sans"/>
              </a:rPr>
              <a:t>Foco na avaliação do negócio como um todo.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7401" y="2867800"/>
            <a:ext cx="9077535" cy="1122400"/>
          </a:xfrm>
        </p:spPr>
        <p:txBody>
          <a:bodyPr/>
          <a:lstStyle/>
          <a:p>
            <a:r>
              <a:rPr lang="pt-BR" sz="2800" b="1" i="0" noProof="0">
                <a:solidFill>
                  <a:srgbClr val="FFFFFF"/>
                </a:solidFill>
                <a:latin typeface="Open Sans"/>
              </a:rPr>
              <a:t>O 'número certo' só existe depois de decidir qual caminho seguir.</a:t>
            </a:r>
          </a:p>
        </p:txBody>
      </p:sp>
      <p:pic>
        <p:nvPicPr>
          <p:cNvPr id="5" name="Google Shape;113;p27">
            <a:extLst>
              <a:ext uri="{FF2B5EF4-FFF2-40B4-BE49-F238E27FC236}">
                <a16:creationId xmlns:a16="http://schemas.microsoft.com/office/drawing/2014/main" id="{8964ADF0-6602-7A5F-F6DC-26B08187E94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52371" y="554159"/>
            <a:ext cx="1410061" cy="5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Exercício A · Qual o caminho?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t-BR" sz="2000" noProof="0">
                <a:solidFill>
                  <a:srgbClr val="222222"/>
                </a:solidFill>
                <a:latin typeface="Open Sans"/>
              </a:rPr>
              <a:t>Em grupos de 4 pessoas, em 10 minutos. </a:t>
            </a:r>
            <a:r>
              <a:rPr lang="pt-BR" sz="2000" noProof="0" dirty="0">
                <a:solidFill>
                  <a:srgbClr val="222222"/>
                </a:solidFill>
                <a:latin typeface="Open Sans"/>
              </a:rPr>
              <a:t>Para cada </a:t>
            </a:r>
            <a:r>
              <a:rPr lang="pt-BR" sz="2000" noProof="0" dirty="0" err="1">
                <a:solidFill>
                  <a:srgbClr val="222222"/>
                </a:solidFill>
                <a:latin typeface="Open Sans"/>
              </a:rPr>
              <a:t>mini-case</a:t>
            </a:r>
            <a:r>
              <a:rPr lang="pt-BR" sz="2000" noProof="0" dirty="0">
                <a:solidFill>
                  <a:srgbClr val="222222"/>
                </a:solidFill>
                <a:latin typeface="Open Sans"/>
              </a:rPr>
              <a:t> abaixo, decida: qual o caminho comercial mais provável? Por quê? Quem é a contraparte?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pt-BR" noProof="0" dirty="0"/>
              <a:t>CASE 1 — Composto bioativo extraído da caatinga, com pedido de patente depositado.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pt-BR" noProof="0" dirty="0"/>
              <a:t>CASE 2 — Método validado para análise de metais pesados em água de poços artesianos.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pt-BR" noProof="0" dirty="0"/>
              <a:t>CASE 3 — Software de gestão de manejo agrícola desenvolvido em laboratório.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pt-BR" noProof="0" dirty="0"/>
              <a:t>CASE 4 — Conhecimento tácito sobre análise sensorial do queijo coalho.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t-BR" sz="2000" noProof="0" dirty="0">
                <a:solidFill>
                  <a:srgbClr val="222222"/>
                </a:solidFill>
                <a:latin typeface="Open Sans"/>
              </a:rPr>
              <a:t>Plenária rápida: cada grupo defende um case em 30 segundos.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i="0">
                <a:solidFill>
                  <a:srgbClr val="FFFFFF"/>
                </a:solidFill>
                <a:latin typeface="Open Sans"/>
              </a:rPr>
              <a:t>Bloco 2 · Precificação de Produtos e Serviços</a:t>
            </a:r>
          </a:p>
        </p:txBody>
      </p:sp>
      <p:pic>
        <p:nvPicPr>
          <p:cNvPr id="4" name="Google Shape;113;p27">
            <a:extLst>
              <a:ext uri="{FF2B5EF4-FFF2-40B4-BE49-F238E27FC236}">
                <a16:creationId xmlns:a16="http://schemas.microsoft.com/office/drawing/2014/main" id="{9AF28DAA-43BB-B975-CCE6-641B0016292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52371" y="554159"/>
            <a:ext cx="1410061" cy="5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0" y="250745"/>
            <a:ext cx="11360800" cy="763600"/>
          </a:xfrm>
        </p:spPr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Preço × Valor</a:t>
            </a:r>
          </a:p>
        </p:txBody>
      </p:sp>
      <p:sp>
        <p:nvSpPr>
          <p:cNvPr id="10" name="Espaço Reservado para Texto 5">
            <a:extLst>
              <a:ext uri="{FF2B5EF4-FFF2-40B4-BE49-F238E27FC236}">
                <a16:creationId xmlns:a16="http://schemas.microsoft.com/office/drawing/2014/main" id="{07E1E377-3DF7-8909-C693-87CC9A6FB3C6}"/>
              </a:ext>
            </a:extLst>
          </p:cNvPr>
          <p:cNvSpPr txBox="1">
            <a:spLocks/>
          </p:cNvSpPr>
          <p:nvPr/>
        </p:nvSpPr>
        <p:spPr>
          <a:xfrm>
            <a:off x="298098" y="2715645"/>
            <a:ext cx="11360800" cy="73407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685800">
              <a:spcBef>
                <a:spcPts val="750"/>
              </a:spcBef>
            </a:pPr>
            <a:r>
              <a:rPr lang="pt-BR" kern="0" dirty="0">
                <a:solidFill>
                  <a:srgbClr val="44546A"/>
                </a:solidFill>
              </a:rPr>
              <a:t>Em outras palavras, o </a:t>
            </a:r>
            <a:r>
              <a:rPr lang="pt-BR" b="1" u="sng" kern="0" dirty="0">
                <a:solidFill>
                  <a:srgbClr val="44546A"/>
                </a:solidFill>
              </a:rPr>
              <a:t>preço é uma variável arbitrária</a:t>
            </a:r>
            <a:r>
              <a:rPr lang="pt-BR" u="sng" kern="0" dirty="0">
                <a:solidFill>
                  <a:srgbClr val="44546A"/>
                </a:solidFill>
              </a:rPr>
              <a:t>, </a:t>
            </a:r>
            <a:r>
              <a:rPr lang="pt-BR" kern="0" dirty="0">
                <a:solidFill>
                  <a:srgbClr val="44546A"/>
                </a:solidFill>
              </a:rPr>
              <a:t>enquanto o </a:t>
            </a:r>
            <a:r>
              <a:rPr lang="pt-BR" b="1" u="sng" kern="0" dirty="0">
                <a:solidFill>
                  <a:srgbClr val="44546A"/>
                </a:solidFill>
              </a:rPr>
              <a:t>valor é uma variável intrínseca</a:t>
            </a:r>
            <a:r>
              <a:rPr lang="pt-BR" u="sng" kern="0" dirty="0">
                <a:solidFill>
                  <a:srgbClr val="44546A"/>
                </a:solidFill>
              </a:rPr>
              <a:t>.</a:t>
            </a:r>
          </a:p>
          <a:p>
            <a:pPr defTabSz="685800">
              <a:spcBef>
                <a:spcPts val="750"/>
              </a:spcBef>
            </a:pPr>
            <a:endParaRPr lang="en-US" sz="2400" kern="0" dirty="0"/>
          </a:p>
        </p:txBody>
      </p:sp>
      <p:sp>
        <p:nvSpPr>
          <p:cNvPr id="11" name="Espaço Reservado para Texto 5">
            <a:extLst>
              <a:ext uri="{FF2B5EF4-FFF2-40B4-BE49-F238E27FC236}">
                <a16:creationId xmlns:a16="http://schemas.microsoft.com/office/drawing/2014/main" id="{3CFB5D36-D9DB-FEBC-288A-4044B14F2A05}"/>
              </a:ext>
            </a:extLst>
          </p:cNvPr>
          <p:cNvSpPr txBox="1">
            <a:spLocks/>
          </p:cNvSpPr>
          <p:nvPr/>
        </p:nvSpPr>
        <p:spPr>
          <a:xfrm>
            <a:off x="0" y="4068104"/>
            <a:ext cx="12192000" cy="1371600"/>
          </a:xfrm>
          <a:prstGeom prst="rect">
            <a:avLst/>
          </a:prstGeom>
        </p:spPr>
        <p:txBody>
          <a:bodyPr/>
          <a:lstStyle>
            <a:lvl1pPr marL="171443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defRPr lang="pt-BR" sz="1800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514329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defRPr lang="pt-BR" sz="1800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857216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defRPr lang="pt-BR" sz="1800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200102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defRPr lang="pt-BR" sz="1800" kern="1200" dirty="0" smtClean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542988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defRPr lang="en-US" sz="1800" kern="1200" dirty="0">
                <a:solidFill>
                  <a:srgbClr val="21314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1885875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61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47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33" indent="-171443" algn="l" defTabSz="68577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Pct val="114000"/>
              <a:buFont typeface="Lato" panose="020F0502020204030203" pitchFamily="34" charset="0"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 </a:t>
            </a:r>
            <a:r>
              <a:rPr kumimoji="0" lang="pt-BR" sz="2400" b="1" i="0" u="sng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preço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é uma </a:t>
            </a:r>
            <a:r>
              <a:rPr kumimoji="0" lang="pt-BR" sz="2400" b="1" i="0" u="sng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variável de decisão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Pct val="114000"/>
              <a:buFont typeface="Lato" panose="020F0502020204030203" pitchFamily="34" charset="0"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valor percebido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pelos “clientes”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depende do benefício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por ele 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obtido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pPr marL="171443" marR="0" lvl="0" indent="-171443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Pct val="114000"/>
              <a:buFont typeface="Lato" panose="020F0502020204030203" pitchFamily="34" charset="0"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 o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valor percebido é maior do que o preço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provavelmente haverá a venda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pPr marL="171443" marR="0" lvl="0" indent="-171443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Pct val="114000"/>
              <a:buFont typeface="Lato" panose="020F0502020204030203" pitchFamily="34" charset="0"/>
              <a:buChar char="▪"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Pct val="114000"/>
              <a:buFont typeface="Lato" panose="020F0502020204030203" pitchFamily="34" charset="0"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Caso contrário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possivelmente a negociação não será fechada.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Pct val="114000"/>
              <a:buFont typeface="Lato" panose="020F0502020204030203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21314C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Triângulo isósceles 11">
            <a:extLst>
              <a:ext uri="{FF2B5EF4-FFF2-40B4-BE49-F238E27FC236}">
                <a16:creationId xmlns:a16="http://schemas.microsoft.com/office/drawing/2014/main" id="{ECD452F5-2A92-F22F-2A0B-0FA852F6F3FD}"/>
              </a:ext>
            </a:extLst>
          </p:cNvPr>
          <p:cNvSpPr/>
          <p:nvPr/>
        </p:nvSpPr>
        <p:spPr>
          <a:xfrm rot="10800000">
            <a:off x="4810148" y="3008584"/>
            <a:ext cx="2835254" cy="482389"/>
          </a:xfrm>
          <a:prstGeom prst="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Hairline"/>
              <a:ea typeface="+mn-ea"/>
              <a:cs typeface="+mn-cs"/>
            </a:endParaRPr>
          </a:p>
        </p:txBody>
      </p:sp>
      <p:sp>
        <p:nvSpPr>
          <p:cNvPr id="14" name="Espaço Reservado para Texto 5">
            <a:extLst>
              <a:ext uri="{FF2B5EF4-FFF2-40B4-BE49-F238E27FC236}">
                <a16:creationId xmlns:a16="http://schemas.microsoft.com/office/drawing/2014/main" id="{FA5ED0DF-7825-6DEF-01F3-5935C56B92B8}"/>
              </a:ext>
            </a:extLst>
          </p:cNvPr>
          <p:cNvSpPr txBox="1">
            <a:spLocks/>
          </p:cNvSpPr>
          <p:nvPr/>
        </p:nvSpPr>
        <p:spPr>
          <a:xfrm>
            <a:off x="579431" y="1159099"/>
            <a:ext cx="10498665" cy="106402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pt-BR" sz="2800" b="1" kern="0" dirty="0">
                <a:solidFill>
                  <a:srgbClr val="44546A"/>
                </a:solidFill>
                <a:latin typeface="Lato Black"/>
              </a:rPr>
              <a:t>                         “</a:t>
            </a:r>
            <a:r>
              <a:rPr lang="pt-BR" sz="2000" b="1" kern="0" dirty="0">
                <a:solidFill>
                  <a:srgbClr val="44546A"/>
                </a:solidFill>
                <a:latin typeface="Lato Black"/>
              </a:rPr>
              <a:t>Preço é o que você paga, valor é o que você recebe” </a:t>
            </a:r>
          </a:p>
          <a:p>
            <a:pPr defTabSz="685800">
              <a:spcBef>
                <a:spcPts val="750"/>
              </a:spcBef>
            </a:pPr>
            <a:r>
              <a:rPr lang="pt-BR" sz="2000" b="1" i="1" kern="0" dirty="0">
                <a:solidFill>
                  <a:srgbClr val="44546A"/>
                </a:solidFill>
                <a:latin typeface="Lato Black"/>
              </a:rPr>
              <a:t>							</a:t>
            </a:r>
            <a:r>
              <a:rPr lang="pt-BR" sz="2000" kern="0" dirty="0">
                <a:solidFill>
                  <a:srgbClr val="44546A"/>
                </a:solidFill>
              </a:rPr>
              <a:t>Warren Buffet</a:t>
            </a:r>
          </a:p>
        </p:txBody>
      </p:sp>
      <p:sp>
        <p:nvSpPr>
          <p:cNvPr id="16" name="object 12">
            <a:extLst>
              <a:ext uri="{FF2B5EF4-FFF2-40B4-BE49-F238E27FC236}">
                <a16:creationId xmlns:a16="http://schemas.microsoft.com/office/drawing/2014/main" id="{B28F9720-5A58-EB4F-1F18-0A543FB4D3CC}"/>
              </a:ext>
            </a:extLst>
          </p:cNvPr>
          <p:cNvSpPr/>
          <p:nvPr/>
        </p:nvSpPr>
        <p:spPr>
          <a:xfrm rot="5400000">
            <a:off x="5781013" y="3090865"/>
            <a:ext cx="394970" cy="1270000"/>
          </a:xfrm>
          <a:custGeom>
            <a:avLst/>
            <a:gdLst/>
            <a:ahLst/>
            <a:cxnLst/>
            <a:rect l="l" t="t" r="r" b="b"/>
            <a:pathLst>
              <a:path w="394970" h="1270000">
                <a:moveTo>
                  <a:pt x="99186" y="0"/>
                </a:moveTo>
                <a:lnTo>
                  <a:pt x="0" y="0"/>
                </a:lnTo>
                <a:lnTo>
                  <a:pt x="295528" y="634745"/>
                </a:lnTo>
                <a:lnTo>
                  <a:pt x="0" y="1269492"/>
                </a:lnTo>
                <a:lnTo>
                  <a:pt x="99186" y="1269492"/>
                </a:lnTo>
                <a:lnTo>
                  <a:pt x="394715" y="634745"/>
                </a:lnTo>
                <a:lnTo>
                  <a:pt x="99186" y="0"/>
                </a:lnTo>
                <a:close/>
              </a:path>
            </a:pathLst>
          </a:custGeom>
          <a:solidFill>
            <a:srgbClr val="28406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4" grpId="0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3 Modelos de Precificação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0000" y="1700000"/>
            <a:ext cx="3397333" cy="3300000"/>
          </a:xfrm>
          <a:prstGeom prst="roundRect">
            <a:avLst/>
          </a:prstGeom>
          <a:solidFill>
            <a:srgbClr val="0B2859"/>
          </a:solidFill>
          <a:ln w="12700">
            <a:solidFill>
              <a:srgbClr val="0B2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0000" tIns="60000" rIns="80000" bIns="60000" rtlCol="0" anchor="ctr"/>
          <a:lstStyle/>
          <a:p>
            <a:pPr algn="ctr"/>
            <a:r>
              <a:rPr sz="5400" b="1" dirty="0">
                <a:solidFill>
                  <a:srgbClr val="FFFFFF"/>
                </a:solidFill>
                <a:latin typeface="Open Sans"/>
              </a:rPr>
              <a:t>01</a:t>
            </a:r>
          </a:p>
          <a:p>
            <a:pPr algn="ctr"/>
            <a:endParaRPr sz="5400" b="1" dirty="0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sz="2000" b="1" dirty="0">
                <a:solidFill>
                  <a:srgbClr val="FFFFFF"/>
                </a:solidFill>
                <a:latin typeface="Open Sans"/>
              </a:rPr>
              <a:t>CUSTO
(</a:t>
            </a:r>
            <a:r>
              <a:rPr lang="pt-BR" sz="2000" b="1" dirty="0">
                <a:solidFill>
                  <a:srgbClr val="FFFFFF"/>
                </a:solidFill>
                <a:latin typeface="Open Sans"/>
              </a:rPr>
              <a:t>custo + margem</a:t>
            </a:r>
            <a:r>
              <a:rPr sz="2000" b="1" dirty="0">
                <a:solidFill>
                  <a:srgbClr val="FFFFFF"/>
                </a:solidFill>
                <a:latin typeface="Open Sans"/>
              </a:rPr>
              <a:t>)</a:t>
            </a:r>
          </a:p>
          <a:p>
            <a:pPr algn="ctr"/>
            <a:endParaRPr sz="2000" b="1" dirty="0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sz="1400" b="0" dirty="0">
                <a:solidFill>
                  <a:srgbClr val="FFFFFF"/>
                </a:solidFill>
                <a:latin typeface="Open Sans"/>
              </a:rPr>
              <a:t>Custos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incorridos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 +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margem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desejada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 =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preço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alvo</a:t>
            </a:r>
            <a:endParaRPr sz="1400" b="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397333" y="1700000"/>
            <a:ext cx="3397333" cy="3300000"/>
          </a:xfrm>
          <a:prstGeom prst="roundRect">
            <a:avLst/>
          </a:prstGeom>
          <a:solidFill>
            <a:srgbClr val="0092BA"/>
          </a:solidFill>
          <a:ln w="12700">
            <a:solidFill>
              <a:srgbClr val="0092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0000" tIns="60000" rIns="80000" bIns="60000" rtlCol="0" anchor="ctr"/>
          <a:lstStyle/>
          <a:p>
            <a:pPr algn="ctr"/>
            <a:r>
              <a:rPr sz="5400" b="1">
                <a:solidFill>
                  <a:srgbClr val="FFFFFF"/>
                </a:solidFill>
                <a:latin typeface="Open Sans"/>
              </a:rPr>
              <a:t>02</a:t>
            </a:r>
          </a:p>
          <a:p>
            <a:pPr algn="ctr"/>
            <a:endParaRPr sz="5400" b="1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sz="2000" b="1">
                <a:solidFill>
                  <a:srgbClr val="FFFFFF"/>
                </a:solidFill>
                <a:latin typeface="Open Sans"/>
              </a:rPr>
              <a:t>MERCADO</a:t>
            </a:r>
          </a:p>
          <a:p>
            <a:pPr algn="ctr"/>
            <a:endParaRPr sz="2000" b="1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sz="1400" b="0">
                <a:solidFill>
                  <a:srgbClr val="FFFFFF"/>
                </a:solidFill>
                <a:latin typeface="Open Sans"/>
              </a:rPr>
              <a:t>Preço alvo = preço já praticado pelo mercado; custos devem caber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94666" y="1700000"/>
            <a:ext cx="3397333" cy="3300000"/>
          </a:xfrm>
          <a:prstGeom prst="roundRect">
            <a:avLst/>
          </a:prstGeom>
          <a:solidFill>
            <a:srgbClr val="0D6E5C"/>
          </a:solidFill>
          <a:ln w="12700">
            <a:solidFill>
              <a:srgbClr val="0D6E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0000" tIns="60000" rIns="80000" bIns="60000" rtlCol="0" anchor="ctr"/>
          <a:lstStyle/>
          <a:p>
            <a:pPr algn="ctr"/>
            <a:r>
              <a:rPr sz="5400" b="1">
                <a:solidFill>
                  <a:srgbClr val="FFFFFF"/>
                </a:solidFill>
                <a:latin typeface="Open Sans"/>
              </a:rPr>
              <a:t>03</a:t>
            </a:r>
          </a:p>
          <a:p>
            <a:pPr algn="ctr"/>
            <a:endParaRPr sz="5400" b="1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sz="2000" b="1">
                <a:solidFill>
                  <a:srgbClr val="FFFFFF"/>
                </a:solidFill>
                <a:latin typeface="Open Sans"/>
              </a:rPr>
              <a:t>VALOR
(benefício econômico)</a:t>
            </a:r>
          </a:p>
          <a:p>
            <a:pPr algn="ctr"/>
            <a:endParaRPr sz="2000" b="1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sz="1400" b="0">
                <a:solidFill>
                  <a:srgbClr val="FFFFFF"/>
                </a:solidFill>
                <a:latin typeface="Open Sans"/>
              </a:rPr>
              <a:t>Preço alvo = parcela do benefício gerado ao cliente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5600" y="5300000"/>
            <a:ext cx="11521476" cy="377975"/>
          </a:xfrm>
          <a:prstGeom prst="rect">
            <a:avLst/>
          </a:prstGeom>
          <a:noFill/>
        </p:spPr>
        <p:txBody>
          <a:bodyPr wrap="square" lIns="50000" tIns="50000" rIns="50000" bIns="50000" anchor="t">
            <a:spAutoFit/>
          </a:bodyPr>
          <a:lstStyle/>
          <a:p>
            <a:pPr algn="ctr"/>
            <a:r>
              <a:rPr b="0" i="1" dirty="0" err="1">
                <a:solidFill>
                  <a:srgbClr val="555555"/>
                </a:solidFill>
                <a:latin typeface="Open Sans"/>
              </a:rPr>
              <a:t>Nenhum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modelo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 é '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certo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'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em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absoluto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 — a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escolha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depende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 do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posicionamento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, do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cliente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 e do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tipo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 de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oferta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 dirty="0">
                <a:solidFill>
                  <a:srgbClr val="0B2859"/>
                </a:solidFill>
                <a:latin typeface="Open Sans"/>
              </a:rPr>
              <a:t>Modelo 1 ·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Precificação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baseada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em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custo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(</a:t>
            </a:r>
            <a:r>
              <a:rPr lang="pt-BR" sz="2600" b="1" i="0" dirty="0">
                <a:solidFill>
                  <a:srgbClr val="0B2859"/>
                </a:solidFill>
                <a:latin typeface="Open Sans"/>
              </a:rPr>
              <a:t>custo + margem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00" y="3973483"/>
            <a:ext cx="11360800" cy="2118349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Vantagem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 simples,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garante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margem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mínima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conhecida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Limitação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ignora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que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o mercado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paga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e o valor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percebido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—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pode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subprecificar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tecnologias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diferenciadas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Quando usar: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serviços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técnicos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rotineiros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,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contratos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públicos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,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ofertas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comoditizadas</a:t>
            </a:r>
            <a:endParaRPr sz="2000" dirty="0">
              <a:solidFill>
                <a:srgbClr val="222222"/>
              </a:solidFill>
              <a:latin typeface="Open Sans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D367B34-172C-1A70-8074-FCAAE547066A}"/>
              </a:ext>
            </a:extLst>
          </p:cNvPr>
          <p:cNvSpPr/>
          <p:nvPr/>
        </p:nvSpPr>
        <p:spPr>
          <a:xfrm>
            <a:off x="699825" y="1903225"/>
            <a:ext cx="2999704" cy="1524000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Custos incorridos (mão de obra, equipamentos, ...)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9025CFD-B5D1-46B3-5680-CF45A879320D}"/>
              </a:ext>
            </a:extLst>
          </p:cNvPr>
          <p:cNvSpPr/>
          <p:nvPr/>
        </p:nvSpPr>
        <p:spPr>
          <a:xfrm>
            <a:off x="4604187" y="1903225"/>
            <a:ext cx="2983626" cy="1524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Margem de lucro desejada (markup)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600EB77-9732-AAA2-984D-BB1DC45098BA}"/>
              </a:ext>
            </a:extLst>
          </p:cNvPr>
          <p:cNvSpPr/>
          <p:nvPr/>
        </p:nvSpPr>
        <p:spPr>
          <a:xfrm>
            <a:off x="8345663" y="1903225"/>
            <a:ext cx="2998256" cy="1524000"/>
          </a:xfrm>
          <a:prstGeom prst="roundRect">
            <a:avLst/>
          </a:prstGeom>
          <a:solidFill>
            <a:srgbClr val="006666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Preço final do produto/serviço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715C3EE-ED17-7275-C8EE-0939E6613356}"/>
              </a:ext>
            </a:extLst>
          </p:cNvPr>
          <p:cNvSpPr txBox="1"/>
          <p:nvPr/>
        </p:nvSpPr>
        <p:spPr>
          <a:xfrm>
            <a:off x="3934026" y="2100645"/>
            <a:ext cx="57579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+</a:t>
            </a:r>
            <a:endParaRPr kumimoji="0" lang="en-US" sz="5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C3FFA6D-061E-7BBE-DB98-EC90C5F1CA80}"/>
              </a:ext>
            </a:extLst>
          </p:cNvPr>
          <p:cNvSpPr txBox="1"/>
          <p:nvPr/>
        </p:nvSpPr>
        <p:spPr>
          <a:xfrm>
            <a:off x="7667826" y="2100639"/>
            <a:ext cx="57579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=</a:t>
            </a:r>
            <a:endParaRPr kumimoji="0" lang="en-US" sz="5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Modelo 2 · Precificação baseada em mercado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00" y="3956857"/>
            <a:ext cx="11360800" cy="2443943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custos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devem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caber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dentro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Preço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− Custos =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Lucro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Vantagem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pragmatismo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e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comparabilidade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Limitação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nivela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por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baixo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quando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o mercado é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fragmentado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,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imaturo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ou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inexistente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para 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oferta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Quando usar: mercados maduros, com benchmarks claros.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950D7BFF-7E97-4BF4-4EC5-8C7C500C194E}"/>
              </a:ext>
            </a:extLst>
          </p:cNvPr>
          <p:cNvSpPr txBox="1"/>
          <p:nvPr/>
        </p:nvSpPr>
        <p:spPr>
          <a:xfrm>
            <a:off x="4025698" y="1959003"/>
            <a:ext cx="453970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-</a:t>
            </a:r>
            <a:endParaRPr kumimoji="0" lang="en-US" sz="5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536C21B0-2864-AF38-749D-E020A24C8634}"/>
              </a:ext>
            </a:extLst>
          </p:cNvPr>
          <p:cNvSpPr txBox="1"/>
          <p:nvPr/>
        </p:nvSpPr>
        <p:spPr>
          <a:xfrm>
            <a:off x="7759498" y="1958997"/>
            <a:ext cx="575799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=</a:t>
            </a:r>
            <a:endParaRPr kumimoji="0" lang="en-US" sz="5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CF830A59-FF69-E766-17A0-871B36705CB2}"/>
              </a:ext>
            </a:extLst>
          </p:cNvPr>
          <p:cNvSpPr/>
          <p:nvPr/>
        </p:nvSpPr>
        <p:spPr>
          <a:xfrm>
            <a:off x="789412" y="1759267"/>
            <a:ext cx="2999705" cy="1523999"/>
          </a:xfrm>
          <a:prstGeom prst="roundRect">
            <a:avLst/>
          </a:prstGeom>
          <a:solidFill>
            <a:srgbClr val="006666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Preço estabelecido pelo mercado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  <p:sp>
        <p:nvSpPr>
          <p:cNvPr id="7" name="Rounded Rectangle 10">
            <a:extLst>
              <a:ext uri="{FF2B5EF4-FFF2-40B4-BE49-F238E27FC236}">
                <a16:creationId xmlns:a16="http://schemas.microsoft.com/office/drawing/2014/main" id="{8BCA9D0B-8A4F-8FA1-ADDA-FE66627BD488}"/>
              </a:ext>
            </a:extLst>
          </p:cNvPr>
          <p:cNvSpPr/>
          <p:nvPr/>
        </p:nvSpPr>
        <p:spPr>
          <a:xfrm>
            <a:off x="4693776" y="1766210"/>
            <a:ext cx="2983626" cy="1517055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Custos incorridos (mão de obra, equipamentos, ...)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  <p:sp>
        <p:nvSpPr>
          <p:cNvPr id="8" name="Rounded Rectangle 11">
            <a:extLst>
              <a:ext uri="{FF2B5EF4-FFF2-40B4-BE49-F238E27FC236}">
                <a16:creationId xmlns:a16="http://schemas.microsoft.com/office/drawing/2014/main" id="{5A9BC8BD-197D-6D66-3FC5-53D9A55FB39E}"/>
              </a:ext>
            </a:extLst>
          </p:cNvPr>
          <p:cNvSpPr/>
          <p:nvPr/>
        </p:nvSpPr>
        <p:spPr>
          <a:xfrm>
            <a:off x="8435251" y="1766209"/>
            <a:ext cx="2998258" cy="151705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Lucro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Modelo 3 · Precificação baseada no benefício econômico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00" y="4555375"/>
            <a:ext cx="11360800" cy="2085098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Vantagem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captura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valor real; é 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modelo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mais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sustentável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para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tecnologias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diferenciadas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Limitação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exige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estimar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benefício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gerado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e ter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informação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cliente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Quando usar: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tecnologias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com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diferencial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técnico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claro, B2B,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contratos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longos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4023F9CD-6F4D-EABB-E966-7E4371EA8B68}"/>
              </a:ext>
            </a:extLst>
          </p:cNvPr>
          <p:cNvSpPr txBox="1"/>
          <p:nvPr/>
        </p:nvSpPr>
        <p:spPr>
          <a:xfrm>
            <a:off x="3883664" y="1865158"/>
            <a:ext cx="494046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pt-BR" sz="5250" dirty="0">
                <a:solidFill>
                  <a:prstClr val="black"/>
                </a:solidFill>
                <a:latin typeface="Lato Black"/>
              </a:rPr>
              <a:t>x</a:t>
            </a:r>
            <a:endParaRPr lang="en-US" sz="5250" dirty="0">
              <a:solidFill>
                <a:prstClr val="black"/>
              </a:solidFill>
              <a:latin typeface="Lato Black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36E703BB-992D-CDC5-81C5-44CB98BACA67}"/>
              </a:ext>
            </a:extLst>
          </p:cNvPr>
          <p:cNvSpPr txBox="1"/>
          <p:nvPr/>
        </p:nvSpPr>
        <p:spPr>
          <a:xfrm>
            <a:off x="7693664" y="1865152"/>
            <a:ext cx="575799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pt-BR" sz="5250" dirty="0">
                <a:solidFill>
                  <a:prstClr val="black"/>
                </a:solidFill>
                <a:latin typeface="Lato Black"/>
              </a:rPr>
              <a:t>=</a:t>
            </a:r>
            <a:endParaRPr lang="en-US" sz="5250" dirty="0">
              <a:solidFill>
                <a:prstClr val="black"/>
              </a:solidFill>
              <a:latin typeface="Lato Black"/>
            </a:endParaRPr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D8AA6625-E0B2-DE95-FC63-362F5BF1AE86}"/>
              </a:ext>
            </a:extLst>
          </p:cNvPr>
          <p:cNvSpPr/>
          <p:nvPr/>
        </p:nvSpPr>
        <p:spPr>
          <a:xfrm>
            <a:off x="699824" y="1665422"/>
            <a:ext cx="2999705" cy="1523997"/>
          </a:xfrm>
          <a:prstGeom prst="roundRect">
            <a:avLst/>
          </a:prstGeom>
          <a:solidFill>
            <a:srgbClr val="ED7D31">
              <a:lumMod val="75000"/>
            </a:srgbClr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Benefício gerado (redução de custo ou aumento de receita)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  <p:sp>
        <p:nvSpPr>
          <p:cNvPr id="13" name="Rounded Rectangle 10">
            <a:extLst>
              <a:ext uri="{FF2B5EF4-FFF2-40B4-BE49-F238E27FC236}">
                <a16:creationId xmlns:a16="http://schemas.microsoft.com/office/drawing/2014/main" id="{2189EE6C-94FF-2CDE-52BA-E5EA42421C4A}"/>
              </a:ext>
            </a:extLst>
          </p:cNvPr>
          <p:cNvSpPr/>
          <p:nvPr/>
        </p:nvSpPr>
        <p:spPr>
          <a:xfrm>
            <a:off x="4604187" y="1665423"/>
            <a:ext cx="2983626" cy="1523996"/>
          </a:xfrm>
          <a:prstGeom prst="roundRect">
            <a:avLst/>
          </a:prstGeom>
          <a:solidFill>
            <a:srgbClr val="C00000"/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Parcela do benefício “cobrada” pelo vendedor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7522DBD9-6A87-67D6-396A-956BF886A334}"/>
              </a:ext>
            </a:extLst>
          </p:cNvPr>
          <p:cNvSpPr/>
          <p:nvPr/>
        </p:nvSpPr>
        <p:spPr>
          <a:xfrm>
            <a:off x="8345663" y="1665422"/>
            <a:ext cx="2998257" cy="1517055"/>
          </a:xfrm>
          <a:prstGeom prst="roundRect">
            <a:avLst/>
          </a:prstGeom>
          <a:solidFill>
            <a:srgbClr val="006666"/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Preço final do produto/serviço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  <p:sp>
        <p:nvSpPr>
          <p:cNvPr id="15" name="Rounded Rectangular Callout 3">
            <a:extLst>
              <a:ext uri="{FF2B5EF4-FFF2-40B4-BE49-F238E27FC236}">
                <a16:creationId xmlns:a16="http://schemas.microsoft.com/office/drawing/2014/main" id="{5C78754F-B9F6-77B2-5463-8E88DC442448}"/>
              </a:ext>
            </a:extLst>
          </p:cNvPr>
          <p:cNvSpPr/>
          <p:nvPr/>
        </p:nvSpPr>
        <p:spPr>
          <a:xfrm>
            <a:off x="3563104" y="3382824"/>
            <a:ext cx="6433120" cy="864096"/>
          </a:xfrm>
          <a:prstGeom prst="wedgeRoundRectCallout">
            <a:avLst>
              <a:gd name="adj1" fmla="val 5652"/>
              <a:gd name="adj2" fmla="val -103530"/>
              <a:gd name="adj3" fmla="val 16667"/>
            </a:avLst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Não há uma resposta definitiva 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a % que pode ser cobrada, mas especialistas defendem que pode ser cobrado algo em torno de 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10% e 25% do benefício gerado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00" b="1" i="0" dirty="0">
                <a:solidFill>
                  <a:srgbClr val="0B2859"/>
                </a:solidFill>
                <a:latin typeface="Open Sans"/>
              </a:rPr>
              <a:t>Quem sou</a:t>
            </a:r>
            <a:endParaRPr sz="2600" b="1" i="0" dirty="0">
              <a:solidFill>
                <a:srgbClr val="0B2859"/>
              </a:solidFill>
              <a:latin typeface="Open San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629" y="1536633"/>
            <a:ext cx="12042371" cy="45552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sz="2000" b="0" i="0" dirty="0" err="1">
                <a:solidFill>
                  <a:srgbClr val="222222"/>
                </a:solidFill>
                <a:latin typeface="Open Sans"/>
              </a:rPr>
              <a:t>Sócio-fundador</a:t>
            </a:r>
            <a:r>
              <a:rPr sz="2000" b="0" i="0" dirty="0">
                <a:solidFill>
                  <a:srgbClr val="222222"/>
                </a:solidFill>
                <a:latin typeface="Open Sans"/>
              </a:rPr>
              <a:t> da Pris e do </a:t>
            </a:r>
            <a:r>
              <a:rPr sz="2000" b="0" i="0" dirty="0" err="1">
                <a:solidFill>
                  <a:srgbClr val="222222"/>
                </a:solidFill>
                <a:latin typeface="Open Sans"/>
              </a:rPr>
              <a:t>Ilupi</a:t>
            </a:r>
            <a:r>
              <a:rPr lang="pt-BR" sz="2000" dirty="0">
                <a:solidFill>
                  <a:srgbClr val="222222"/>
                </a:solidFill>
                <a:latin typeface="Open Sans"/>
              </a:rPr>
              <a:t> (vendidos para o BTG Pactual em 2023)</a:t>
            </a:r>
            <a:endParaRPr sz="2000" b="0" i="0" dirty="0">
              <a:solidFill>
                <a:srgbClr val="222222"/>
              </a:solidFill>
              <a:latin typeface="Open Sans"/>
            </a:endParaRPr>
          </a:p>
          <a:p>
            <a:pPr>
              <a:spcBef>
                <a:spcPts val="1800"/>
              </a:spcBef>
            </a:pPr>
            <a:r>
              <a:rPr sz="2000" b="0" i="0" dirty="0">
                <a:solidFill>
                  <a:srgbClr val="222222"/>
                </a:solidFill>
                <a:latin typeface="Open Sans"/>
              </a:rPr>
              <a:t>15+ </a:t>
            </a:r>
            <a:r>
              <a:rPr sz="2000" b="0" i="0" dirty="0" err="1">
                <a:solidFill>
                  <a:srgbClr val="222222"/>
                </a:solidFill>
                <a:latin typeface="Open Sans"/>
              </a:rPr>
              <a:t>anos</a:t>
            </a:r>
            <a:r>
              <a:rPr sz="2000"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b="0" i="0" dirty="0" err="1">
                <a:solidFill>
                  <a:srgbClr val="222222"/>
                </a:solidFill>
                <a:latin typeface="Open Sans"/>
              </a:rPr>
              <a:t>atuando</a:t>
            </a:r>
            <a:r>
              <a:rPr sz="2000"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b="0" i="0" dirty="0" err="1">
                <a:solidFill>
                  <a:srgbClr val="222222"/>
                </a:solidFill>
                <a:latin typeface="Open Sans"/>
              </a:rPr>
              <a:t>em</a:t>
            </a:r>
            <a:r>
              <a:rPr sz="2000"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b="0" i="0" dirty="0" err="1">
                <a:solidFill>
                  <a:srgbClr val="222222"/>
                </a:solidFill>
                <a:latin typeface="Open Sans"/>
              </a:rPr>
              <a:t>valoração</a:t>
            </a:r>
            <a:r>
              <a:rPr sz="2000" b="0" i="0" dirty="0">
                <a:solidFill>
                  <a:srgbClr val="222222"/>
                </a:solidFill>
                <a:latin typeface="Open Sans"/>
              </a:rPr>
              <a:t> de </a:t>
            </a:r>
            <a:r>
              <a:rPr sz="2000" b="0" i="0" dirty="0" err="1">
                <a:solidFill>
                  <a:srgbClr val="222222"/>
                </a:solidFill>
                <a:latin typeface="Open Sans"/>
              </a:rPr>
              <a:t>tecnologias</a:t>
            </a:r>
            <a:r>
              <a:rPr sz="2000" b="0" i="0" dirty="0">
                <a:solidFill>
                  <a:srgbClr val="222222"/>
                </a:solidFill>
                <a:latin typeface="Open Sans"/>
              </a:rPr>
              <a:t>, </a:t>
            </a:r>
            <a:r>
              <a:rPr sz="2000" b="0" i="0" dirty="0" err="1">
                <a:solidFill>
                  <a:srgbClr val="222222"/>
                </a:solidFill>
                <a:latin typeface="Open Sans"/>
              </a:rPr>
              <a:t>gestão</a:t>
            </a:r>
            <a:r>
              <a:rPr sz="2000"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b="0" i="0" dirty="0" err="1">
                <a:solidFill>
                  <a:srgbClr val="222222"/>
                </a:solidFill>
                <a:latin typeface="Open Sans"/>
              </a:rPr>
              <a:t>estratégica</a:t>
            </a:r>
            <a:r>
              <a:rPr sz="2000" b="0" i="0" dirty="0">
                <a:solidFill>
                  <a:srgbClr val="222222"/>
                </a:solidFill>
                <a:latin typeface="Open Sans"/>
              </a:rPr>
              <a:t> de PI e </a:t>
            </a:r>
            <a:r>
              <a:rPr lang="pt-BR" sz="2000" b="0" i="0" dirty="0">
                <a:solidFill>
                  <a:srgbClr val="222222"/>
                </a:solidFill>
                <a:latin typeface="Open Sans"/>
              </a:rPr>
              <a:t>novos negócios</a:t>
            </a:r>
            <a:endParaRPr sz="2000" b="0" i="0" dirty="0">
              <a:solidFill>
                <a:srgbClr val="222222"/>
              </a:solidFill>
              <a:latin typeface="Open Sans"/>
            </a:endParaRPr>
          </a:p>
          <a:p>
            <a:pPr>
              <a:spcBef>
                <a:spcPts val="1800"/>
              </a:spcBef>
            </a:pPr>
            <a:r>
              <a:rPr sz="2000" b="0" i="0" dirty="0" err="1">
                <a:solidFill>
                  <a:srgbClr val="222222"/>
                </a:solidFill>
                <a:latin typeface="Open Sans"/>
              </a:rPr>
              <a:t>Projetos</a:t>
            </a:r>
            <a:r>
              <a:rPr sz="2000" b="0" i="0" dirty="0">
                <a:solidFill>
                  <a:srgbClr val="222222"/>
                </a:solidFill>
                <a:latin typeface="Open Sans"/>
              </a:rPr>
              <a:t> com Petrobras, Natura, SENAI, </a:t>
            </a:r>
            <a:r>
              <a:rPr lang="pt-BR" sz="2000" b="0" i="0" dirty="0">
                <a:solidFill>
                  <a:srgbClr val="222222"/>
                </a:solidFill>
                <a:latin typeface="Open Sans"/>
              </a:rPr>
              <a:t>Embrapa</a:t>
            </a:r>
            <a:r>
              <a:rPr sz="2000" b="0" i="0" dirty="0">
                <a:solidFill>
                  <a:srgbClr val="222222"/>
                </a:solidFill>
                <a:latin typeface="Open Sans"/>
              </a:rPr>
              <a:t>, Embraer, </a:t>
            </a:r>
            <a:r>
              <a:rPr sz="2000" b="0" i="0" dirty="0" err="1">
                <a:solidFill>
                  <a:srgbClr val="222222"/>
                </a:solidFill>
                <a:latin typeface="Open Sans"/>
              </a:rPr>
              <a:t>Neoenergia</a:t>
            </a:r>
            <a:r>
              <a:rPr sz="2000" b="0" i="0" dirty="0">
                <a:solidFill>
                  <a:srgbClr val="222222"/>
                </a:solidFill>
                <a:latin typeface="Open Sans"/>
              </a:rPr>
              <a:t>,</a:t>
            </a:r>
            <a:r>
              <a:rPr lang="pt-BR" sz="2000" b="0" i="0" dirty="0">
                <a:solidFill>
                  <a:srgbClr val="222222"/>
                </a:solidFill>
                <a:latin typeface="Open Sans"/>
              </a:rPr>
              <a:t> Unicamp,</a:t>
            </a:r>
            <a:r>
              <a:rPr sz="2000" b="0" i="0" dirty="0">
                <a:solidFill>
                  <a:srgbClr val="222222"/>
                </a:solidFill>
                <a:latin typeface="Open Sans"/>
              </a:rPr>
              <a:t> entre outros</a:t>
            </a:r>
          </a:p>
          <a:p>
            <a:pPr>
              <a:spcBef>
                <a:spcPts val="1800"/>
              </a:spcBef>
            </a:pPr>
            <a:r>
              <a:rPr sz="2000" b="0" i="0" dirty="0">
                <a:solidFill>
                  <a:srgbClr val="222222"/>
                </a:solidFill>
                <a:latin typeface="Open Sans"/>
              </a:rPr>
              <a:t>Co-</a:t>
            </a:r>
            <a:r>
              <a:rPr sz="2000" b="0" i="0" dirty="0" err="1">
                <a:solidFill>
                  <a:srgbClr val="222222"/>
                </a:solidFill>
                <a:latin typeface="Open Sans"/>
              </a:rPr>
              <a:t>autor</a:t>
            </a:r>
            <a:r>
              <a:rPr sz="2000" b="0" i="0" dirty="0">
                <a:solidFill>
                  <a:srgbClr val="222222"/>
                </a:solidFill>
                <a:latin typeface="Open Sans"/>
              </a:rPr>
              <a:t> do ICC Handbook on Valuation of IP Assets</a:t>
            </a:r>
          </a:p>
          <a:p>
            <a:pPr>
              <a:spcBef>
                <a:spcPts val="1800"/>
              </a:spcBef>
            </a:pPr>
            <a:r>
              <a:rPr sz="2000" b="0" i="0" dirty="0">
                <a:solidFill>
                  <a:srgbClr val="222222"/>
                </a:solidFill>
                <a:latin typeface="Open Sans"/>
              </a:rPr>
              <a:t>Contato: daniel.eloi@pris.com.br  ·  daniel.eloi@ilupi.com.br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Exercício B · O preço da análise (1/2)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CONTEXTO: 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laboratório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do Departamento X da UFS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desenvolveu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um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protocolo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de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análise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de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metais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pesados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em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água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de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poços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artesianos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 Uma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prefeitura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precisa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analisar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50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amostras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DADOS: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dirty="0" err="1"/>
              <a:t>Custo</a:t>
            </a:r>
            <a:r>
              <a:rPr dirty="0"/>
              <a:t> </a:t>
            </a:r>
            <a:r>
              <a:rPr dirty="0" err="1"/>
              <a:t>direto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amostra</a:t>
            </a:r>
            <a:r>
              <a:rPr dirty="0"/>
              <a:t>: R$ 80 (</a:t>
            </a:r>
            <a:r>
              <a:rPr dirty="0" err="1"/>
              <a:t>reagentes</a:t>
            </a:r>
            <a:r>
              <a:rPr dirty="0"/>
              <a:t> + 1h de </a:t>
            </a:r>
            <a:r>
              <a:rPr dirty="0" err="1"/>
              <a:t>técnico</a:t>
            </a:r>
            <a:r>
              <a:rPr dirty="0"/>
              <a:t>).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dirty="0" err="1"/>
              <a:t>Custo</a:t>
            </a:r>
            <a:r>
              <a:rPr dirty="0"/>
              <a:t> </a:t>
            </a:r>
            <a:r>
              <a:rPr dirty="0" err="1"/>
              <a:t>indireto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amostra</a:t>
            </a:r>
            <a:r>
              <a:rPr dirty="0"/>
              <a:t> (</a:t>
            </a:r>
            <a:r>
              <a:rPr dirty="0" err="1"/>
              <a:t>depreciação</a:t>
            </a:r>
            <a:r>
              <a:rPr dirty="0"/>
              <a:t> + </a:t>
            </a:r>
            <a:r>
              <a:rPr dirty="0" err="1"/>
              <a:t>supervisão</a:t>
            </a:r>
            <a:r>
              <a:rPr dirty="0"/>
              <a:t>): R$ 40.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dirty="0" err="1"/>
              <a:t>Laboratório</a:t>
            </a:r>
            <a:r>
              <a:rPr dirty="0"/>
              <a:t> privado da capital cobra: R$ 350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amostra</a:t>
            </a:r>
            <a:r>
              <a:rPr dirty="0"/>
              <a:t>.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dirty="0" err="1"/>
              <a:t>Multa</a:t>
            </a:r>
            <a:r>
              <a:rPr dirty="0"/>
              <a:t> </a:t>
            </a:r>
            <a:r>
              <a:rPr dirty="0" err="1"/>
              <a:t>sanitária</a:t>
            </a:r>
            <a:r>
              <a:rPr dirty="0"/>
              <a:t> </a:t>
            </a:r>
            <a:r>
              <a:rPr dirty="0" err="1"/>
              <a:t>evitada</a:t>
            </a:r>
            <a:r>
              <a:rPr dirty="0"/>
              <a:t> pela </a:t>
            </a:r>
            <a:r>
              <a:rPr dirty="0" err="1"/>
              <a:t>prefeitura</a:t>
            </a:r>
            <a:r>
              <a:rPr dirty="0"/>
              <a:t>: R$ 200.000.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Exercício B · O preço da análise (2/2)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TAREFA EM DUPLAS · 10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minutos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</a:t>
            </a:r>
          </a:p>
          <a:p>
            <a:pPr lvl="1"/>
            <a:r>
              <a:rPr dirty="0" err="1"/>
              <a:t>Calcular</a:t>
            </a:r>
            <a:r>
              <a:rPr dirty="0"/>
              <a:t> o </a:t>
            </a:r>
            <a:r>
              <a:rPr dirty="0" err="1"/>
              <a:t>preço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amostra</a:t>
            </a:r>
            <a:r>
              <a:rPr dirty="0"/>
              <a:t> </a:t>
            </a:r>
            <a:r>
              <a:rPr dirty="0" err="1"/>
              <a:t>pelos</a:t>
            </a:r>
            <a:r>
              <a:rPr dirty="0"/>
              <a:t> 3 </a:t>
            </a:r>
            <a:r>
              <a:rPr dirty="0" err="1"/>
              <a:t>modelos</a:t>
            </a:r>
            <a:r>
              <a:rPr dirty="0"/>
              <a:t> (cost-plus 30%, mercado, valor).</a:t>
            </a:r>
          </a:p>
          <a:p>
            <a:pPr lvl="1"/>
            <a:r>
              <a:rPr dirty="0" err="1"/>
              <a:t>Definir</a:t>
            </a:r>
            <a:r>
              <a:rPr dirty="0"/>
              <a:t> qual </a:t>
            </a:r>
            <a:r>
              <a:rPr dirty="0" err="1"/>
              <a:t>modelo</a:t>
            </a:r>
            <a:r>
              <a:rPr dirty="0"/>
              <a:t> a UFS </a:t>
            </a:r>
            <a:r>
              <a:rPr dirty="0" err="1"/>
              <a:t>deveria</a:t>
            </a:r>
            <a:r>
              <a:rPr dirty="0"/>
              <a:t> </a:t>
            </a:r>
            <a:r>
              <a:rPr dirty="0" err="1"/>
              <a:t>adotar</a:t>
            </a:r>
            <a:r>
              <a:rPr dirty="0"/>
              <a:t> — e </a:t>
            </a:r>
            <a:r>
              <a:rPr dirty="0" err="1"/>
              <a:t>justificar</a:t>
            </a:r>
            <a:r>
              <a:rPr dirty="0"/>
              <a:t>.</a:t>
            </a:r>
            <a:endParaRPr lang="pt-BR" dirty="0"/>
          </a:p>
          <a:p>
            <a:pPr lvl="1"/>
            <a:endParaRPr dirty="0"/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DISCUSSÃO PLENÁRIA · 5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minutos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</a:t>
            </a:r>
          </a:p>
          <a:p>
            <a:pPr lvl="1"/>
            <a:r>
              <a:rPr dirty="0"/>
              <a:t>Por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os</a:t>
            </a:r>
            <a:r>
              <a:rPr dirty="0"/>
              <a:t> 3 </a:t>
            </a:r>
            <a:r>
              <a:rPr dirty="0" err="1"/>
              <a:t>números</a:t>
            </a:r>
            <a:r>
              <a:rPr dirty="0"/>
              <a:t> </a:t>
            </a:r>
            <a:r>
              <a:rPr dirty="0" err="1"/>
              <a:t>são</a:t>
            </a:r>
            <a:r>
              <a:rPr dirty="0"/>
              <a:t> </a:t>
            </a:r>
            <a:r>
              <a:rPr dirty="0" err="1"/>
              <a:t>tão</a:t>
            </a:r>
            <a:r>
              <a:rPr dirty="0"/>
              <a:t> </a:t>
            </a:r>
            <a:r>
              <a:rPr dirty="0" err="1"/>
              <a:t>diferentes</a:t>
            </a:r>
            <a:r>
              <a:rPr dirty="0"/>
              <a:t>?</a:t>
            </a:r>
          </a:p>
          <a:p>
            <a:pPr lvl="1"/>
            <a:r>
              <a:rPr dirty="0"/>
              <a:t>Como </a:t>
            </a:r>
            <a:r>
              <a:rPr dirty="0" err="1"/>
              <a:t>muda</a:t>
            </a:r>
            <a:r>
              <a:rPr dirty="0"/>
              <a:t> se o </a:t>
            </a:r>
            <a:r>
              <a:rPr dirty="0" err="1"/>
              <a:t>cliente</a:t>
            </a:r>
            <a:r>
              <a:rPr dirty="0"/>
              <a:t> for </a:t>
            </a:r>
            <a:r>
              <a:rPr dirty="0" err="1"/>
              <a:t>uma</a:t>
            </a:r>
            <a:r>
              <a:rPr dirty="0"/>
              <a:t> </a:t>
            </a:r>
            <a:r>
              <a:rPr dirty="0" err="1"/>
              <a:t>multinacional</a:t>
            </a:r>
            <a:r>
              <a:rPr dirty="0"/>
              <a:t> de </a:t>
            </a:r>
            <a:r>
              <a:rPr dirty="0" err="1"/>
              <a:t>mineração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vez</a:t>
            </a:r>
            <a:r>
              <a:rPr dirty="0"/>
              <a:t> da </a:t>
            </a:r>
            <a:r>
              <a:rPr dirty="0" err="1"/>
              <a:t>prefeitura</a:t>
            </a:r>
            <a:r>
              <a:rPr dirty="0"/>
              <a:t>?</a:t>
            </a:r>
          </a:p>
          <a:p>
            <a:pPr lvl="1"/>
            <a:r>
              <a:rPr dirty="0" err="1"/>
              <a:t>Há</a:t>
            </a:r>
            <a:r>
              <a:rPr dirty="0"/>
              <a:t> </a:t>
            </a:r>
            <a:r>
              <a:rPr dirty="0" err="1"/>
              <a:t>como</a:t>
            </a:r>
            <a:r>
              <a:rPr dirty="0"/>
              <a:t> </a:t>
            </a:r>
            <a:r>
              <a:rPr dirty="0" err="1"/>
              <a:t>combinar</a:t>
            </a:r>
            <a:r>
              <a:rPr dirty="0"/>
              <a:t> 2 </a:t>
            </a:r>
            <a:r>
              <a:rPr dirty="0" err="1"/>
              <a:t>modelos</a:t>
            </a:r>
            <a:r>
              <a:rPr dirty="0"/>
              <a:t> para </a:t>
            </a:r>
            <a:r>
              <a:rPr dirty="0" err="1"/>
              <a:t>definir</a:t>
            </a:r>
            <a:r>
              <a:rPr dirty="0"/>
              <a:t> o </a:t>
            </a:r>
            <a:r>
              <a:rPr dirty="0" err="1"/>
              <a:t>preço</a:t>
            </a:r>
            <a:r>
              <a:rPr dirty="0"/>
              <a:t> final?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Exercício C · Spin-off do queijo coalho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586509"/>
            <a:ext cx="12081200" cy="45552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CONTEXTO: Uma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pesquisa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da UFS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criou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um</a:t>
            </a:r>
            <a:r>
              <a:rPr lang="pt-BR" sz="2000" dirty="0">
                <a:solidFill>
                  <a:srgbClr val="222222"/>
                </a:solidFill>
                <a:latin typeface="Open Sans"/>
              </a:rPr>
              <a:t>a cultura láctea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que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padroniza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fabricação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do queijo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coalho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artesanal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sem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perder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sabor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lang="pt-BR" sz="2000" dirty="0">
                <a:solidFill>
                  <a:srgbClr val="222222"/>
                </a:solidFill>
                <a:latin typeface="Open Sans"/>
              </a:rPr>
              <a:t>“artesanal”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EM TRIOS · 10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minutos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</a:t>
            </a:r>
          </a:p>
          <a:p>
            <a:pPr lvl="1"/>
            <a:r>
              <a:rPr dirty="0"/>
              <a:t>Quem é o </a:t>
            </a:r>
            <a:r>
              <a:rPr dirty="0" err="1"/>
              <a:t>cliente</a:t>
            </a:r>
            <a:r>
              <a:rPr dirty="0"/>
              <a:t>? — </a:t>
            </a:r>
            <a:r>
              <a:rPr dirty="0" err="1"/>
              <a:t>laticínio</a:t>
            </a:r>
            <a:r>
              <a:rPr dirty="0"/>
              <a:t> industrial / </a:t>
            </a:r>
            <a:r>
              <a:rPr dirty="0" err="1"/>
              <a:t>cooperativa</a:t>
            </a:r>
            <a:r>
              <a:rPr dirty="0"/>
              <a:t> de </a:t>
            </a:r>
            <a:r>
              <a:rPr dirty="0" err="1"/>
              <a:t>pequenos</a:t>
            </a:r>
            <a:r>
              <a:rPr dirty="0"/>
              <a:t> </a:t>
            </a:r>
            <a:r>
              <a:rPr dirty="0" err="1"/>
              <a:t>produtores</a:t>
            </a:r>
            <a:r>
              <a:rPr dirty="0"/>
              <a:t> / </a:t>
            </a:r>
            <a:r>
              <a:rPr dirty="0" err="1"/>
              <a:t>restaurante</a:t>
            </a:r>
            <a:r>
              <a:rPr dirty="0"/>
              <a:t> gourmet.</a:t>
            </a:r>
          </a:p>
          <a:p>
            <a:pPr lvl="1"/>
            <a:r>
              <a:rPr dirty="0"/>
              <a:t>Modelo: </a:t>
            </a:r>
            <a:r>
              <a:rPr dirty="0" err="1"/>
              <a:t>venda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kg do starter? </a:t>
            </a:r>
            <a:r>
              <a:rPr dirty="0" err="1"/>
              <a:t>Licença</a:t>
            </a:r>
            <a:r>
              <a:rPr dirty="0"/>
              <a:t> </a:t>
            </a:r>
            <a:r>
              <a:rPr dirty="0" err="1"/>
              <a:t>anual</a:t>
            </a:r>
            <a:r>
              <a:rPr dirty="0"/>
              <a:t>? Royalty </a:t>
            </a:r>
            <a:r>
              <a:rPr dirty="0" err="1"/>
              <a:t>por</a:t>
            </a:r>
            <a:r>
              <a:rPr dirty="0"/>
              <a:t> kg de queijo </a:t>
            </a:r>
            <a:r>
              <a:rPr dirty="0" err="1"/>
              <a:t>produzido</a:t>
            </a:r>
            <a:r>
              <a:rPr dirty="0"/>
              <a:t>?</a:t>
            </a:r>
          </a:p>
          <a:p>
            <a:pPr lvl="1"/>
            <a:r>
              <a:rPr dirty="0" err="1"/>
              <a:t>Preço-alvo</a:t>
            </a:r>
            <a:r>
              <a:rPr dirty="0"/>
              <a:t> </a:t>
            </a:r>
            <a:r>
              <a:rPr dirty="0" err="1"/>
              <a:t>qualitativo</a:t>
            </a:r>
            <a:r>
              <a:rPr dirty="0"/>
              <a:t> (alto / </a:t>
            </a:r>
            <a:r>
              <a:rPr dirty="0" err="1"/>
              <a:t>médio</a:t>
            </a:r>
            <a:r>
              <a:rPr dirty="0"/>
              <a:t> / </a:t>
            </a:r>
            <a:r>
              <a:rPr dirty="0" err="1"/>
              <a:t>baixo</a:t>
            </a:r>
            <a:r>
              <a:rPr dirty="0"/>
              <a:t>).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FOCO: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definir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o MODELO DE NEGÓCIO antes do PREÇO. Sem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cálculo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numérico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nesta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dinâmica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i="0">
                <a:solidFill>
                  <a:srgbClr val="FFFFFF"/>
                </a:solidFill>
                <a:latin typeface="Open Sans"/>
              </a:rPr>
              <a:t>Bloco 3 · Valoração de Ativos de PI — Panorama</a:t>
            </a:r>
          </a:p>
        </p:txBody>
      </p:sp>
      <p:pic>
        <p:nvPicPr>
          <p:cNvPr id="4" name="Google Shape;113;p27">
            <a:extLst>
              <a:ext uri="{FF2B5EF4-FFF2-40B4-BE49-F238E27FC236}">
                <a16:creationId xmlns:a16="http://schemas.microsoft.com/office/drawing/2014/main" id="{7C813C50-0421-345D-D0DD-AEEEACB63EA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52371" y="554159"/>
            <a:ext cx="1410061" cy="5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0" y="257930"/>
            <a:ext cx="11360800" cy="763600"/>
          </a:xfrm>
        </p:spPr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Cessão e Licenciamento · quando aplicar valoração?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00" y="5549423"/>
            <a:ext cx="11776400" cy="1536458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Em ambos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casos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, 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contraparte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é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uma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EMPRESA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que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vai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EXPLORAR 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ativo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valoração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é o '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número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de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partida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' da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negociação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—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não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verdade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absoluta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sobre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ativo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</p:txBody>
      </p:sp>
      <p:grpSp>
        <p:nvGrpSpPr>
          <p:cNvPr id="4" name="object 2">
            <a:extLst>
              <a:ext uri="{FF2B5EF4-FFF2-40B4-BE49-F238E27FC236}">
                <a16:creationId xmlns:a16="http://schemas.microsoft.com/office/drawing/2014/main" id="{6D782F78-2B19-F2FF-4651-EAB185905C4A}"/>
              </a:ext>
            </a:extLst>
          </p:cNvPr>
          <p:cNvGrpSpPr/>
          <p:nvPr/>
        </p:nvGrpSpPr>
        <p:grpSpPr>
          <a:xfrm>
            <a:off x="851852" y="1003203"/>
            <a:ext cx="10488295" cy="2117090"/>
            <a:chOff x="862583" y="1455419"/>
            <a:chExt cx="10488295" cy="2117090"/>
          </a:xfrm>
        </p:grpSpPr>
        <p:pic>
          <p:nvPicPr>
            <p:cNvPr id="5" name="object 3">
              <a:extLst>
                <a:ext uri="{FF2B5EF4-FFF2-40B4-BE49-F238E27FC236}">
                  <a16:creationId xmlns:a16="http://schemas.microsoft.com/office/drawing/2014/main" id="{8F22738F-A1DA-C91F-8825-C4CBD4BED8F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2583" y="1455419"/>
              <a:ext cx="10488168" cy="2116708"/>
            </a:xfrm>
            <a:prstGeom prst="rect">
              <a:avLst/>
            </a:prstGeom>
          </p:spPr>
        </p:pic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B40714BA-A3F0-8826-551C-7CDF62E3F00F}"/>
                </a:ext>
              </a:extLst>
            </p:cNvPr>
            <p:cNvSpPr/>
            <p:nvPr/>
          </p:nvSpPr>
          <p:spPr>
            <a:xfrm>
              <a:off x="1101851" y="1714499"/>
              <a:ext cx="9988550" cy="1617345"/>
            </a:xfrm>
            <a:custGeom>
              <a:avLst/>
              <a:gdLst/>
              <a:ahLst/>
              <a:cxnLst/>
              <a:rect l="l" t="t" r="r" b="b"/>
              <a:pathLst>
                <a:path w="9988550" h="1617345">
                  <a:moveTo>
                    <a:pt x="9786239" y="0"/>
                  </a:moveTo>
                  <a:lnTo>
                    <a:pt x="202184" y="0"/>
                  </a:lnTo>
                  <a:lnTo>
                    <a:pt x="155818" y="5341"/>
                  </a:lnTo>
                  <a:lnTo>
                    <a:pt x="113259" y="20555"/>
                  </a:lnTo>
                  <a:lnTo>
                    <a:pt x="75719" y="44427"/>
                  </a:lnTo>
                  <a:lnTo>
                    <a:pt x="44411" y="75740"/>
                  </a:lnTo>
                  <a:lnTo>
                    <a:pt x="20546" y="113281"/>
                  </a:lnTo>
                  <a:lnTo>
                    <a:pt x="5338" y="155834"/>
                  </a:lnTo>
                  <a:lnTo>
                    <a:pt x="0" y="202184"/>
                  </a:lnTo>
                  <a:lnTo>
                    <a:pt x="0" y="1414779"/>
                  </a:lnTo>
                  <a:lnTo>
                    <a:pt x="5338" y="1461129"/>
                  </a:lnTo>
                  <a:lnTo>
                    <a:pt x="20546" y="1503682"/>
                  </a:lnTo>
                  <a:lnTo>
                    <a:pt x="44411" y="1541223"/>
                  </a:lnTo>
                  <a:lnTo>
                    <a:pt x="75719" y="1572536"/>
                  </a:lnTo>
                  <a:lnTo>
                    <a:pt x="113259" y="1596408"/>
                  </a:lnTo>
                  <a:lnTo>
                    <a:pt x="155818" y="1611622"/>
                  </a:lnTo>
                  <a:lnTo>
                    <a:pt x="202184" y="1616964"/>
                  </a:lnTo>
                  <a:lnTo>
                    <a:pt x="9786112" y="1616964"/>
                  </a:lnTo>
                  <a:lnTo>
                    <a:pt x="9832461" y="1611629"/>
                  </a:lnTo>
                  <a:lnTo>
                    <a:pt x="9875014" y="1596433"/>
                  </a:lnTo>
                  <a:lnTo>
                    <a:pt x="9912555" y="1572586"/>
                  </a:lnTo>
                  <a:lnTo>
                    <a:pt x="9943868" y="1541300"/>
                  </a:lnTo>
                  <a:lnTo>
                    <a:pt x="9967740" y="1503784"/>
                  </a:lnTo>
                  <a:lnTo>
                    <a:pt x="9982954" y="1461249"/>
                  </a:lnTo>
                  <a:lnTo>
                    <a:pt x="9988296" y="1414907"/>
                  </a:lnTo>
                  <a:lnTo>
                    <a:pt x="9988296" y="202184"/>
                  </a:lnTo>
                  <a:lnTo>
                    <a:pt x="9982961" y="155834"/>
                  </a:lnTo>
                  <a:lnTo>
                    <a:pt x="9967765" y="113281"/>
                  </a:lnTo>
                  <a:lnTo>
                    <a:pt x="9943918" y="75740"/>
                  </a:lnTo>
                  <a:lnTo>
                    <a:pt x="9912632" y="44427"/>
                  </a:lnTo>
                  <a:lnTo>
                    <a:pt x="9875116" y="20555"/>
                  </a:lnTo>
                  <a:lnTo>
                    <a:pt x="9832581" y="5341"/>
                  </a:lnTo>
                  <a:lnTo>
                    <a:pt x="97862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5">
            <a:extLst>
              <a:ext uri="{FF2B5EF4-FFF2-40B4-BE49-F238E27FC236}">
                <a16:creationId xmlns:a16="http://schemas.microsoft.com/office/drawing/2014/main" id="{7B768195-AD9E-E8B4-A930-46002DE0C60C}"/>
              </a:ext>
            </a:extLst>
          </p:cNvPr>
          <p:cNvSpPr txBox="1"/>
          <p:nvPr/>
        </p:nvSpPr>
        <p:spPr>
          <a:xfrm>
            <a:off x="2947733" y="1671478"/>
            <a:ext cx="6344285" cy="9283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40" normalizeH="0" baseline="0" noProof="0">
                <a:ln>
                  <a:noFill/>
                </a:ln>
                <a:solidFill>
                  <a:srgbClr val="0092BA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Contrato</a:t>
            </a:r>
            <a:r>
              <a:rPr kumimoji="0" sz="2400" b="1" i="0" u="none" strike="noStrike" kern="1200" cap="none" spc="-75" normalizeH="0" baseline="0" noProof="0">
                <a:ln>
                  <a:noFill/>
                </a:ln>
                <a:solidFill>
                  <a:srgbClr val="0092BA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 </a:t>
            </a:r>
            <a:r>
              <a:rPr kumimoji="0" sz="2400" b="1" i="0" u="none" strike="noStrike" kern="1200" cap="none" spc="-10" normalizeH="0" baseline="0" noProof="0">
                <a:ln>
                  <a:noFill/>
                </a:ln>
                <a:solidFill>
                  <a:srgbClr val="0092BA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de</a:t>
            </a:r>
            <a:r>
              <a:rPr kumimoji="0" sz="2400" b="1" i="0" u="none" strike="noStrike" kern="1200" cap="none" spc="-65" normalizeH="0" baseline="0" noProof="0">
                <a:ln>
                  <a:noFill/>
                </a:ln>
                <a:solidFill>
                  <a:srgbClr val="0092BA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 </a:t>
            </a:r>
            <a:r>
              <a:rPr kumimoji="0" sz="2400" b="1" i="0" u="none" strike="noStrike" kern="1200" cap="none" spc="45" normalizeH="0" baseline="0" noProof="0">
                <a:ln>
                  <a:noFill/>
                </a:ln>
                <a:solidFill>
                  <a:srgbClr val="0092BA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cessão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+mn-ea"/>
              <a:cs typeface="Palatino Linotype"/>
            </a:endParaRPr>
          </a:p>
          <a:p>
            <a:pPr marL="28575" marR="0" lvl="0" indent="0" algn="l" defTabSz="914400" rtl="0" eaLnBrk="1" fontAlgn="auto" latinLnBrk="0" hangingPunct="1">
              <a:lnSpc>
                <a:spcPct val="100000"/>
              </a:lnSpc>
              <a:spcBef>
                <a:spcPts val="2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3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Transferência</a:t>
            </a:r>
            <a:r>
              <a:rPr kumimoji="0" sz="1600" b="0" i="0" u="none" strike="noStrike" kern="1200" cap="none" spc="-7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1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de</a:t>
            </a:r>
            <a:r>
              <a:rPr kumimoji="0" sz="1600" b="0" i="0" u="none" strike="noStrike" kern="1200" cap="none" spc="-7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3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titularidade</a:t>
            </a:r>
            <a:r>
              <a:rPr kumimoji="0" sz="1600" b="0" i="0" u="none" strike="noStrike" kern="1200" cap="none" spc="-114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2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</a:t>
            </a:r>
            <a:r>
              <a:rPr kumimoji="0" sz="1600" b="0" i="0" u="none" strike="noStrike" kern="1200" cap="none" spc="-8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3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direito</a:t>
            </a:r>
            <a:r>
              <a:rPr kumimoji="0" sz="1600" b="0" i="0" u="none" strike="noStrike" kern="1200" cap="none" spc="-114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1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de</a:t>
            </a:r>
            <a:r>
              <a:rPr kumimoji="0" sz="1600" b="0" i="0" u="none" strike="noStrike" kern="1200" cap="none" spc="-8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propriedade</a:t>
            </a:r>
            <a:r>
              <a:rPr kumimoji="0" sz="1600" b="0" i="0" u="none" strike="noStrike" kern="1200" cap="none" spc="-114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4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intelectual.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Lucida Sans Unicode"/>
            </a:endParaRPr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8F199563-386B-C818-6458-AF22C91C6AC0}"/>
              </a:ext>
            </a:extLst>
          </p:cNvPr>
          <p:cNvGrpSpPr/>
          <p:nvPr/>
        </p:nvGrpSpPr>
        <p:grpSpPr>
          <a:xfrm>
            <a:off x="851852" y="1611279"/>
            <a:ext cx="10487025" cy="4061460"/>
            <a:chOff x="862583" y="2063495"/>
            <a:chExt cx="10487025" cy="4061460"/>
          </a:xfrm>
        </p:grpSpPr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C5C3777A-B92C-B36D-E6B2-22F6E26CAAB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35251" y="2063495"/>
              <a:ext cx="842772" cy="918972"/>
            </a:xfrm>
            <a:prstGeom prst="rect">
              <a:avLst/>
            </a:prstGeom>
          </p:spPr>
        </p:pic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id="{54288180-C0F9-5EEB-1743-DFB57DC063D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09231" y="4794503"/>
              <a:ext cx="498348" cy="544068"/>
            </a:xfrm>
            <a:prstGeom prst="rect">
              <a:avLst/>
            </a:prstGeom>
          </p:spPr>
        </p:pic>
        <p:pic>
          <p:nvPicPr>
            <p:cNvPr id="11" name="object 11">
              <a:extLst>
                <a:ext uri="{FF2B5EF4-FFF2-40B4-BE49-F238E27FC236}">
                  <a16:creationId xmlns:a16="http://schemas.microsoft.com/office/drawing/2014/main" id="{5E33E6AF-E5D6-0DF9-F52F-4A34FF972D0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2583" y="3430485"/>
              <a:ext cx="10486644" cy="2694431"/>
            </a:xfrm>
            <a:prstGeom prst="rect">
              <a:avLst/>
            </a:prstGeom>
          </p:spPr>
        </p:pic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113D37E3-F552-7143-DE69-9773822C31C9}"/>
                </a:ext>
              </a:extLst>
            </p:cNvPr>
            <p:cNvSpPr/>
            <p:nvPr/>
          </p:nvSpPr>
          <p:spPr>
            <a:xfrm>
              <a:off x="1101851" y="3689603"/>
              <a:ext cx="9988550" cy="2194560"/>
            </a:xfrm>
            <a:custGeom>
              <a:avLst/>
              <a:gdLst/>
              <a:ahLst/>
              <a:cxnLst/>
              <a:rect l="l" t="t" r="r" b="b"/>
              <a:pathLst>
                <a:path w="9988550" h="2194560">
                  <a:moveTo>
                    <a:pt x="9713976" y="0"/>
                  </a:moveTo>
                  <a:lnTo>
                    <a:pt x="274319" y="0"/>
                  </a:lnTo>
                  <a:lnTo>
                    <a:pt x="225011" y="4419"/>
                  </a:lnTo>
                  <a:lnTo>
                    <a:pt x="178602" y="17161"/>
                  </a:lnTo>
                  <a:lnTo>
                    <a:pt x="135867" y="37450"/>
                  </a:lnTo>
                  <a:lnTo>
                    <a:pt x="97580" y="64513"/>
                  </a:lnTo>
                  <a:lnTo>
                    <a:pt x="64518" y="97575"/>
                  </a:lnTo>
                  <a:lnTo>
                    <a:pt x="37453" y="135861"/>
                  </a:lnTo>
                  <a:lnTo>
                    <a:pt x="17162" y="178597"/>
                  </a:lnTo>
                  <a:lnTo>
                    <a:pt x="4419" y="225008"/>
                  </a:lnTo>
                  <a:lnTo>
                    <a:pt x="0" y="274320"/>
                  </a:lnTo>
                  <a:lnTo>
                    <a:pt x="0" y="1920240"/>
                  </a:lnTo>
                  <a:lnTo>
                    <a:pt x="4419" y="1969548"/>
                  </a:lnTo>
                  <a:lnTo>
                    <a:pt x="17162" y="2015957"/>
                  </a:lnTo>
                  <a:lnTo>
                    <a:pt x="37453" y="2058692"/>
                  </a:lnTo>
                  <a:lnTo>
                    <a:pt x="64518" y="2096979"/>
                  </a:lnTo>
                  <a:lnTo>
                    <a:pt x="97580" y="2130041"/>
                  </a:lnTo>
                  <a:lnTo>
                    <a:pt x="135867" y="2157106"/>
                  </a:lnTo>
                  <a:lnTo>
                    <a:pt x="178602" y="2177397"/>
                  </a:lnTo>
                  <a:lnTo>
                    <a:pt x="225011" y="2190140"/>
                  </a:lnTo>
                  <a:lnTo>
                    <a:pt x="274319" y="2194560"/>
                  </a:lnTo>
                  <a:lnTo>
                    <a:pt x="9713976" y="2194560"/>
                  </a:lnTo>
                  <a:lnTo>
                    <a:pt x="9763287" y="2190140"/>
                  </a:lnTo>
                  <a:lnTo>
                    <a:pt x="9809698" y="2177397"/>
                  </a:lnTo>
                  <a:lnTo>
                    <a:pt x="9852434" y="2157106"/>
                  </a:lnTo>
                  <a:lnTo>
                    <a:pt x="9890720" y="2130041"/>
                  </a:lnTo>
                  <a:lnTo>
                    <a:pt x="9923782" y="2096979"/>
                  </a:lnTo>
                  <a:lnTo>
                    <a:pt x="9950845" y="2058692"/>
                  </a:lnTo>
                  <a:lnTo>
                    <a:pt x="9971134" y="2015957"/>
                  </a:lnTo>
                  <a:lnTo>
                    <a:pt x="9983876" y="1969548"/>
                  </a:lnTo>
                  <a:lnTo>
                    <a:pt x="9988296" y="1920240"/>
                  </a:lnTo>
                  <a:lnTo>
                    <a:pt x="9988296" y="274320"/>
                  </a:lnTo>
                  <a:lnTo>
                    <a:pt x="9983876" y="225008"/>
                  </a:lnTo>
                  <a:lnTo>
                    <a:pt x="9971134" y="178597"/>
                  </a:lnTo>
                  <a:lnTo>
                    <a:pt x="9950845" y="135861"/>
                  </a:lnTo>
                  <a:lnTo>
                    <a:pt x="9923782" y="97575"/>
                  </a:lnTo>
                  <a:lnTo>
                    <a:pt x="9890720" y="64513"/>
                  </a:lnTo>
                  <a:lnTo>
                    <a:pt x="9852434" y="37450"/>
                  </a:lnTo>
                  <a:lnTo>
                    <a:pt x="9809698" y="17161"/>
                  </a:lnTo>
                  <a:lnTo>
                    <a:pt x="9763287" y="4419"/>
                  </a:lnTo>
                  <a:lnTo>
                    <a:pt x="97139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>
            <a:extLst>
              <a:ext uri="{FF2B5EF4-FFF2-40B4-BE49-F238E27FC236}">
                <a16:creationId xmlns:a16="http://schemas.microsoft.com/office/drawing/2014/main" id="{86FF1D63-E38A-6DE8-2CE8-06C0DE00BFD5}"/>
              </a:ext>
            </a:extLst>
          </p:cNvPr>
          <p:cNvSpPr txBox="1"/>
          <p:nvPr/>
        </p:nvSpPr>
        <p:spPr>
          <a:xfrm>
            <a:off x="2906332" y="3601116"/>
            <a:ext cx="7679690" cy="1416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40" normalizeH="0" baseline="0" noProof="0">
                <a:ln>
                  <a:noFill/>
                </a:ln>
                <a:solidFill>
                  <a:srgbClr val="0092BA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Contrato</a:t>
            </a:r>
            <a:r>
              <a:rPr kumimoji="0" sz="2400" b="1" i="0" u="none" strike="noStrike" kern="1200" cap="none" spc="-65" normalizeH="0" baseline="0" noProof="0">
                <a:ln>
                  <a:noFill/>
                </a:ln>
                <a:solidFill>
                  <a:srgbClr val="0092BA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 </a:t>
            </a:r>
            <a:r>
              <a:rPr kumimoji="0" sz="2400" b="1" i="0" u="none" strike="noStrike" kern="1200" cap="none" spc="-10" normalizeH="0" baseline="0" noProof="0">
                <a:ln>
                  <a:noFill/>
                </a:ln>
                <a:solidFill>
                  <a:srgbClr val="0092BA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de</a:t>
            </a:r>
            <a:r>
              <a:rPr kumimoji="0" sz="2400" b="1" i="0" u="none" strike="noStrike" kern="1200" cap="none" spc="-60" normalizeH="0" baseline="0" noProof="0">
                <a:ln>
                  <a:noFill/>
                </a:ln>
                <a:solidFill>
                  <a:srgbClr val="0092BA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 </a:t>
            </a:r>
            <a:r>
              <a:rPr kumimoji="0" sz="2400" b="1" i="0" u="none" strike="noStrike" kern="1200" cap="none" spc="20" normalizeH="0" baseline="0" noProof="0">
                <a:ln>
                  <a:noFill/>
                </a:ln>
                <a:solidFill>
                  <a:srgbClr val="0092BA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licenciamento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+mn-ea"/>
              <a:cs typeface="Palatino Linotype"/>
            </a:endParaRPr>
          </a:p>
          <a:p>
            <a:pPr marL="28575" marR="5080" lvl="0" indent="0" algn="l" defTabSz="914400" rtl="0" eaLnBrk="1" fontAlgn="auto" latinLnBrk="0" hangingPunct="1">
              <a:lnSpc>
                <a:spcPct val="100000"/>
              </a:lnSpc>
              <a:spcBef>
                <a:spcPts val="23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3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Licenciamento </a:t>
            </a:r>
            <a:r>
              <a:rPr kumimoji="0" sz="1600" b="0" i="0" u="none" strike="noStrike" kern="1200" cap="none" spc="-2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 </a:t>
            </a:r>
            <a:r>
              <a:rPr kumimoji="0" sz="1600" b="0" i="0" u="none" strike="noStrike" kern="1200" cap="none" spc="-1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Uso </a:t>
            </a:r>
            <a:r>
              <a:rPr kumimoji="0" sz="1600" b="0" i="0" u="none" strike="noStrike" kern="1200" cap="none" spc="-2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 </a:t>
            </a:r>
            <a:r>
              <a:rPr kumimoji="0" sz="1600" b="0" i="0" u="none" strike="noStrike" kern="1200" cap="none" spc="-3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Direito </a:t>
            </a:r>
            <a:r>
              <a:rPr kumimoji="0" sz="1600" b="0" i="0" u="none" strike="noStrike" kern="1200" cap="none" spc="-1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de Propriedade </a:t>
            </a:r>
            <a:r>
              <a:rPr kumimoji="0" sz="1600" b="0" i="0" u="none" strike="noStrike" kern="1200" cap="none" spc="-3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Intelectual </a:t>
            </a:r>
            <a:r>
              <a:rPr kumimoji="0" sz="1600" b="0" i="0" u="none" strike="noStrike" kern="1200" cap="none" spc="-1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de 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forma </a:t>
            </a:r>
            <a:r>
              <a:rPr kumimoji="0" sz="1600" b="0" i="0" u="none" strike="noStrike" kern="1200" cap="none" spc="-5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exclusiva </a:t>
            </a:r>
            <a:r>
              <a:rPr kumimoji="0" sz="1600" b="0" i="0" u="none" strike="noStrike" kern="1200" cap="none" spc="-4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ou</a:t>
            </a:r>
            <a:r>
              <a:rPr kumimoji="0" sz="1600" b="0" i="0" u="none" strike="noStrike" kern="1200" cap="none" spc="-8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4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não,</a:t>
            </a:r>
            <a:r>
              <a:rPr kumimoji="0" sz="1600" b="0" i="0" u="none" strike="noStrike" kern="1200" cap="none" spc="-8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através</a:t>
            </a:r>
            <a:r>
              <a:rPr kumimoji="0" sz="1600" b="0" i="0" u="none" strike="noStrike" kern="1200" cap="none" spc="-8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2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do</a:t>
            </a:r>
            <a:r>
              <a:rPr kumimoji="0" sz="1600" b="0" i="0" u="none" strike="noStrike" kern="1200" cap="none" spc="-10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3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pagamento</a:t>
            </a:r>
            <a:r>
              <a:rPr kumimoji="0" sz="1600" b="0" i="0" u="none" strike="noStrike" kern="1200" cap="none" spc="-10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1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de</a:t>
            </a:r>
            <a:r>
              <a:rPr kumimoji="0" sz="1600" b="0" i="0" u="none" strike="noStrike" kern="1200" cap="none" spc="-8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4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royalties.</a:t>
            </a:r>
            <a:r>
              <a:rPr kumimoji="0" sz="1600" b="0" i="0" u="none" strike="noStrike" kern="1200" cap="none" spc="-8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3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Licenciar</a:t>
            </a:r>
            <a:r>
              <a:rPr kumimoji="0" sz="1600" b="0" i="0" u="none" strike="noStrike" kern="1200" cap="none" spc="-9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uma</a:t>
            </a:r>
            <a:r>
              <a:rPr kumimoji="0" sz="1600" b="0" i="0" u="none" strike="noStrike" kern="1200" cap="none" spc="-8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patente</a:t>
            </a:r>
            <a:r>
              <a:rPr kumimoji="0" sz="1600" b="0" i="0" u="none" strike="noStrike" kern="1200" cap="none" spc="-10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é</a:t>
            </a:r>
            <a:r>
              <a:rPr kumimoji="0" sz="1600" b="0" i="0" u="none" strike="noStrike" kern="1200" cap="none" spc="-7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2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permitir</a:t>
            </a:r>
            <a:r>
              <a:rPr kumimoji="0" sz="1600" b="0" i="0" u="none" strike="noStrike" kern="1200" cap="none" spc="-114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1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que </a:t>
            </a:r>
            <a:r>
              <a:rPr kumimoji="0" sz="1600" b="0" i="0" u="none" strike="noStrike" kern="1200" cap="none" spc="-49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ela</a:t>
            </a:r>
            <a:r>
              <a:rPr kumimoji="0" sz="1600" b="0" i="0" u="none" strike="noStrike" kern="1200" cap="none" spc="-10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3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seja</a:t>
            </a:r>
            <a:r>
              <a:rPr kumimoji="0" sz="1600" b="0" i="0" u="none" strike="noStrike" kern="1200" cap="none" spc="-9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4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explorada,</a:t>
            </a:r>
            <a:r>
              <a:rPr kumimoji="0" sz="1600" b="0" i="0" u="none" strike="noStrike" kern="1200" cap="none" spc="-13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2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sem</a:t>
            </a:r>
            <a:r>
              <a:rPr kumimoji="0" sz="1600" b="0" i="0" u="none" strike="noStrike" kern="1200" cap="none" spc="-8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4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deixar</a:t>
            </a:r>
            <a:r>
              <a:rPr kumimoji="0" sz="1600" b="0" i="0" u="none" strike="noStrike" kern="1200" cap="none" spc="-10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1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que</a:t>
            </a:r>
            <a:r>
              <a:rPr kumimoji="0" sz="1600" b="0" i="0" u="none" strike="noStrike" kern="1200" cap="none" spc="-9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2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seu</a:t>
            </a:r>
            <a:r>
              <a:rPr kumimoji="0" sz="1600" b="0" i="0" u="none" strike="noStrike" kern="1200" cap="none" spc="-8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inventor</a:t>
            </a:r>
            <a:r>
              <a:rPr kumimoji="0" sz="1600" b="0" i="0" u="none" strike="noStrike" kern="1200" cap="none" spc="-9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ou</a:t>
            </a:r>
            <a:r>
              <a:rPr kumimoji="0" sz="1600" b="0" i="0" u="none" strike="noStrike" kern="1200" cap="none" spc="-9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3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titular</a:t>
            </a:r>
            <a:r>
              <a:rPr kumimoji="0" sz="1600" b="0" i="0" u="none" strike="noStrike" kern="1200" cap="none" spc="-10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percam</a:t>
            </a:r>
            <a:r>
              <a:rPr kumimoji="0" sz="1600" b="0" i="0" u="none" strike="noStrike" kern="1200" cap="none" spc="-9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3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seus</a:t>
            </a:r>
            <a:r>
              <a:rPr kumimoji="0" sz="1600" b="0" i="0" u="none" strike="noStrike" kern="1200" cap="none" spc="-85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600" b="0" i="0" u="none" strike="noStrike" kern="1200" cap="none" spc="-40" normalizeH="0" baseline="0" noProof="0">
                <a:ln>
                  <a:noFill/>
                </a:ln>
                <a:solidFill>
                  <a:srgbClr val="030313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direitos.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Lucida Sans Unicode"/>
            </a:endParaRPr>
          </a:p>
        </p:txBody>
      </p:sp>
      <p:pic>
        <p:nvPicPr>
          <p:cNvPr id="14" name="object 14">
            <a:extLst>
              <a:ext uri="{FF2B5EF4-FFF2-40B4-BE49-F238E27FC236}">
                <a16:creationId xmlns:a16="http://schemas.microsoft.com/office/drawing/2014/main" id="{1A305DD7-4FE3-D69A-CC00-EDA943EAA27F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16901" y="3874419"/>
            <a:ext cx="774192" cy="920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 dirty="0">
                <a:solidFill>
                  <a:srgbClr val="0B2859"/>
                </a:solidFill>
                <a:latin typeface="Open Sans"/>
              </a:rPr>
              <a:t>As 3</a:t>
            </a:r>
            <a:r>
              <a:rPr lang="pt-BR" sz="2600" b="1" i="0" dirty="0">
                <a:solidFill>
                  <a:srgbClr val="0B2859"/>
                </a:solidFill>
                <a:latin typeface="Open Sans"/>
              </a:rPr>
              <a:t> grandes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Abordagens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de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Valoração</a:t>
            </a:r>
            <a:endParaRPr sz="2600" b="1" i="0" dirty="0">
              <a:solidFill>
                <a:srgbClr val="0B2859"/>
              </a:solidFill>
              <a:latin typeface="Open San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00000" y="1700000"/>
            <a:ext cx="3397333" cy="3300000"/>
          </a:xfrm>
          <a:prstGeom prst="roundRect">
            <a:avLst/>
          </a:prstGeom>
          <a:solidFill>
            <a:srgbClr val="0B2859"/>
          </a:solidFill>
          <a:ln w="12700">
            <a:solidFill>
              <a:srgbClr val="0B2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0000" tIns="60000" rIns="80000" bIns="60000" rtlCol="0" anchor="ctr"/>
          <a:lstStyle/>
          <a:p>
            <a:pPr algn="ctr"/>
            <a:r>
              <a:rPr sz="3200" b="1" dirty="0">
                <a:solidFill>
                  <a:srgbClr val="FFFFFF"/>
                </a:solidFill>
                <a:latin typeface="Open Sans"/>
              </a:rPr>
              <a:t>CUSTO</a:t>
            </a:r>
          </a:p>
          <a:p>
            <a:pPr algn="ctr"/>
            <a:endParaRPr sz="3200" b="1" dirty="0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sz="1400" b="0" dirty="0">
                <a:solidFill>
                  <a:srgbClr val="FFFFFF"/>
                </a:solidFill>
                <a:latin typeface="Open Sans"/>
              </a:rPr>
              <a:t>Soma dos custos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incorridos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 para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criar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ou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substituir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 o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ativo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.</a:t>
            </a:r>
          </a:p>
          <a:p>
            <a:pPr algn="ctr"/>
            <a:endParaRPr sz="1400" b="0" dirty="0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lang="pt-BR" sz="1400" b="1" dirty="0">
                <a:solidFill>
                  <a:srgbClr val="FFFFFF"/>
                </a:solidFill>
                <a:latin typeface="Open Sans"/>
              </a:rPr>
              <a:t>Pode ser referência de cálculo quando há a possibilidade de substituição</a:t>
            </a:r>
            <a:r>
              <a:rPr sz="1400" b="1" dirty="0">
                <a:solidFill>
                  <a:srgbClr val="FFFFFF"/>
                </a:solidFill>
                <a:latin typeface="Open Sans"/>
              </a:rPr>
              <a:t>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397333" y="1700000"/>
            <a:ext cx="3397333" cy="3300000"/>
          </a:xfrm>
          <a:prstGeom prst="roundRect">
            <a:avLst/>
          </a:prstGeom>
          <a:solidFill>
            <a:srgbClr val="0092BA"/>
          </a:solidFill>
          <a:ln w="12700">
            <a:solidFill>
              <a:srgbClr val="0092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0000" tIns="60000" rIns="80000" bIns="60000" rtlCol="0" anchor="ctr"/>
          <a:lstStyle/>
          <a:p>
            <a:pPr algn="ctr"/>
            <a:r>
              <a:rPr sz="3200" b="1" dirty="0">
                <a:solidFill>
                  <a:srgbClr val="FFFFFF"/>
                </a:solidFill>
                <a:latin typeface="Open Sans"/>
              </a:rPr>
              <a:t>MERCADO</a:t>
            </a:r>
          </a:p>
          <a:p>
            <a:pPr algn="ctr"/>
            <a:endParaRPr sz="3200" b="1" dirty="0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sz="1400" b="0" dirty="0">
                <a:solidFill>
                  <a:srgbClr val="FFFFFF"/>
                </a:solidFill>
                <a:latin typeface="Open Sans"/>
              </a:rPr>
              <a:t>Valor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estimado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 a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partir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 de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transações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comparáveis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.</a:t>
            </a:r>
          </a:p>
          <a:p>
            <a:pPr algn="ctr"/>
            <a:endParaRPr sz="1400" b="0" dirty="0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lang="pt-BR" sz="1400" b="1" dirty="0">
                <a:solidFill>
                  <a:srgbClr val="FFFFFF"/>
                </a:solidFill>
                <a:latin typeface="Open Sans"/>
              </a:rPr>
              <a:t>Depende da disponibilidade de informações de transações similares</a:t>
            </a:r>
            <a:endParaRPr sz="1400" b="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094666" y="1700000"/>
            <a:ext cx="3397333" cy="3300000"/>
          </a:xfrm>
          <a:prstGeom prst="roundRect">
            <a:avLst/>
          </a:prstGeom>
          <a:solidFill>
            <a:srgbClr val="0D6E5C"/>
          </a:solidFill>
          <a:ln w="12700">
            <a:solidFill>
              <a:srgbClr val="0D6E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0000" tIns="60000" rIns="80000" bIns="60000" rtlCol="0" anchor="ctr"/>
          <a:lstStyle/>
          <a:p>
            <a:pPr algn="ctr"/>
            <a:r>
              <a:rPr sz="3200" b="1" dirty="0">
                <a:solidFill>
                  <a:srgbClr val="FFFFFF"/>
                </a:solidFill>
                <a:latin typeface="Open Sans"/>
              </a:rPr>
              <a:t>RENDA</a:t>
            </a:r>
          </a:p>
          <a:p>
            <a:pPr algn="ctr"/>
            <a:endParaRPr sz="3200" b="1" dirty="0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sz="1400" b="0" dirty="0">
                <a:solidFill>
                  <a:srgbClr val="FFFFFF"/>
                </a:solidFill>
                <a:latin typeface="Open Sans"/>
              </a:rPr>
              <a:t>Valor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presente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 do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benefício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econômico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futuro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 do </a:t>
            </a:r>
            <a:r>
              <a:rPr sz="1400" b="0" dirty="0" err="1">
                <a:solidFill>
                  <a:srgbClr val="FFFFFF"/>
                </a:solidFill>
                <a:latin typeface="Open Sans"/>
              </a:rPr>
              <a:t>ativo</a:t>
            </a:r>
            <a:r>
              <a:rPr sz="1400" b="0" dirty="0">
                <a:solidFill>
                  <a:srgbClr val="FFFFFF"/>
                </a:solidFill>
                <a:latin typeface="Open Sans"/>
              </a:rPr>
              <a:t>.</a:t>
            </a:r>
          </a:p>
          <a:p>
            <a:pPr algn="ctr"/>
            <a:endParaRPr sz="1400" b="0" dirty="0">
              <a:solidFill>
                <a:srgbClr val="FFFFFF"/>
              </a:solidFill>
              <a:latin typeface="Open Sans"/>
            </a:endParaRPr>
          </a:p>
          <a:p>
            <a:pPr algn="ctr"/>
            <a:r>
              <a:rPr lang="pt-BR" sz="1400" b="1" dirty="0">
                <a:solidFill>
                  <a:srgbClr val="FFFFFF"/>
                </a:solidFill>
                <a:latin typeface="Open Sans"/>
              </a:rPr>
              <a:t>Feita com base na estimativa da geração de valor futuro para quem explora.</a:t>
            </a:r>
            <a:endParaRPr sz="1400" b="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632509"/>
            <a:ext cx="12192000" cy="377975"/>
          </a:xfrm>
          <a:prstGeom prst="rect">
            <a:avLst/>
          </a:prstGeom>
          <a:noFill/>
        </p:spPr>
        <p:txBody>
          <a:bodyPr wrap="square" lIns="50000" tIns="50000" rIns="50000" bIns="50000" anchor="t">
            <a:spAutoFit/>
          </a:bodyPr>
          <a:lstStyle/>
          <a:p>
            <a:pPr algn="ctr"/>
            <a:r>
              <a:rPr b="0" i="1" dirty="0" err="1">
                <a:solidFill>
                  <a:srgbClr val="555555"/>
                </a:solidFill>
                <a:latin typeface="Open Sans"/>
              </a:rPr>
              <a:t>Não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há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 a '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melhor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'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abordagem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 —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há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 a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mais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adequada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 para o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contexto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, o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objetivo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 e a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informação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 </a:t>
            </a:r>
            <a:r>
              <a:rPr b="0" i="1" dirty="0" err="1">
                <a:solidFill>
                  <a:srgbClr val="555555"/>
                </a:solidFill>
                <a:latin typeface="Open Sans"/>
              </a:rPr>
              <a:t>disponível</a:t>
            </a:r>
            <a:r>
              <a:rPr b="0" i="1" dirty="0">
                <a:solidFill>
                  <a:srgbClr val="555555"/>
                </a:solidFill>
                <a:latin typeface="Open San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0" y="344400"/>
            <a:ext cx="11360800" cy="763600"/>
          </a:xfrm>
        </p:spPr>
        <p:txBody>
          <a:bodyPr/>
          <a:lstStyle/>
          <a:p>
            <a:r>
              <a:rPr sz="2600" b="1" i="0" dirty="0" err="1">
                <a:solidFill>
                  <a:srgbClr val="0B2859"/>
                </a:solidFill>
                <a:latin typeface="Open Sans"/>
              </a:rPr>
              <a:t>Métodos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para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Contexto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de CESSÃO</a:t>
            </a:r>
          </a:p>
        </p:txBody>
      </p:sp>
      <p:grpSp>
        <p:nvGrpSpPr>
          <p:cNvPr id="7" name="object 2">
            <a:extLst>
              <a:ext uri="{FF2B5EF4-FFF2-40B4-BE49-F238E27FC236}">
                <a16:creationId xmlns:a16="http://schemas.microsoft.com/office/drawing/2014/main" id="{F927903F-F4E0-25FE-A321-616D05250CF6}"/>
              </a:ext>
            </a:extLst>
          </p:cNvPr>
          <p:cNvGrpSpPr/>
          <p:nvPr/>
        </p:nvGrpSpPr>
        <p:grpSpPr>
          <a:xfrm>
            <a:off x="350520" y="1455483"/>
            <a:ext cx="3057525" cy="5122545"/>
            <a:chOff x="350520" y="1455483"/>
            <a:chExt cx="3057525" cy="5122545"/>
          </a:xfrm>
        </p:grpSpPr>
        <p:pic>
          <p:nvPicPr>
            <p:cNvPr id="8" name="object 3">
              <a:extLst>
                <a:ext uri="{FF2B5EF4-FFF2-40B4-BE49-F238E27FC236}">
                  <a16:creationId xmlns:a16="http://schemas.microsoft.com/office/drawing/2014/main" id="{439031B7-751E-8EC6-9DF4-782807ED9E7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520" y="1455483"/>
              <a:ext cx="3057144" cy="5122164"/>
            </a:xfrm>
            <a:prstGeom prst="rect">
              <a:avLst/>
            </a:prstGeom>
          </p:spPr>
        </p:pic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5B55767B-7B7B-E749-2881-4331523541C1}"/>
                </a:ext>
              </a:extLst>
            </p:cNvPr>
            <p:cNvSpPr/>
            <p:nvPr/>
          </p:nvSpPr>
          <p:spPr>
            <a:xfrm>
              <a:off x="589788" y="1714500"/>
              <a:ext cx="2559050" cy="4622800"/>
            </a:xfrm>
            <a:custGeom>
              <a:avLst/>
              <a:gdLst/>
              <a:ahLst/>
              <a:cxnLst/>
              <a:rect l="l" t="t" r="r" b="b"/>
              <a:pathLst>
                <a:path w="2559050" h="4622800">
                  <a:moveTo>
                    <a:pt x="2238883" y="0"/>
                  </a:moveTo>
                  <a:lnTo>
                    <a:pt x="319849" y="0"/>
                  </a:lnTo>
                  <a:lnTo>
                    <a:pt x="272585" y="3469"/>
                  </a:lnTo>
                  <a:lnTo>
                    <a:pt x="227474" y="13546"/>
                  </a:lnTo>
                  <a:lnTo>
                    <a:pt x="185010" y="29737"/>
                  </a:lnTo>
                  <a:lnTo>
                    <a:pt x="145689" y="51546"/>
                  </a:lnTo>
                  <a:lnTo>
                    <a:pt x="110006" y="78478"/>
                  </a:lnTo>
                  <a:lnTo>
                    <a:pt x="78454" y="110037"/>
                  </a:lnTo>
                  <a:lnTo>
                    <a:pt x="51530" y="145728"/>
                  </a:lnTo>
                  <a:lnTo>
                    <a:pt x="29728" y="185057"/>
                  </a:lnTo>
                  <a:lnTo>
                    <a:pt x="13542" y="227527"/>
                  </a:lnTo>
                  <a:lnTo>
                    <a:pt x="3468" y="272644"/>
                  </a:lnTo>
                  <a:lnTo>
                    <a:pt x="0" y="319913"/>
                  </a:lnTo>
                  <a:lnTo>
                    <a:pt x="0" y="4302442"/>
                  </a:lnTo>
                  <a:lnTo>
                    <a:pt x="3468" y="4349706"/>
                  </a:lnTo>
                  <a:lnTo>
                    <a:pt x="13542" y="4394817"/>
                  </a:lnTo>
                  <a:lnTo>
                    <a:pt x="29728" y="4437281"/>
                  </a:lnTo>
                  <a:lnTo>
                    <a:pt x="51530" y="4476602"/>
                  </a:lnTo>
                  <a:lnTo>
                    <a:pt x="78454" y="4512285"/>
                  </a:lnTo>
                  <a:lnTo>
                    <a:pt x="110006" y="4543837"/>
                  </a:lnTo>
                  <a:lnTo>
                    <a:pt x="145689" y="4570761"/>
                  </a:lnTo>
                  <a:lnTo>
                    <a:pt x="185010" y="4592563"/>
                  </a:lnTo>
                  <a:lnTo>
                    <a:pt x="227474" y="4608749"/>
                  </a:lnTo>
                  <a:lnTo>
                    <a:pt x="272585" y="4618823"/>
                  </a:lnTo>
                  <a:lnTo>
                    <a:pt x="319849" y="4622292"/>
                  </a:lnTo>
                  <a:lnTo>
                    <a:pt x="2238883" y="4622292"/>
                  </a:lnTo>
                  <a:lnTo>
                    <a:pt x="2286151" y="4618823"/>
                  </a:lnTo>
                  <a:lnTo>
                    <a:pt x="2331268" y="4608749"/>
                  </a:lnTo>
                  <a:lnTo>
                    <a:pt x="2373738" y="4592563"/>
                  </a:lnTo>
                  <a:lnTo>
                    <a:pt x="2413067" y="4570761"/>
                  </a:lnTo>
                  <a:lnTo>
                    <a:pt x="2448758" y="4543837"/>
                  </a:lnTo>
                  <a:lnTo>
                    <a:pt x="2480317" y="4512285"/>
                  </a:lnTo>
                  <a:lnTo>
                    <a:pt x="2507249" y="4476602"/>
                  </a:lnTo>
                  <a:lnTo>
                    <a:pt x="2529058" y="4437281"/>
                  </a:lnTo>
                  <a:lnTo>
                    <a:pt x="2545249" y="4394817"/>
                  </a:lnTo>
                  <a:lnTo>
                    <a:pt x="2555326" y="4349706"/>
                  </a:lnTo>
                  <a:lnTo>
                    <a:pt x="2558796" y="4302442"/>
                  </a:lnTo>
                  <a:lnTo>
                    <a:pt x="2558796" y="319913"/>
                  </a:lnTo>
                  <a:lnTo>
                    <a:pt x="2555326" y="272644"/>
                  </a:lnTo>
                  <a:lnTo>
                    <a:pt x="2545249" y="227527"/>
                  </a:lnTo>
                  <a:lnTo>
                    <a:pt x="2529058" y="185057"/>
                  </a:lnTo>
                  <a:lnTo>
                    <a:pt x="2507249" y="145728"/>
                  </a:lnTo>
                  <a:lnTo>
                    <a:pt x="2480317" y="110037"/>
                  </a:lnTo>
                  <a:lnTo>
                    <a:pt x="2448758" y="78478"/>
                  </a:lnTo>
                  <a:lnTo>
                    <a:pt x="2413067" y="51546"/>
                  </a:lnTo>
                  <a:lnTo>
                    <a:pt x="2373738" y="29737"/>
                  </a:lnTo>
                  <a:lnTo>
                    <a:pt x="2331268" y="13546"/>
                  </a:lnTo>
                  <a:lnTo>
                    <a:pt x="2286151" y="3469"/>
                  </a:lnTo>
                  <a:lnTo>
                    <a:pt x="22388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object 6">
            <a:extLst>
              <a:ext uri="{FF2B5EF4-FFF2-40B4-BE49-F238E27FC236}">
                <a16:creationId xmlns:a16="http://schemas.microsoft.com/office/drawing/2014/main" id="{95A90F86-EDDB-F4E6-6EB1-E7C3A8A743E9}"/>
              </a:ext>
            </a:extLst>
          </p:cNvPr>
          <p:cNvSpPr txBox="1"/>
          <p:nvPr/>
        </p:nvSpPr>
        <p:spPr>
          <a:xfrm>
            <a:off x="929436" y="1943480"/>
            <a:ext cx="1816100" cy="36651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40385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1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Baseado</a:t>
            </a:r>
            <a:r>
              <a:rPr kumimoji="0" sz="1800" b="1" i="0" u="none" strike="noStrike" kern="1200" cap="none" spc="-114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 </a:t>
            </a:r>
            <a:r>
              <a:rPr kumimoji="0" sz="1800" b="1" i="0" u="none" strike="noStrike" kern="1200" cap="none" spc="2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em </a:t>
            </a:r>
            <a:r>
              <a:rPr kumimoji="0" sz="1800" b="1" i="0" u="none" strike="noStrike" kern="1200" cap="none" spc="-434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 </a:t>
            </a:r>
            <a:r>
              <a:rPr kumimoji="0" sz="1800" b="1" i="0" u="none" strike="noStrike" kern="1200" cap="none" spc="3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custos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Palatino Linotype"/>
              <a:ea typeface="+mn-ea"/>
              <a:cs typeface="Palatino Linotype"/>
            </a:endParaRPr>
          </a:p>
          <a:p>
            <a:pPr marL="21590" marR="5080" lvl="0" indent="0" algn="l" defTabSz="914400" rtl="0" eaLnBrk="1" fontAlgn="auto" latinLnBrk="0" hangingPunct="1">
              <a:lnSpc>
                <a:spcPct val="100099"/>
              </a:lnSpc>
              <a:spcBef>
                <a:spcPts val="19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sz="1400" spc="13" dirty="0">
                <a:solidFill>
                  <a:srgbClr val="21314C"/>
                </a:solidFill>
                <a:latin typeface="Arial"/>
                <a:cs typeface="Arial"/>
              </a:rPr>
              <a:t>O valor do ativo  intangível é o valor  dos investimentos já  realizados no seu  desenvolvimento ou  criação (sunk costs ou  custos afundados) ou  no custo previsto de  substituição</a:t>
            </a:r>
            <a:r>
              <a:rPr lang="pt-BR" sz="1400" spc="13" dirty="0">
                <a:solidFill>
                  <a:srgbClr val="21314C"/>
                </a:solidFill>
                <a:latin typeface="Arial"/>
                <a:cs typeface="Arial"/>
              </a:rPr>
              <a:t> </a:t>
            </a:r>
          </a:p>
          <a:p>
            <a:pPr marL="21590" marR="5080" lvl="0" indent="0" algn="l" defTabSz="914400" rtl="0" eaLnBrk="1" fontAlgn="auto" latinLnBrk="0" hangingPunct="1">
              <a:lnSpc>
                <a:spcPct val="100099"/>
              </a:lnSpc>
              <a:spcBef>
                <a:spcPts val="19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spc="13" dirty="0">
                <a:solidFill>
                  <a:srgbClr val="21314C"/>
                </a:solidFill>
                <a:latin typeface="Arial"/>
                <a:cs typeface="Arial"/>
              </a:rPr>
              <a:t>Metodologia utilizada para fins contábeis (CPC 04)</a:t>
            </a:r>
            <a:endParaRPr sz="1400" spc="13" dirty="0">
              <a:solidFill>
                <a:srgbClr val="21314C"/>
              </a:solidFill>
              <a:latin typeface="Arial"/>
              <a:cs typeface="Arial"/>
            </a:endParaRPr>
          </a:p>
        </p:txBody>
      </p:sp>
      <p:grpSp>
        <p:nvGrpSpPr>
          <p:cNvPr id="11" name="object 7">
            <a:extLst>
              <a:ext uri="{FF2B5EF4-FFF2-40B4-BE49-F238E27FC236}">
                <a16:creationId xmlns:a16="http://schemas.microsoft.com/office/drawing/2014/main" id="{FADFFD24-EDD6-25B7-F930-5BB07D178E0D}"/>
              </a:ext>
            </a:extLst>
          </p:cNvPr>
          <p:cNvGrpSpPr/>
          <p:nvPr/>
        </p:nvGrpSpPr>
        <p:grpSpPr>
          <a:xfrm>
            <a:off x="3174492" y="1455483"/>
            <a:ext cx="3055620" cy="5122545"/>
            <a:chOff x="3174492" y="1455483"/>
            <a:chExt cx="3055620" cy="5122545"/>
          </a:xfrm>
        </p:grpSpPr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FB9A3F06-95C2-F92A-5BB8-1DC74217731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4492" y="1455483"/>
              <a:ext cx="3055620" cy="5122164"/>
            </a:xfrm>
            <a:prstGeom prst="rect">
              <a:avLst/>
            </a:prstGeom>
          </p:spPr>
        </p:pic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1FA3A8EF-BA50-E060-3D66-CE6A7404BC67}"/>
                </a:ext>
              </a:extLst>
            </p:cNvPr>
            <p:cNvSpPr/>
            <p:nvPr/>
          </p:nvSpPr>
          <p:spPr>
            <a:xfrm>
              <a:off x="3413760" y="1714500"/>
              <a:ext cx="2557780" cy="4622800"/>
            </a:xfrm>
            <a:custGeom>
              <a:avLst/>
              <a:gdLst/>
              <a:ahLst/>
              <a:cxnLst/>
              <a:rect l="l" t="t" r="r" b="b"/>
              <a:pathLst>
                <a:path w="2557779" h="4622800">
                  <a:moveTo>
                    <a:pt x="2237613" y="0"/>
                  </a:moveTo>
                  <a:lnTo>
                    <a:pt x="319659" y="0"/>
                  </a:lnTo>
                  <a:lnTo>
                    <a:pt x="272425" y="3466"/>
                  </a:lnTo>
                  <a:lnTo>
                    <a:pt x="227341" y="13535"/>
                  </a:lnTo>
                  <a:lnTo>
                    <a:pt x="184904" y="29711"/>
                  </a:lnTo>
                  <a:lnTo>
                    <a:pt x="145606" y="51502"/>
                  </a:lnTo>
                  <a:lnTo>
                    <a:pt x="109944" y="78411"/>
                  </a:lnTo>
                  <a:lnTo>
                    <a:pt x="78411" y="109944"/>
                  </a:lnTo>
                  <a:lnTo>
                    <a:pt x="51502" y="145606"/>
                  </a:lnTo>
                  <a:lnTo>
                    <a:pt x="29711" y="184904"/>
                  </a:lnTo>
                  <a:lnTo>
                    <a:pt x="13535" y="227341"/>
                  </a:lnTo>
                  <a:lnTo>
                    <a:pt x="3466" y="272425"/>
                  </a:lnTo>
                  <a:lnTo>
                    <a:pt x="0" y="319659"/>
                  </a:lnTo>
                  <a:lnTo>
                    <a:pt x="0" y="4302633"/>
                  </a:lnTo>
                  <a:lnTo>
                    <a:pt x="3466" y="4349869"/>
                  </a:lnTo>
                  <a:lnTo>
                    <a:pt x="13535" y="4394954"/>
                  </a:lnTo>
                  <a:lnTo>
                    <a:pt x="29711" y="4437393"/>
                  </a:lnTo>
                  <a:lnTo>
                    <a:pt x="51502" y="4476690"/>
                  </a:lnTo>
                  <a:lnTo>
                    <a:pt x="78411" y="4512352"/>
                  </a:lnTo>
                  <a:lnTo>
                    <a:pt x="109944" y="4543885"/>
                  </a:lnTo>
                  <a:lnTo>
                    <a:pt x="145606" y="4570792"/>
                  </a:lnTo>
                  <a:lnTo>
                    <a:pt x="184904" y="4592582"/>
                  </a:lnTo>
                  <a:lnTo>
                    <a:pt x="227341" y="4608757"/>
                  </a:lnTo>
                  <a:lnTo>
                    <a:pt x="272425" y="4618826"/>
                  </a:lnTo>
                  <a:lnTo>
                    <a:pt x="319659" y="4622292"/>
                  </a:lnTo>
                  <a:lnTo>
                    <a:pt x="2237613" y="4622292"/>
                  </a:lnTo>
                  <a:lnTo>
                    <a:pt x="2284846" y="4618826"/>
                  </a:lnTo>
                  <a:lnTo>
                    <a:pt x="2329930" y="4608757"/>
                  </a:lnTo>
                  <a:lnTo>
                    <a:pt x="2372367" y="4592582"/>
                  </a:lnTo>
                  <a:lnTo>
                    <a:pt x="2411665" y="4570792"/>
                  </a:lnTo>
                  <a:lnTo>
                    <a:pt x="2447327" y="4543885"/>
                  </a:lnTo>
                  <a:lnTo>
                    <a:pt x="2478860" y="4512352"/>
                  </a:lnTo>
                  <a:lnTo>
                    <a:pt x="2505769" y="4476690"/>
                  </a:lnTo>
                  <a:lnTo>
                    <a:pt x="2527560" y="4437393"/>
                  </a:lnTo>
                  <a:lnTo>
                    <a:pt x="2543736" y="4394954"/>
                  </a:lnTo>
                  <a:lnTo>
                    <a:pt x="2553805" y="4349869"/>
                  </a:lnTo>
                  <a:lnTo>
                    <a:pt x="2557272" y="4302633"/>
                  </a:lnTo>
                  <a:lnTo>
                    <a:pt x="2557272" y="319659"/>
                  </a:lnTo>
                  <a:lnTo>
                    <a:pt x="2553805" y="272425"/>
                  </a:lnTo>
                  <a:lnTo>
                    <a:pt x="2543736" y="227341"/>
                  </a:lnTo>
                  <a:lnTo>
                    <a:pt x="2527560" y="184904"/>
                  </a:lnTo>
                  <a:lnTo>
                    <a:pt x="2505769" y="145606"/>
                  </a:lnTo>
                  <a:lnTo>
                    <a:pt x="2478860" y="109944"/>
                  </a:lnTo>
                  <a:lnTo>
                    <a:pt x="2447327" y="78411"/>
                  </a:lnTo>
                  <a:lnTo>
                    <a:pt x="2411665" y="51502"/>
                  </a:lnTo>
                  <a:lnTo>
                    <a:pt x="2372367" y="29711"/>
                  </a:lnTo>
                  <a:lnTo>
                    <a:pt x="2329930" y="13535"/>
                  </a:lnTo>
                  <a:lnTo>
                    <a:pt x="2284846" y="3466"/>
                  </a:lnTo>
                  <a:lnTo>
                    <a:pt x="22376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object 10">
            <a:extLst>
              <a:ext uri="{FF2B5EF4-FFF2-40B4-BE49-F238E27FC236}">
                <a16:creationId xmlns:a16="http://schemas.microsoft.com/office/drawing/2014/main" id="{B7E1A0B5-B634-B3F1-3D52-3F367BA825B7}"/>
              </a:ext>
            </a:extLst>
          </p:cNvPr>
          <p:cNvSpPr txBox="1"/>
          <p:nvPr/>
        </p:nvSpPr>
        <p:spPr>
          <a:xfrm>
            <a:off x="3752850" y="1943480"/>
            <a:ext cx="1881505" cy="274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7719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Valoração</a:t>
            </a:r>
            <a:r>
              <a:rPr kumimoji="0" sz="1800" b="1" i="0" u="none" strike="noStrike" kern="1200" cap="none" spc="-10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 </a:t>
            </a:r>
            <a:r>
              <a:rPr kumimoji="0" sz="1800" b="1" i="0" u="none" strike="noStrike" kern="1200" cap="none" spc="4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por </a:t>
            </a:r>
            <a:r>
              <a:rPr kumimoji="0" sz="1800" b="1" i="0" u="none" strike="noStrike" kern="1200" cap="none" spc="-434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 </a:t>
            </a: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múltiplos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Palatino Linotype"/>
              <a:ea typeface="+mn-ea"/>
              <a:cs typeface="Palatino Linotype"/>
            </a:endParaRPr>
          </a:p>
          <a:p>
            <a:pPr marL="21590" marR="5080">
              <a:lnSpc>
                <a:spcPct val="100099"/>
              </a:lnSpc>
              <a:spcBef>
                <a:spcPts val="1950"/>
              </a:spcBef>
              <a:defRPr/>
            </a:pPr>
            <a:r>
              <a:rPr sz="1400" spc="13" dirty="0">
                <a:solidFill>
                  <a:srgbClr val="21314C"/>
                </a:solidFill>
                <a:latin typeface="Arial"/>
                <a:cs typeface="Arial"/>
              </a:rPr>
              <a:t>Valor de um ativo é  estimado baseado no  preço de ativos  comparáveis no que  diz respeito a tipo de  negócio, lucros,  geração de caixa,  valor contábil, vendas,  entre outros</a:t>
            </a:r>
          </a:p>
        </p:txBody>
      </p:sp>
      <p:grpSp>
        <p:nvGrpSpPr>
          <p:cNvPr id="15" name="object 11">
            <a:extLst>
              <a:ext uri="{FF2B5EF4-FFF2-40B4-BE49-F238E27FC236}">
                <a16:creationId xmlns:a16="http://schemas.microsoft.com/office/drawing/2014/main" id="{9C244F16-F594-FADC-3699-427B8A87958E}"/>
              </a:ext>
            </a:extLst>
          </p:cNvPr>
          <p:cNvGrpSpPr/>
          <p:nvPr/>
        </p:nvGrpSpPr>
        <p:grpSpPr>
          <a:xfrm>
            <a:off x="5996940" y="1455483"/>
            <a:ext cx="3057525" cy="5122545"/>
            <a:chOff x="5996940" y="1455483"/>
            <a:chExt cx="3057525" cy="5122545"/>
          </a:xfrm>
        </p:grpSpPr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B31A3A31-9350-5AA6-AB66-83AEB6CC2CF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96940" y="1455483"/>
              <a:ext cx="3057143" cy="5122164"/>
            </a:xfrm>
            <a:prstGeom prst="rect">
              <a:avLst/>
            </a:prstGeom>
          </p:spPr>
        </p:pic>
        <p:sp>
          <p:nvSpPr>
            <p:cNvPr id="17" name="object 13">
              <a:extLst>
                <a:ext uri="{FF2B5EF4-FFF2-40B4-BE49-F238E27FC236}">
                  <a16:creationId xmlns:a16="http://schemas.microsoft.com/office/drawing/2014/main" id="{34928BDE-67F4-1E73-53BB-9717A1A16521}"/>
                </a:ext>
              </a:extLst>
            </p:cNvPr>
            <p:cNvSpPr/>
            <p:nvPr/>
          </p:nvSpPr>
          <p:spPr>
            <a:xfrm>
              <a:off x="6236208" y="1714500"/>
              <a:ext cx="2559050" cy="4622800"/>
            </a:xfrm>
            <a:custGeom>
              <a:avLst/>
              <a:gdLst/>
              <a:ahLst/>
              <a:cxnLst/>
              <a:rect l="l" t="t" r="r" b="b"/>
              <a:pathLst>
                <a:path w="2559050" h="4622800">
                  <a:moveTo>
                    <a:pt x="2238883" y="0"/>
                  </a:moveTo>
                  <a:lnTo>
                    <a:pt x="319913" y="0"/>
                  </a:lnTo>
                  <a:lnTo>
                    <a:pt x="272644" y="3469"/>
                  </a:lnTo>
                  <a:lnTo>
                    <a:pt x="227527" y="13546"/>
                  </a:lnTo>
                  <a:lnTo>
                    <a:pt x="185057" y="29737"/>
                  </a:lnTo>
                  <a:lnTo>
                    <a:pt x="145728" y="51546"/>
                  </a:lnTo>
                  <a:lnTo>
                    <a:pt x="110037" y="78478"/>
                  </a:lnTo>
                  <a:lnTo>
                    <a:pt x="78478" y="110037"/>
                  </a:lnTo>
                  <a:lnTo>
                    <a:pt x="51546" y="145728"/>
                  </a:lnTo>
                  <a:lnTo>
                    <a:pt x="29737" y="185057"/>
                  </a:lnTo>
                  <a:lnTo>
                    <a:pt x="13546" y="227527"/>
                  </a:lnTo>
                  <a:lnTo>
                    <a:pt x="3469" y="272644"/>
                  </a:lnTo>
                  <a:lnTo>
                    <a:pt x="0" y="319913"/>
                  </a:lnTo>
                  <a:lnTo>
                    <a:pt x="0" y="4302442"/>
                  </a:lnTo>
                  <a:lnTo>
                    <a:pt x="3469" y="4349706"/>
                  </a:lnTo>
                  <a:lnTo>
                    <a:pt x="13546" y="4394817"/>
                  </a:lnTo>
                  <a:lnTo>
                    <a:pt x="29737" y="4437281"/>
                  </a:lnTo>
                  <a:lnTo>
                    <a:pt x="51546" y="4476602"/>
                  </a:lnTo>
                  <a:lnTo>
                    <a:pt x="78478" y="4512285"/>
                  </a:lnTo>
                  <a:lnTo>
                    <a:pt x="110037" y="4543837"/>
                  </a:lnTo>
                  <a:lnTo>
                    <a:pt x="145728" y="4570761"/>
                  </a:lnTo>
                  <a:lnTo>
                    <a:pt x="185057" y="4592563"/>
                  </a:lnTo>
                  <a:lnTo>
                    <a:pt x="227527" y="4608749"/>
                  </a:lnTo>
                  <a:lnTo>
                    <a:pt x="272644" y="4618823"/>
                  </a:lnTo>
                  <a:lnTo>
                    <a:pt x="319913" y="4622292"/>
                  </a:lnTo>
                  <a:lnTo>
                    <a:pt x="2238883" y="4622292"/>
                  </a:lnTo>
                  <a:lnTo>
                    <a:pt x="2286151" y="4618823"/>
                  </a:lnTo>
                  <a:lnTo>
                    <a:pt x="2331268" y="4608749"/>
                  </a:lnTo>
                  <a:lnTo>
                    <a:pt x="2373738" y="4592563"/>
                  </a:lnTo>
                  <a:lnTo>
                    <a:pt x="2413067" y="4570761"/>
                  </a:lnTo>
                  <a:lnTo>
                    <a:pt x="2448758" y="4543837"/>
                  </a:lnTo>
                  <a:lnTo>
                    <a:pt x="2480317" y="4512285"/>
                  </a:lnTo>
                  <a:lnTo>
                    <a:pt x="2507249" y="4476602"/>
                  </a:lnTo>
                  <a:lnTo>
                    <a:pt x="2529058" y="4437281"/>
                  </a:lnTo>
                  <a:lnTo>
                    <a:pt x="2545249" y="4394817"/>
                  </a:lnTo>
                  <a:lnTo>
                    <a:pt x="2555326" y="4349706"/>
                  </a:lnTo>
                  <a:lnTo>
                    <a:pt x="2558795" y="4302442"/>
                  </a:lnTo>
                  <a:lnTo>
                    <a:pt x="2558795" y="319913"/>
                  </a:lnTo>
                  <a:lnTo>
                    <a:pt x="2555326" y="272644"/>
                  </a:lnTo>
                  <a:lnTo>
                    <a:pt x="2545249" y="227527"/>
                  </a:lnTo>
                  <a:lnTo>
                    <a:pt x="2529058" y="185057"/>
                  </a:lnTo>
                  <a:lnTo>
                    <a:pt x="2507249" y="145728"/>
                  </a:lnTo>
                  <a:lnTo>
                    <a:pt x="2480317" y="110037"/>
                  </a:lnTo>
                  <a:lnTo>
                    <a:pt x="2448758" y="78478"/>
                  </a:lnTo>
                  <a:lnTo>
                    <a:pt x="2413067" y="51546"/>
                  </a:lnTo>
                  <a:lnTo>
                    <a:pt x="2373738" y="29737"/>
                  </a:lnTo>
                  <a:lnTo>
                    <a:pt x="2331268" y="13546"/>
                  </a:lnTo>
                  <a:lnTo>
                    <a:pt x="2286151" y="3469"/>
                  </a:lnTo>
                  <a:lnTo>
                    <a:pt x="22388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object 14">
            <a:extLst>
              <a:ext uri="{FF2B5EF4-FFF2-40B4-BE49-F238E27FC236}">
                <a16:creationId xmlns:a16="http://schemas.microsoft.com/office/drawing/2014/main" id="{C9610D82-C261-4EF7-6AD9-24AF73A74131}"/>
              </a:ext>
            </a:extLst>
          </p:cNvPr>
          <p:cNvSpPr txBox="1"/>
          <p:nvPr/>
        </p:nvSpPr>
        <p:spPr>
          <a:xfrm>
            <a:off x="6576441" y="1943480"/>
            <a:ext cx="1903730" cy="2529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1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Fluxo </a:t>
            </a:r>
            <a:r>
              <a:rPr kumimoji="0" sz="1800" b="1" i="0" u="none" strike="noStrike" kern="1200" cap="none" spc="-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de </a:t>
            </a:r>
            <a:r>
              <a:rPr kumimoji="0" sz="1800" b="1" i="0" u="none" strike="noStrike" kern="1200" cap="none" spc="3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caixa </a:t>
            </a:r>
            <a:r>
              <a:rPr kumimoji="0" sz="1800" b="1" i="0" u="none" strike="noStrike" kern="1200" cap="none" spc="4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 </a:t>
            </a:r>
            <a:r>
              <a:rPr kumimoji="0" sz="1800" b="1" i="0" u="none" strike="noStrike" kern="1200" cap="none" spc="1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descontado</a:t>
            </a:r>
            <a:r>
              <a:rPr kumimoji="0" sz="1800" b="1" i="0" u="none" strike="noStrike" kern="1200" cap="none" spc="-9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 </a:t>
            </a:r>
            <a:r>
              <a:rPr kumimoji="0" sz="1800" b="1" i="0" u="none" strike="noStrike" kern="1200" cap="none" spc="-2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(FDC)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Palatino Linotype"/>
              <a:ea typeface="+mn-ea"/>
              <a:cs typeface="Palatino Linotype"/>
            </a:endParaRPr>
          </a:p>
          <a:p>
            <a:pPr marL="21590" marR="5080" lvl="0" indent="0" fontAlgn="auto">
              <a:lnSpc>
                <a:spcPct val="100099"/>
              </a:lnSpc>
              <a:spcBef>
                <a:spcPts val="19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sz="1400" spc="13" dirty="0">
                <a:solidFill>
                  <a:srgbClr val="21314C"/>
                </a:solidFill>
                <a:latin typeface="Arial"/>
                <a:cs typeface="Arial"/>
              </a:rPr>
              <a:t>Valor de um ativo  reflete o valor  presente dos  fluxos  de caixa futuros  gerados pelo mesmo,  descontados por uma  taxa que reflita o risco  do ativo</a:t>
            </a:r>
          </a:p>
        </p:txBody>
      </p:sp>
      <p:grpSp>
        <p:nvGrpSpPr>
          <p:cNvPr id="19" name="object 15">
            <a:extLst>
              <a:ext uri="{FF2B5EF4-FFF2-40B4-BE49-F238E27FC236}">
                <a16:creationId xmlns:a16="http://schemas.microsoft.com/office/drawing/2014/main" id="{A0B20AF6-6DB6-B750-CF54-36E42D6229CE}"/>
              </a:ext>
            </a:extLst>
          </p:cNvPr>
          <p:cNvGrpSpPr/>
          <p:nvPr/>
        </p:nvGrpSpPr>
        <p:grpSpPr>
          <a:xfrm>
            <a:off x="8706611" y="1455483"/>
            <a:ext cx="3057525" cy="5122545"/>
            <a:chOff x="8706611" y="1455483"/>
            <a:chExt cx="3057525" cy="5122545"/>
          </a:xfrm>
        </p:grpSpPr>
        <p:pic>
          <p:nvPicPr>
            <p:cNvPr id="20" name="object 16">
              <a:extLst>
                <a:ext uri="{FF2B5EF4-FFF2-40B4-BE49-F238E27FC236}">
                  <a16:creationId xmlns:a16="http://schemas.microsoft.com/office/drawing/2014/main" id="{BDFBD2DF-60E1-4885-B4D7-F9920F82755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06611" y="1455483"/>
              <a:ext cx="3057144" cy="5122164"/>
            </a:xfrm>
            <a:prstGeom prst="rect">
              <a:avLst/>
            </a:prstGeom>
          </p:spPr>
        </p:pic>
        <p:sp>
          <p:nvSpPr>
            <p:cNvPr id="21" name="object 17">
              <a:extLst>
                <a:ext uri="{FF2B5EF4-FFF2-40B4-BE49-F238E27FC236}">
                  <a16:creationId xmlns:a16="http://schemas.microsoft.com/office/drawing/2014/main" id="{8DED161D-E884-25B8-18C4-66D680738380}"/>
                </a:ext>
              </a:extLst>
            </p:cNvPr>
            <p:cNvSpPr/>
            <p:nvPr/>
          </p:nvSpPr>
          <p:spPr>
            <a:xfrm>
              <a:off x="8945879" y="1714500"/>
              <a:ext cx="2559050" cy="4622800"/>
            </a:xfrm>
            <a:custGeom>
              <a:avLst/>
              <a:gdLst/>
              <a:ahLst/>
              <a:cxnLst/>
              <a:rect l="l" t="t" r="r" b="b"/>
              <a:pathLst>
                <a:path w="2559050" h="4622800">
                  <a:moveTo>
                    <a:pt x="2238883" y="0"/>
                  </a:moveTo>
                  <a:lnTo>
                    <a:pt x="319913" y="0"/>
                  </a:lnTo>
                  <a:lnTo>
                    <a:pt x="272644" y="3469"/>
                  </a:lnTo>
                  <a:lnTo>
                    <a:pt x="227527" y="13546"/>
                  </a:lnTo>
                  <a:lnTo>
                    <a:pt x="185057" y="29737"/>
                  </a:lnTo>
                  <a:lnTo>
                    <a:pt x="145728" y="51546"/>
                  </a:lnTo>
                  <a:lnTo>
                    <a:pt x="110037" y="78478"/>
                  </a:lnTo>
                  <a:lnTo>
                    <a:pt x="78478" y="110037"/>
                  </a:lnTo>
                  <a:lnTo>
                    <a:pt x="51546" y="145728"/>
                  </a:lnTo>
                  <a:lnTo>
                    <a:pt x="29737" y="185057"/>
                  </a:lnTo>
                  <a:lnTo>
                    <a:pt x="13546" y="227527"/>
                  </a:lnTo>
                  <a:lnTo>
                    <a:pt x="3469" y="272644"/>
                  </a:lnTo>
                  <a:lnTo>
                    <a:pt x="0" y="319913"/>
                  </a:lnTo>
                  <a:lnTo>
                    <a:pt x="0" y="4302442"/>
                  </a:lnTo>
                  <a:lnTo>
                    <a:pt x="3469" y="4349706"/>
                  </a:lnTo>
                  <a:lnTo>
                    <a:pt x="13546" y="4394817"/>
                  </a:lnTo>
                  <a:lnTo>
                    <a:pt x="29737" y="4437281"/>
                  </a:lnTo>
                  <a:lnTo>
                    <a:pt x="51546" y="4476602"/>
                  </a:lnTo>
                  <a:lnTo>
                    <a:pt x="78478" y="4512285"/>
                  </a:lnTo>
                  <a:lnTo>
                    <a:pt x="110037" y="4543837"/>
                  </a:lnTo>
                  <a:lnTo>
                    <a:pt x="145728" y="4570761"/>
                  </a:lnTo>
                  <a:lnTo>
                    <a:pt x="185057" y="4592563"/>
                  </a:lnTo>
                  <a:lnTo>
                    <a:pt x="227527" y="4608749"/>
                  </a:lnTo>
                  <a:lnTo>
                    <a:pt x="272644" y="4618823"/>
                  </a:lnTo>
                  <a:lnTo>
                    <a:pt x="319913" y="4622292"/>
                  </a:lnTo>
                  <a:lnTo>
                    <a:pt x="2238883" y="4622292"/>
                  </a:lnTo>
                  <a:lnTo>
                    <a:pt x="2286151" y="4618823"/>
                  </a:lnTo>
                  <a:lnTo>
                    <a:pt x="2331268" y="4608749"/>
                  </a:lnTo>
                  <a:lnTo>
                    <a:pt x="2373738" y="4592563"/>
                  </a:lnTo>
                  <a:lnTo>
                    <a:pt x="2413067" y="4570761"/>
                  </a:lnTo>
                  <a:lnTo>
                    <a:pt x="2448758" y="4543837"/>
                  </a:lnTo>
                  <a:lnTo>
                    <a:pt x="2480317" y="4512285"/>
                  </a:lnTo>
                  <a:lnTo>
                    <a:pt x="2507249" y="4476602"/>
                  </a:lnTo>
                  <a:lnTo>
                    <a:pt x="2529058" y="4437281"/>
                  </a:lnTo>
                  <a:lnTo>
                    <a:pt x="2545249" y="4394817"/>
                  </a:lnTo>
                  <a:lnTo>
                    <a:pt x="2555326" y="4349706"/>
                  </a:lnTo>
                  <a:lnTo>
                    <a:pt x="2558796" y="4302442"/>
                  </a:lnTo>
                  <a:lnTo>
                    <a:pt x="2558796" y="319913"/>
                  </a:lnTo>
                  <a:lnTo>
                    <a:pt x="2555326" y="272644"/>
                  </a:lnTo>
                  <a:lnTo>
                    <a:pt x="2545249" y="227527"/>
                  </a:lnTo>
                  <a:lnTo>
                    <a:pt x="2529058" y="185057"/>
                  </a:lnTo>
                  <a:lnTo>
                    <a:pt x="2507249" y="145728"/>
                  </a:lnTo>
                  <a:lnTo>
                    <a:pt x="2480317" y="110037"/>
                  </a:lnTo>
                  <a:lnTo>
                    <a:pt x="2448758" y="78478"/>
                  </a:lnTo>
                  <a:lnTo>
                    <a:pt x="2413067" y="51546"/>
                  </a:lnTo>
                  <a:lnTo>
                    <a:pt x="2373738" y="29737"/>
                  </a:lnTo>
                  <a:lnTo>
                    <a:pt x="2331268" y="13546"/>
                  </a:lnTo>
                  <a:lnTo>
                    <a:pt x="2286151" y="3469"/>
                  </a:lnTo>
                  <a:lnTo>
                    <a:pt x="22388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69E91209-2C17-37C0-E347-81112A769A10}"/>
              </a:ext>
            </a:extLst>
          </p:cNvPr>
          <p:cNvSpPr txBox="1"/>
          <p:nvPr/>
        </p:nvSpPr>
        <p:spPr>
          <a:xfrm>
            <a:off x="9286747" y="1943480"/>
            <a:ext cx="1887220" cy="274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1915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2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Teoria</a:t>
            </a:r>
            <a:r>
              <a:rPr kumimoji="0" sz="1800" b="1" i="0" u="none" strike="noStrike" kern="1200" cap="none" spc="-7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 </a:t>
            </a:r>
            <a:r>
              <a:rPr kumimoji="0" sz="1800" b="1" i="0" u="none" strike="noStrike" kern="1200" cap="none" spc="-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de</a:t>
            </a:r>
            <a:r>
              <a:rPr kumimoji="0" sz="1800" b="1" i="0" u="none" strike="noStrike" kern="1200" cap="none" spc="-6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 </a:t>
            </a:r>
            <a:r>
              <a:rPr kumimoji="0" sz="1800" b="1" i="0" u="none" strike="noStrike" kern="1200" cap="none" spc="2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opções </a:t>
            </a:r>
            <a:r>
              <a:rPr kumimoji="0" sz="1800" b="1" i="0" u="none" strike="noStrike" kern="1200" cap="none" spc="-434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 </a:t>
            </a:r>
            <a:r>
              <a:rPr kumimoji="0" sz="1800" b="1" i="0" u="none" strike="noStrike" kern="1200" cap="none" spc="3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reais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Palatino Linotype"/>
              <a:ea typeface="+mn-ea"/>
              <a:cs typeface="Palatino Linotype"/>
            </a:endParaRPr>
          </a:p>
          <a:p>
            <a:pPr marL="21590" marR="5080">
              <a:lnSpc>
                <a:spcPct val="100099"/>
              </a:lnSpc>
              <a:spcBef>
                <a:spcPts val="1950"/>
              </a:spcBef>
              <a:defRPr/>
            </a:pPr>
            <a:r>
              <a:rPr sz="1400" spc="13" dirty="0">
                <a:solidFill>
                  <a:srgbClr val="21314C"/>
                </a:solidFill>
                <a:latin typeface="Arial"/>
                <a:cs typeface="Arial"/>
              </a:rPr>
              <a:t>Método de valoração  que utiliza adaptações  dos modelos de  precificação de  opções financeiras  para valorar ativos  que possuam opções  gerenciais (com  flexibilidade)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34F2E93F-5F14-78AA-D229-086B5F85FAC4}"/>
              </a:ext>
            </a:extLst>
          </p:cNvPr>
          <p:cNvSpPr/>
          <p:nvPr/>
        </p:nvSpPr>
        <p:spPr>
          <a:xfrm>
            <a:off x="985647" y="1280192"/>
            <a:ext cx="1676400" cy="609600"/>
          </a:xfrm>
          <a:prstGeom prst="roundRect">
            <a:avLst/>
          </a:prstGeom>
          <a:solidFill>
            <a:srgbClr val="6EE8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Abordagem de Custos</a:t>
            </a:r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BE4211B4-713B-1ABE-5570-A14A53C393C9}"/>
              </a:ext>
            </a:extLst>
          </p:cNvPr>
          <p:cNvSpPr/>
          <p:nvPr/>
        </p:nvSpPr>
        <p:spPr>
          <a:xfrm>
            <a:off x="3864102" y="1280192"/>
            <a:ext cx="1676400" cy="609600"/>
          </a:xfrm>
          <a:prstGeom prst="roundRect">
            <a:avLst/>
          </a:prstGeom>
          <a:solidFill>
            <a:srgbClr val="6EE8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Abordagem de Mercado</a:t>
            </a: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96F47E42-9F04-D4BD-937F-C3D74DBEF5E5}"/>
              </a:ext>
            </a:extLst>
          </p:cNvPr>
          <p:cNvSpPr/>
          <p:nvPr/>
        </p:nvSpPr>
        <p:spPr>
          <a:xfrm>
            <a:off x="8158353" y="1178820"/>
            <a:ext cx="1676400" cy="609600"/>
          </a:xfrm>
          <a:prstGeom prst="roundRect">
            <a:avLst/>
          </a:prstGeom>
          <a:solidFill>
            <a:srgbClr val="6EE8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Abordagem da Renda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0" y="262688"/>
            <a:ext cx="11360800" cy="763600"/>
          </a:xfrm>
        </p:spPr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Métodos para Contexto de LICENCIAMENTO (royalties)</a:t>
            </a:r>
          </a:p>
        </p:txBody>
      </p:sp>
      <p:grpSp>
        <p:nvGrpSpPr>
          <p:cNvPr id="7" name="object 2">
            <a:extLst>
              <a:ext uri="{FF2B5EF4-FFF2-40B4-BE49-F238E27FC236}">
                <a16:creationId xmlns:a16="http://schemas.microsoft.com/office/drawing/2014/main" id="{7F24FD41-BAAF-8D9C-3A79-58297B50B096}"/>
              </a:ext>
            </a:extLst>
          </p:cNvPr>
          <p:cNvGrpSpPr/>
          <p:nvPr/>
        </p:nvGrpSpPr>
        <p:grpSpPr>
          <a:xfrm>
            <a:off x="350520" y="1455483"/>
            <a:ext cx="3057525" cy="5122545"/>
            <a:chOff x="350520" y="1455483"/>
            <a:chExt cx="3057525" cy="5122545"/>
          </a:xfrm>
        </p:grpSpPr>
        <p:pic>
          <p:nvPicPr>
            <p:cNvPr id="8" name="object 3">
              <a:extLst>
                <a:ext uri="{FF2B5EF4-FFF2-40B4-BE49-F238E27FC236}">
                  <a16:creationId xmlns:a16="http://schemas.microsoft.com/office/drawing/2014/main" id="{1327AC3D-EFD7-5894-B43F-F3940600765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520" y="1455483"/>
              <a:ext cx="3057144" cy="5122164"/>
            </a:xfrm>
            <a:prstGeom prst="rect">
              <a:avLst/>
            </a:prstGeom>
          </p:spPr>
        </p:pic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815E7765-F93A-DAFE-7348-DB1601EE94E8}"/>
                </a:ext>
              </a:extLst>
            </p:cNvPr>
            <p:cNvSpPr/>
            <p:nvPr/>
          </p:nvSpPr>
          <p:spPr>
            <a:xfrm>
              <a:off x="589788" y="1714500"/>
              <a:ext cx="2559050" cy="4622800"/>
            </a:xfrm>
            <a:custGeom>
              <a:avLst/>
              <a:gdLst/>
              <a:ahLst/>
              <a:cxnLst/>
              <a:rect l="l" t="t" r="r" b="b"/>
              <a:pathLst>
                <a:path w="2559050" h="4622800">
                  <a:moveTo>
                    <a:pt x="2238883" y="0"/>
                  </a:moveTo>
                  <a:lnTo>
                    <a:pt x="319849" y="0"/>
                  </a:lnTo>
                  <a:lnTo>
                    <a:pt x="272585" y="3469"/>
                  </a:lnTo>
                  <a:lnTo>
                    <a:pt x="227474" y="13546"/>
                  </a:lnTo>
                  <a:lnTo>
                    <a:pt x="185010" y="29737"/>
                  </a:lnTo>
                  <a:lnTo>
                    <a:pt x="145689" y="51546"/>
                  </a:lnTo>
                  <a:lnTo>
                    <a:pt x="110006" y="78478"/>
                  </a:lnTo>
                  <a:lnTo>
                    <a:pt x="78454" y="110037"/>
                  </a:lnTo>
                  <a:lnTo>
                    <a:pt x="51530" y="145728"/>
                  </a:lnTo>
                  <a:lnTo>
                    <a:pt x="29728" y="185057"/>
                  </a:lnTo>
                  <a:lnTo>
                    <a:pt x="13542" y="227527"/>
                  </a:lnTo>
                  <a:lnTo>
                    <a:pt x="3468" y="272644"/>
                  </a:lnTo>
                  <a:lnTo>
                    <a:pt x="0" y="319913"/>
                  </a:lnTo>
                  <a:lnTo>
                    <a:pt x="0" y="4302442"/>
                  </a:lnTo>
                  <a:lnTo>
                    <a:pt x="3468" y="4349706"/>
                  </a:lnTo>
                  <a:lnTo>
                    <a:pt x="13542" y="4394817"/>
                  </a:lnTo>
                  <a:lnTo>
                    <a:pt x="29728" y="4437281"/>
                  </a:lnTo>
                  <a:lnTo>
                    <a:pt x="51530" y="4476602"/>
                  </a:lnTo>
                  <a:lnTo>
                    <a:pt x="78454" y="4512285"/>
                  </a:lnTo>
                  <a:lnTo>
                    <a:pt x="110006" y="4543837"/>
                  </a:lnTo>
                  <a:lnTo>
                    <a:pt x="145689" y="4570761"/>
                  </a:lnTo>
                  <a:lnTo>
                    <a:pt x="185010" y="4592563"/>
                  </a:lnTo>
                  <a:lnTo>
                    <a:pt x="227474" y="4608749"/>
                  </a:lnTo>
                  <a:lnTo>
                    <a:pt x="272585" y="4618823"/>
                  </a:lnTo>
                  <a:lnTo>
                    <a:pt x="319849" y="4622292"/>
                  </a:lnTo>
                  <a:lnTo>
                    <a:pt x="2238883" y="4622292"/>
                  </a:lnTo>
                  <a:lnTo>
                    <a:pt x="2286151" y="4618823"/>
                  </a:lnTo>
                  <a:lnTo>
                    <a:pt x="2331268" y="4608749"/>
                  </a:lnTo>
                  <a:lnTo>
                    <a:pt x="2373738" y="4592563"/>
                  </a:lnTo>
                  <a:lnTo>
                    <a:pt x="2413067" y="4570761"/>
                  </a:lnTo>
                  <a:lnTo>
                    <a:pt x="2448758" y="4543837"/>
                  </a:lnTo>
                  <a:lnTo>
                    <a:pt x="2480317" y="4512285"/>
                  </a:lnTo>
                  <a:lnTo>
                    <a:pt x="2507249" y="4476602"/>
                  </a:lnTo>
                  <a:lnTo>
                    <a:pt x="2529058" y="4437281"/>
                  </a:lnTo>
                  <a:lnTo>
                    <a:pt x="2545249" y="4394817"/>
                  </a:lnTo>
                  <a:lnTo>
                    <a:pt x="2555326" y="4349706"/>
                  </a:lnTo>
                  <a:lnTo>
                    <a:pt x="2558796" y="4302442"/>
                  </a:lnTo>
                  <a:lnTo>
                    <a:pt x="2558796" y="319913"/>
                  </a:lnTo>
                  <a:lnTo>
                    <a:pt x="2555326" y="272644"/>
                  </a:lnTo>
                  <a:lnTo>
                    <a:pt x="2545249" y="227527"/>
                  </a:lnTo>
                  <a:lnTo>
                    <a:pt x="2529058" y="185057"/>
                  </a:lnTo>
                  <a:lnTo>
                    <a:pt x="2507249" y="145728"/>
                  </a:lnTo>
                  <a:lnTo>
                    <a:pt x="2480317" y="110037"/>
                  </a:lnTo>
                  <a:lnTo>
                    <a:pt x="2448758" y="78478"/>
                  </a:lnTo>
                  <a:lnTo>
                    <a:pt x="2413067" y="51546"/>
                  </a:lnTo>
                  <a:lnTo>
                    <a:pt x="2373738" y="29737"/>
                  </a:lnTo>
                  <a:lnTo>
                    <a:pt x="2331268" y="13546"/>
                  </a:lnTo>
                  <a:lnTo>
                    <a:pt x="2286151" y="3469"/>
                  </a:lnTo>
                  <a:lnTo>
                    <a:pt x="22388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object 6">
            <a:extLst>
              <a:ext uri="{FF2B5EF4-FFF2-40B4-BE49-F238E27FC236}">
                <a16:creationId xmlns:a16="http://schemas.microsoft.com/office/drawing/2014/main" id="{D4062A08-A9DD-2999-58B1-87E433DBEEB9}"/>
              </a:ext>
            </a:extLst>
          </p:cNvPr>
          <p:cNvSpPr txBox="1"/>
          <p:nvPr/>
        </p:nvSpPr>
        <p:spPr>
          <a:xfrm>
            <a:off x="929436" y="1943480"/>
            <a:ext cx="1816100" cy="28366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40385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3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Padrões do setor</a:t>
            </a:r>
          </a:p>
          <a:p>
            <a:pPr marL="12700" marR="540385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+mn-ea"/>
              <a:cs typeface="Palatino Linotype"/>
            </a:endParaRPr>
          </a:p>
          <a:p>
            <a:pPr marL="21590" marR="5080" lvl="0" indent="0" fontAlgn="auto">
              <a:lnSpc>
                <a:spcPct val="100099"/>
              </a:lnSpc>
              <a:spcBef>
                <a:spcPts val="19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spc="13" dirty="0">
                <a:solidFill>
                  <a:srgbClr val="21314C"/>
                </a:solidFill>
                <a:latin typeface="Arial"/>
                <a:cs typeface="Arial"/>
              </a:rPr>
              <a:t>Se baseia em referências de mercado, podendo incluir padrões por setor (paradigmas), negociações comparáveis ou rankings e ratings</a:t>
            </a:r>
          </a:p>
        </p:txBody>
      </p:sp>
      <p:grpSp>
        <p:nvGrpSpPr>
          <p:cNvPr id="11" name="object 7">
            <a:extLst>
              <a:ext uri="{FF2B5EF4-FFF2-40B4-BE49-F238E27FC236}">
                <a16:creationId xmlns:a16="http://schemas.microsoft.com/office/drawing/2014/main" id="{AB0E9071-5176-6D7B-4A78-DFE6D45DBD8C}"/>
              </a:ext>
            </a:extLst>
          </p:cNvPr>
          <p:cNvGrpSpPr/>
          <p:nvPr/>
        </p:nvGrpSpPr>
        <p:grpSpPr>
          <a:xfrm>
            <a:off x="3174492" y="1455483"/>
            <a:ext cx="3055620" cy="5122545"/>
            <a:chOff x="3174492" y="1455483"/>
            <a:chExt cx="3055620" cy="5122545"/>
          </a:xfrm>
        </p:grpSpPr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FD087B8F-45A2-1A12-3AE5-A2B920482E2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4492" y="1455483"/>
              <a:ext cx="3055620" cy="5122164"/>
            </a:xfrm>
            <a:prstGeom prst="rect">
              <a:avLst/>
            </a:prstGeom>
          </p:spPr>
        </p:pic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0BF10625-11F4-A716-597C-D1CABA58C6B0}"/>
                </a:ext>
              </a:extLst>
            </p:cNvPr>
            <p:cNvSpPr/>
            <p:nvPr/>
          </p:nvSpPr>
          <p:spPr>
            <a:xfrm>
              <a:off x="3413760" y="1714500"/>
              <a:ext cx="2557780" cy="4622800"/>
            </a:xfrm>
            <a:custGeom>
              <a:avLst/>
              <a:gdLst/>
              <a:ahLst/>
              <a:cxnLst/>
              <a:rect l="l" t="t" r="r" b="b"/>
              <a:pathLst>
                <a:path w="2557779" h="4622800">
                  <a:moveTo>
                    <a:pt x="2237613" y="0"/>
                  </a:moveTo>
                  <a:lnTo>
                    <a:pt x="319659" y="0"/>
                  </a:lnTo>
                  <a:lnTo>
                    <a:pt x="272425" y="3466"/>
                  </a:lnTo>
                  <a:lnTo>
                    <a:pt x="227341" y="13535"/>
                  </a:lnTo>
                  <a:lnTo>
                    <a:pt x="184904" y="29711"/>
                  </a:lnTo>
                  <a:lnTo>
                    <a:pt x="145606" y="51502"/>
                  </a:lnTo>
                  <a:lnTo>
                    <a:pt x="109944" y="78411"/>
                  </a:lnTo>
                  <a:lnTo>
                    <a:pt x="78411" y="109944"/>
                  </a:lnTo>
                  <a:lnTo>
                    <a:pt x="51502" y="145606"/>
                  </a:lnTo>
                  <a:lnTo>
                    <a:pt x="29711" y="184904"/>
                  </a:lnTo>
                  <a:lnTo>
                    <a:pt x="13535" y="227341"/>
                  </a:lnTo>
                  <a:lnTo>
                    <a:pt x="3466" y="272425"/>
                  </a:lnTo>
                  <a:lnTo>
                    <a:pt x="0" y="319659"/>
                  </a:lnTo>
                  <a:lnTo>
                    <a:pt x="0" y="4302633"/>
                  </a:lnTo>
                  <a:lnTo>
                    <a:pt x="3466" y="4349869"/>
                  </a:lnTo>
                  <a:lnTo>
                    <a:pt x="13535" y="4394954"/>
                  </a:lnTo>
                  <a:lnTo>
                    <a:pt x="29711" y="4437393"/>
                  </a:lnTo>
                  <a:lnTo>
                    <a:pt x="51502" y="4476690"/>
                  </a:lnTo>
                  <a:lnTo>
                    <a:pt x="78411" y="4512352"/>
                  </a:lnTo>
                  <a:lnTo>
                    <a:pt x="109944" y="4543885"/>
                  </a:lnTo>
                  <a:lnTo>
                    <a:pt x="145606" y="4570792"/>
                  </a:lnTo>
                  <a:lnTo>
                    <a:pt x="184904" y="4592582"/>
                  </a:lnTo>
                  <a:lnTo>
                    <a:pt x="227341" y="4608757"/>
                  </a:lnTo>
                  <a:lnTo>
                    <a:pt x="272425" y="4618826"/>
                  </a:lnTo>
                  <a:lnTo>
                    <a:pt x="319659" y="4622292"/>
                  </a:lnTo>
                  <a:lnTo>
                    <a:pt x="2237613" y="4622292"/>
                  </a:lnTo>
                  <a:lnTo>
                    <a:pt x="2284846" y="4618826"/>
                  </a:lnTo>
                  <a:lnTo>
                    <a:pt x="2329930" y="4608757"/>
                  </a:lnTo>
                  <a:lnTo>
                    <a:pt x="2372367" y="4592582"/>
                  </a:lnTo>
                  <a:lnTo>
                    <a:pt x="2411665" y="4570792"/>
                  </a:lnTo>
                  <a:lnTo>
                    <a:pt x="2447327" y="4543885"/>
                  </a:lnTo>
                  <a:lnTo>
                    <a:pt x="2478860" y="4512352"/>
                  </a:lnTo>
                  <a:lnTo>
                    <a:pt x="2505769" y="4476690"/>
                  </a:lnTo>
                  <a:lnTo>
                    <a:pt x="2527560" y="4437393"/>
                  </a:lnTo>
                  <a:lnTo>
                    <a:pt x="2543736" y="4394954"/>
                  </a:lnTo>
                  <a:lnTo>
                    <a:pt x="2553805" y="4349869"/>
                  </a:lnTo>
                  <a:lnTo>
                    <a:pt x="2557272" y="4302633"/>
                  </a:lnTo>
                  <a:lnTo>
                    <a:pt x="2557272" y="319659"/>
                  </a:lnTo>
                  <a:lnTo>
                    <a:pt x="2553805" y="272425"/>
                  </a:lnTo>
                  <a:lnTo>
                    <a:pt x="2543736" y="227341"/>
                  </a:lnTo>
                  <a:lnTo>
                    <a:pt x="2527560" y="184904"/>
                  </a:lnTo>
                  <a:lnTo>
                    <a:pt x="2505769" y="145606"/>
                  </a:lnTo>
                  <a:lnTo>
                    <a:pt x="2478860" y="109944"/>
                  </a:lnTo>
                  <a:lnTo>
                    <a:pt x="2447327" y="78411"/>
                  </a:lnTo>
                  <a:lnTo>
                    <a:pt x="2411665" y="51502"/>
                  </a:lnTo>
                  <a:lnTo>
                    <a:pt x="2372367" y="29711"/>
                  </a:lnTo>
                  <a:lnTo>
                    <a:pt x="2329930" y="13535"/>
                  </a:lnTo>
                  <a:lnTo>
                    <a:pt x="2284846" y="3466"/>
                  </a:lnTo>
                  <a:lnTo>
                    <a:pt x="22376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object 10">
            <a:extLst>
              <a:ext uri="{FF2B5EF4-FFF2-40B4-BE49-F238E27FC236}">
                <a16:creationId xmlns:a16="http://schemas.microsoft.com/office/drawing/2014/main" id="{6BBA311A-5CA2-2552-2971-6D626047B991}"/>
              </a:ext>
            </a:extLst>
          </p:cNvPr>
          <p:cNvSpPr txBox="1"/>
          <p:nvPr/>
        </p:nvSpPr>
        <p:spPr>
          <a:xfrm>
            <a:off x="3752850" y="1943480"/>
            <a:ext cx="1881505" cy="2546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7719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Regra dos 25%</a:t>
            </a:r>
          </a:p>
          <a:p>
            <a:pPr marL="21590" marR="5080">
              <a:lnSpc>
                <a:spcPct val="100099"/>
              </a:lnSpc>
              <a:spcBef>
                <a:spcPts val="1950"/>
              </a:spcBef>
              <a:defRPr/>
            </a:pPr>
            <a:r>
              <a:rPr lang="pt-BR" sz="1400" spc="13" dirty="0">
                <a:solidFill>
                  <a:srgbClr val="21314C"/>
                </a:solidFill>
                <a:latin typeface="Arial"/>
                <a:cs typeface="Arial"/>
              </a:rPr>
              <a:t>O benefício (aumento de receita ou redução de custo) do licenciamento é repartido seguindo 25% para o detentor da patente e 75% para  o licenciado</a:t>
            </a:r>
          </a:p>
        </p:txBody>
      </p:sp>
      <p:grpSp>
        <p:nvGrpSpPr>
          <p:cNvPr id="15" name="object 11">
            <a:extLst>
              <a:ext uri="{FF2B5EF4-FFF2-40B4-BE49-F238E27FC236}">
                <a16:creationId xmlns:a16="http://schemas.microsoft.com/office/drawing/2014/main" id="{ADDFAC4D-89EC-58F1-93E0-424BE2B8367E}"/>
              </a:ext>
            </a:extLst>
          </p:cNvPr>
          <p:cNvGrpSpPr/>
          <p:nvPr/>
        </p:nvGrpSpPr>
        <p:grpSpPr>
          <a:xfrm>
            <a:off x="5996940" y="1455483"/>
            <a:ext cx="3057525" cy="5122545"/>
            <a:chOff x="5996940" y="1455483"/>
            <a:chExt cx="3057525" cy="5122545"/>
          </a:xfrm>
        </p:grpSpPr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BE7EBB96-A561-0C9D-EC15-8F9B7E86D1C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96940" y="1455483"/>
              <a:ext cx="3057143" cy="5122164"/>
            </a:xfrm>
            <a:prstGeom prst="rect">
              <a:avLst/>
            </a:prstGeom>
          </p:spPr>
        </p:pic>
        <p:sp>
          <p:nvSpPr>
            <p:cNvPr id="17" name="object 13">
              <a:extLst>
                <a:ext uri="{FF2B5EF4-FFF2-40B4-BE49-F238E27FC236}">
                  <a16:creationId xmlns:a16="http://schemas.microsoft.com/office/drawing/2014/main" id="{09B05EE2-98EC-E93A-6D4D-D0B5E9EBB4B4}"/>
                </a:ext>
              </a:extLst>
            </p:cNvPr>
            <p:cNvSpPr/>
            <p:nvPr/>
          </p:nvSpPr>
          <p:spPr>
            <a:xfrm>
              <a:off x="6236208" y="1714500"/>
              <a:ext cx="2559050" cy="4622800"/>
            </a:xfrm>
            <a:custGeom>
              <a:avLst/>
              <a:gdLst/>
              <a:ahLst/>
              <a:cxnLst/>
              <a:rect l="l" t="t" r="r" b="b"/>
              <a:pathLst>
                <a:path w="2559050" h="4622800">
                  <a:moveTo>
                    <a:pt x="2238883" y="0"/>
                  </a:moveTo>
                  <a:lnTo>
                    <a:pt x="319913" y="0"/>
                  </a:lnTo>
                  <a:lnTo>
                    <a:pt x="272644" y="3469"/>
                  </a:lnTo>
                  <a:lnTo>
                    <a:pt x="227527" y="13546"/>
                  </a:lnTo>
                  <a:lnTo>
                    <a:pt x="185057" y="29737"/>
                  </a:lnTo>
                  <a:lnTo>
                    <a:pt x="145728" y="51546"/>
                  </a:lnTo>
                  <a:lnTo>
                    <a:pt x="110037" y="78478"/>
                  </a:lnTo>
                  <a:lnTo>
                    <a:pt x="78478" y="110037"/>
                  </a:lnTo>
                  <a:lnTo>
                    <a:pt x="51546" y="145728"/>
                  </a:lnTo>
                  <a:lnTo>
                    <a:pt x="29737" y="185057"/>
                  </a:lnTo>
                  <a:lnTo>
                    <a:pt x="13546" y="227527"/>
                  </a:lnTo>
                  <a:lnTo>
                    <a:pt x="3469" y="272644"/>
                  </a:lnTo>
                  <a:lnTo>
                    <a:pt x="0" y="319913"/>
                  </a:lnTo>
                  <a:lnTo>
                    <a:pt x="0" y="4302442"/>
                  </a:lnTo>
                  <a:lnTo>
                    <a:pt x="3469" y="4349706"/>
                  </a:lnTo>
                  <a:lnTo>
                    <a:pt x="13546" y="4394817"/>
                  </a:lnTo>
                  <a:lnTo>
                    <a:pt x="29737" y="4437281"/>
                  </a:lnTo>
                  <a:lnTo>
                    <a:pt x="51546" y="4476602"/>
                  </a:lnTo>
                  <a:lnTo>
                    <a:pt x="78478" y="4512285"/>
                  </a:lnTo>
                  <a:lnTo>
                    <a:pt x="110037" y="4543837"/>
                  </a:lnTo>
                  <a:lnTo>
                    <a:pt x="145728" y="4570761"/>
                  </a:lnTo>
                  <a:lnTo>
                    <a:pt x="185057" y="4592563"/>
                  </a:lnTo>
                  <a:lnTo>
                    <a:pt x="227527" y="4608749"/>
                  </a:lnTo>
                  <a:lnTo>
                    <a:pt x="272644" y="4618823"/>
                  </a:lnTo>
                  <a:lnTo>
                    <a:pt x="319913" y="4622292"/>
                  </a:lnTo>
                  <a:lnTo>
                    <a:pt x="2238883" y="4622292"/>
                  </a:lnTo>
                  <a:lnTo>
                    <a:pt x="2286151" y="4618823"/>
                  </a:lnTo>
                  <a:lnTo>
                    <a:pt x="2331268" y="4608749"/>
                  </a:lnTo>
                  <a:lnTo>
                    <a:pt x="2373738" y="4592563"/>
                  </a:lnTo>
                  <a:lnTo>
                    <a:pt x="2413067" y="4570761"/>
                  </a:lnTo>
                  <a:lnTo>
                    <a:pt x="2448758" y="4543837"/>
                  </a:lnTo>
                  <a:lnTo>
                    <a:pt x="2480317" y="4512285"/>
                  </a:lnTo>
                  <a:lnTo>
                    <a:pt x="2507249" y="4476602"/>
                  </a:lnTo>
                  <a:lnTo>
                    <a:pt x="2529058" y="4437281"/>
                  </a:lnTo>
                  <a:lnTo>
                    <a:pt x="2545249" y="4394817"/>
                  </a:lnTo>
                  <a:lnTo>
                    <a:pt x="2555326" y="4349706"/>
                  </a:lnTo>
                  <a:lnTo>
                    <a:pt x="2558795" y="4302442"/>
                  </a:lnTo>
                  <a:lnTo>
                    <a:pt x="2558795" y="319913"/>
                  </a:lnTo>
                  <a:lnTo>
                    <a:pt x="2555326" y="272644"/>
                  </a:lnTo>
                  <a:lnTo>
                    <a:pt x="2545249" y="227527"/>
                  </a:lnTo>
                  <a:lnTo>
                    <a:pt x="2529058" y="185057"/>
                  </a:lnTo>
                  <a:lnTo>
                    <a:pt x="2507249" y="145728"/>
                  </a:lnTo>
                  <a:lnTo>
                    <a:pt x="2480317" y="110037"/>
                  </a:lnTo>
                  <a:lnTo>
                    <a:pt x="2448758" y="78478"/>
                  </a:lnTo>
                  <a:lnTo>
                    <a:pt x="2413067" y="51546"/>
                  </a:lnTo>
                  <a:lnTo>
                    <a:pt x="2373738" y="29737"/>
                  </a:lnTo>
                  <a:lnTo>
                    <a:pt x="2331268" y="13546"/>
                  </a:lnTo>
                  <a:lnTo>
                    <a:pt x="2286151" y="3469"/>
                  </a:lnTo>
                  <a:lnTo>
                    <a:pt x="22388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object 14">
            <a:extLst>
              <a:ext uri="{FF2B5EF4-FFF2-40B4-BE49-F238E27FC236}">
                <a16:creationId xmlns:a16="http://schemas.microsoft.com/office/drawing/2014/main" id="{85C71F7D-C423-F165-2848-8A6C5E7D3B1F}"/>
              </a:ext>
            </a:extLst>
          </p:cNvPr>
          <p:cNvSpPr txBox="1"/>
          <p:nvPr/>
        </p:nvSpPr>
        <p:spPr>
          <a:xfrm>
            <a:off x="6576441" y="1943480"/>
            <a:ext cx="1903730" cy="3893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1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Lucro excedente</a:t>
            </a: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+mn-ea"/>
              <a:cs typeface="Palatino Linotype"/>
            </a:endParaRPr>
          </a:p>
          <a:p>
            <a:pPr marL="21590" marR="5080" lvl="0" indent="0" fontAlgn="auto">
              <a:lnSpc>
                <a:spcPct val="100099"/>
              </a:lnSpc>
              <a:spcBef>
                <a:spcPts val="19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spc="13" dirty="0">
                <a:solidFill>
                  <a:srgbClr val="21314C"/>
                </a:solidFill>
                <a:latin typeface="Arial"/>
                <a:cs typeface="Arial"/>
              </a:rPr>
              <a:t>O valor do ativo é igual ao aumento dos lucros que poderão ser adquiridos usando a nova tecnologia em comparação com o uso da tecnologia "antiga". </a:t>
            </a:r>
          </a:p>
          <a:p>
            <a:pPr marL="21590" marR="5080" lvl="0" indent="0" fontAlgn="auto">
              <a:lnSpc>
                <a:spcPct val="100099"/>
              </a:lnSpc>
              <a:spcBef>
                <a:spcPts val="19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spc="13" dirty="0">
                <a:solidFill>
                  <a:srgbClr val="21314C"/>
                </a:solidFill>
                <a:latin typeface="Arial"/>
                <a:cs typeface="Arial"/>
              </a:rPr>
              <a:t>Esse cálculo produz o royalty máximo que o licenciado estaria disposto a pagar pelo direito de usar a tecnologia patenteada</a:t>
            </a:r>
          </a:p>
        </p:txBody>
      </p:sp>
      <p:grpSp>
        <p:nvGrpSpPr>
          <p:cNvPr id="19" name="object 15">
            <a:extLst>
              <a:ext uri="{FF2B5EF4-FFF2-40B4-BE49-F238E27FC236}">
                <a16:creationId xmlns:a16="http://schemas.microsoft.com/office/drawing/2014/main" id="{4F4E5400-8150-C102-272E-F6DDE297CCA4}"/>
              </a:ext>
            </a:extLst>
          </p:cNvPr>
          <p:cNvGrpSpPr/>
          <p:nvPr/>
        </p:nvGrpSpPr>
        <p:grpSpPr>
          <a:xfrm>
            <a:off x="8706611" y="1455483"/>
            <a:ext cx="3057525" cy="5122545"/>
            <a:chOff x="8706611" y="1455483"/>
            <a:chExt cx="3057525" cy="5122545"/>
          </a:xfrm>
        </p:grpSpPr>
        <p:pic>
          <p:nvPicPr>
            <p:cNvPr id="20" name="object 16">
              <a:extLst>
                <a:ext uri="{FF2B5EF4-FFF2-40B4-BE49-F238E27FC236}">
                  <a16:creationId xmlns:a16="http://schemas.microsoft.com/office/drawing/2014/main" id="{43F23435-C00D-D140-34C5-360261521FF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06611" y="1455483"/>
              <a:ext cx="3057144" cy="5122164"/>
            </a:xfrm>
            <a:prstGeom prst="rect">
              <a:avLst/>
            </a:prstGeom>
          </p:spPr>
        </p:pic>
        <p:sp>
          <p:nvSpPr>
            <p:cNvPr id="21" name="object 17">
              <a:extLst>
                <a:ext uri="{FF2B5EF4-FFF2-40B4-BE49-F238E27FC236}">
                  <a16:creationId xmlns:a16="http://schemas.microsoft.com/office/drawing/2014/main" id="{FEED5354-059D-8BC9-1CC5-25B237A5BB05}"/>
                </a:ext>
              </a:extLst>
            </p:cNvPr>
            <p:cNvSpPr/>
            <p:nvPr/>
          </p:nvSpPr>
          <p:spPr>
            <a:xfrm>
              <a:off x="8945879" y="1714500"/>
              <a:ext cx="2559050" cy="4622800"/>
            </a:xfrm>
            <a:custGeom>
              <a:avLst/>
              <a:gdLst/>
              <a:ahLst/>
              <a:cxnLst/>
              <a:rect l="l" t="t" r="r" b="b"/>
              <a:pathLst>
                <a:path w="2559050" h="4622800">
                  <a:moveTo>
                    <a:pt x="2238883" y="0"/>
                  </a:moveTo>
                  <a:lnTo>
                    <a:pt x="319913" y="0"/>
                  </a:lnTo>
                  <a:lnTo>
                    <a:pt x="272644" y="3469"/>
                  </a:lnTo>
                  <a:lnTo>
                    <a:pt x="227527" y="13546"/>
                  </a:lnTo>
                  <a:lnTo>
                    <a:pt x="185057" y="29737"/>
                  </a:lnTo>
                  <a:lnTo>
                    <a:pt x="145728" y="51546"/>
                  </a:lnTo>
                  <a:lnTo>
                    <a:pt x="110037" y="78478"/>
                  </a:lnTo>
                  <a:lnTo>
                    <a:pt x="78478" y="110037"/>
                  </a:lnTo>
                  <a:lnTo>
                    <a:pt x="51546" y="145728"/>
                  </a:lnTo>
                  <a:lnTo>
                    <a:pt x="29737" y="185057"/>
                  </a:lnTo>
                  <a:lnTo>
                    <a:pt x="13546" y="227527"/>
                  </a:lnTo>
                  <a:lnTo>
                    <a:pt x="3469" y="272644"/>
                  </a:lnTo>
                  <a:lnTo>
                    <a:pt x="0" y="319913"/>
                  </a:lnTo>
                  <a:lnTo>
                    <a:pt x="0" y="4302442"/>
                  </a:lnTo>
                  <a:lnTo>
                    <a:pt x="3469" y="4349706"/>
                  </a:lnTo>
                  <a:lnTo>
                    <a:pt x="13546" y="4394817"/>
                  </a:lnTo>
                  <a:lnTo>
                    <a:pt x="29737" y="4437281"/>
                  </a:lnTo>
                  <a:lnTo>
                    <a:pt x="51546" y="4476602"/>
                  </a:lnTo>
                  <a:lnTo>
                    <a:pt x="78478" y="4512285"/>
                  </a:lnTo>
                  <a:lnTo>
                    <a:pt x="110037" y="4543837"/>
                  </a:lnTo>
                  <a:lnTo>
                    <a:pt x="145728" y="4570761"/>
                  </a:lnTo>
                  <a:lnTo>
                    <a:pt x="185057" y="4592563"/>
                  </a:lnTo>
                  <a:lnTo>
                    <a:pt x="227527" y="4608749"/>
                  </a:lnTo>
                  <a:lnTo>
                    <a:pt x="272644" y="4618823"/>
                  </a:lnTo>
                  <a:lnTo>
                    <a:pt x="319913" y="4622292"/>
                  </a:lnTo>
                  <a:lnTo>
                    <a:pt x="2238883" y="4622292"/>
                  </a:lnTo>
                  <a:lnTo>
                    <a:pt x="2286151" y="4618823"/>
                  </a:lnTo>
                  <a:lnTo>
                    <a:pt x="2331268" y="4608749"/>
                  </a:lnTo>
                  <a:lnTo>
                    <a:pt x="2373738" y="4592563"/>
                  </a:lnTo>
                  <a:lnTo>
                    <a:pt x="2413067" y="4570761"/>
                  </a:lnTo>
                  <a:lnTo>
                    <a:pt x="2448758" y="4543837"/>
                  </a:lnTo>
                  <a:lnTo>
                    <a:pt x="2480317" y="4512285"/>
                  </a:lnTo>
                  <a:lnTo>
                    <a:pt x="2507249" y="4476602"/>
                  </a:lnTo>
                  <a:lnTo>
                    <a:pt x="2529058" y="4437281"/>
                  </a:lnTo>
                  <a:lnTo>
                    <a:pt x="2545249" y="4394817"/>
                  </a:lnTo>
                  <a:lnTo>
                    <a:pt x="2555326" y="4349706"/>
                  </a:lnTo>
                  <a:lnTo>
                    <a:pt x="2558796" y="4302442"/>
                  </a:lnTo>
                  <a:lnTo>
                    <a:pt x="2558796" y="319913"/>
                  </a:lnTo>
                  <a:lnTo>
                    <a:pt x="2555326" y="272644"/>
                  </a:lnTo>
                  <a:lnTo>
                    <a:pt x="2545249" y="227527"/>
                  </a:lnTo>
                  <a:lnTo>
                    <a:pt x="2529058" y="185057"/>
                  </a:lnTo>
                  <a:lnTo>
                    <a:pt x="2507249" y="145728"/>
                  </a:lnTo>
                  <a:lnTo>
                    <a:pt x="2480317" y="110037"/>
                  </a:lnTo>
                  <a:lnTo>
                    <a:pt x="2448758" y="78478"/>
                  </a:lnTo>
                  <a:lnTo>
                    <a:pt x="2413067" y="51546"/>
                  </a:lnTo>
                  <a:lnTo>
                    <a:pt x="2373738" y="29737"/>
                  </a:lnTo>
                  <a:lnTo>
                    <a:pt x="2331268" y="13546"/>
                  </a:lnTo>
                  <a:lnTo>
                    <a:pt x="2286151" y="3469"/>
                  </a:lnTo>
                  <a:lnTo>
                    <a:pt x="22388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F220D2AA-2720-AC55-8EC8-907B8FD3B434}"/>
              </a:ext>
            </a:extLst>
          </p:cNvPr>
          <p:cNvSpPr txBox="1"/>
          <p:nvPr/>
        </p:nvSpPr>
        <p:spPr>
          <a:xfrm>
            <a:off x="9286747" y="1943480"/>
            <a:ext cx="1887220" cy="34701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1915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2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Análise do valor do projeto e dos aportes</a:t>
            </a:r>
          </a:p>
          <a:p>
            <a:pPr marL="21590" marR="5080">
              <a:lnSpc>
                <a:spcPct val="100099"/>
              </a:lnSpc>
              <a:spcBef>
                <a:spcPts val="1950"/>
              </a:spcBef>
              <a:defRPr/>
            </a:pPr>
            <a:r>
              <a:rPr lang="pt-BR" sz="1400" spc="13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Abordagem q</a:t>
            </a:r>
            <a:r>
              <a:rPr lang="pt-BR" sz="1400" spc="13" dirty="0">
                <a:solidFill>
                  <a:srgbClr val="21314C"/>
                </a:solidFill>
                <a:latin typeface="Arial"/>
                <a:cs typeface="Arial"/>
              </a:rPr>
              <a:t>ue considera não só os benefícios esperados pelo projeto, mas a participação das partes no projeto de P&amp;D para o cálculo  do valor justo de royalties a ser pago (pode utilizar conceitos de opções reais)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4BA00B67-DCDD-6ECD-B6E9-4BFA582285AD}"/>
              </a:ext>
            </a:extLst>
          </p:cNvPr>
          <p:cNvSpPr/>
          <p:nvPr/>
        </p:nvSpPr>
        <p:spPr>
          <a:xfrm>
            <a:off x="2462340" y="1299164"/>
            <a:ext cx="1676400" cy="609600"/>
          </a:xfrm>
          <a:prstGeom prst="roundRect">
            <a:avLst/>
          </a:prstGeom>
          <a:solidFill>
            <a:srgbClr val="6EE8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Abordagem de Mercado</a:t>
            </a:r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6203B855-21FB-2BBA-C0E2-DB6D9B2BC801}"/>
              </a:ext>
            </a:extLst>
          </p:cNvPr>
          <p:cNvSpPr/>
          <p:nvPr/>
        </p:nvSpPr>
        <p:spPr>
          <a:xfrm>
            <a:off x="7994014" y="1169353"/>
            <a:ext cx="1903729" cy="609600"/>
          </a:xfrm>
          <a:prstGeom prst="roundRect">
            <a:avLst/>
          </a:prstGeom>
          <a:solidFill>
            <a:srgbClr val="6EE8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Abordagem de Mercado e Renda</a:t>
            </a:r>
          </a:p>
        </p:txBody>
      </p:sp>
      <p:sp>
        <p:nvSpPr>
          <p:cNvPr id="25" name="Balão de Fala: Retângulo com Cantos Arredondados 24">
            <a:extLst>
              <a:ext uri="{FF2B5EF4-FFF2-40B4-BE49-F238E27FC236}">
                <a16:creationId xmlns:a16="http://schemas.microsoft.com/office/drawing/2014/main" id="{29A7A899-2968-8CD4-D405-AC5FE05AE4F6}"/>
              </a:ext>
            </a:extLst>
          </p:cNvPr>
          <p:cNvSpPr/>
          <p:nvPr/>
        </p:nvSpPr>
        <p:spPr>
          <a:xfrm>
            <a:off x="10069577" y="448399"/>
            <a:ext cx="1903729" cy="850765"/>
          </a:xfrm>
          <a:prstGeom prst="wedgeRoundRectCallout">
            <a:avLst>
              <a:gd name="adj1" fmla="val -28950"/>
              <a:gd name="adj2" fmla="val 127517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74E6C29-B6B1-0FEA-649C-6968D923DF66}"/>
              </a:ext>
            </a:extLst>
          </p:cNvPr>
          <p:cNvSpPr txBox="1"/>
          <p:nvPr/>
        </p:nvSpPr>
        <p:spPr>
          <a:xfrm>
            <a:off x="10179432" y="468167"/>
            <a:ext cx="1684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Também aplicável pela abordagem de custos, a  depender do contexto.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Fundamentação · ICC Handbook on Valuation of IP Assets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E4B0B533-F979-CFDD-E369-06880C8B0536}"/>
              </a:ext>
            </a:extLst>
          </p:cNvPr>
          <p:cNvSpPr txBox="1"/>
          <p:nvPr/>
        </p:nvSpPr>
        <p:spPr>
          <a:xfrm>
            <a:off x="3840481" y="1356968"/>
            <a:ext cx="8351520" cy="5165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57189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2000" b="0" i="0" u="none" strike="noStrike" cap="none">
                <a:solidFill>
                  <a:srgbClr val="222222"/>
                </a:solidFill>
                <a:latin typeface="Open Sans"/>
                <a:ea typeface="Arial"/>
                <a:cs typeface="Arial"/>
                <a:sym typeface="Arial"/>
              </a:defRPr>
            </a:lvl1pPr>
            <a:lvl2pPr marL="1219170" marR="0" lvl="1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sz="1600" dirty="0">
                <a:latin typeface="+mj-lt"/>
              </a:rPr>
              <a:t>Uma forma de </a:t>
            </a:r>
            <a:r>
              <a:rPr sz="1600" dirty="0" err="1">
                <a:latin typeface="+mj-lt"/>
              </a:rPr>
              <a:t>valorar</a:t>
            </a:r>
            <a:r>
              <a:rPr sz="1600" dirty="0">
                <a:latin typeface="+mj-lt"/>
              </a:rPr>
              <a:t> um </a:t>
            </a:r>
            <a:r>
              <a:rPr sz="1600" dirty="0" err="1">
                <a:latin typeface="+mj-lt"/>
              </a:rPr>
              <a:t>ativo</a:t>
            </a:r>
            <a:r>
              <a:rPr sz="1600" dirty="0">
                <a:latin typeface="+mj-lt"/>
              </a:rPr>
              <a:t> de </a:t>
            </a:r>
            <a:r>
              <a:rPr sz="1600" dirty="0" err="1">
                <a:latin typeface="+mj-lt"/>
              </a:rPr>
              <a:t>Propriedade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Intelectual</a:t>
            </a:r>
            <a:r>
              <a:rPr sz="1600" dirty="0">
                <a:latin typeface="+mj-lt"/>
              </a:rPr>
              <a:t> é </a:t>
            </a:r>
            <a:r>
              <a:rPr sz="1600" dirty="0" err="1">
                <a:latin typeface="+mj-lt"/>
              </a:rPr>
              <a:t>estimando</a:t>
            </a:r>
            <a:r>
              <a:rPr sz="1600" dirty="0">
                <a:latin typeface="+mj-lt"/>
              </a:rPr>
              <a:t> o </a:t>
            </a:r>
            <a:r>
              <a:rPr sz="1600" dirty="0" err="1">
                <a:latin typeface="+mj-lt"/>
              </a:rPr>
              <a:t>benefício</a:t>
            </a:r>
            <a:r>
              <a:rPr sz="1600" dirty="0">
                <a:latin typeface="+mj-lt"/>
              </a:rPr>
              <a:t>  </a:t>
            </a:r>
            <a:r>
              <a:rPr sz="1600" dirty="0" err="1">
                <a:latin typeface="+mj-lt"/>
              </a:rPr>
              <a:t>econômico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esperado</a:t>
            </a:r>
            <a:r>
              <a:rPr sz="1600" dirty="0">
                <a:latin typeface="+mj-lt"/>
              </a:rPr>
              <a:t> pela </a:t>
            </a:r>
            <a:r>
              <a:rPr sz="1600" dirty="0" err="1">
                <a:latin typeface="+mj-lt"/>
              </a:rPr>
              <a:t>exploração</a:t>
            </a:r>
            <a:r>
              <a:rPr sz="1600" dirty="0">
                <a:latin typeface="+mj-lt"/>
              </a:rPr>
              <a:t> do </a:t>
            </a:r>
            <a:r>
              <a:rPr sz="1600" dirty="0" err="1">
                <a:latin typeface="+mj-lt"/>
              </a:rPr>
              <a:t>ativo</a:t>
            </a:r>
            <a:r>
              <a:rPr sz="1600" dirty="0">
                <a:latin typeface="+mj-lt"/>
              </a:rPr>
              <a:t>. Quanto </a:t>
            </a:r>
            <a:r>
              <a:rPr sz="1600" dirty="0" err="1">
                <a:latin typeface="+mj-lt"/>
              </a:rPr>
              <a:t>mais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confiável</a:t>
            </a:r>
            <a:r>
              <a:rPr sz="1600" dirty="0">
                <a:latin typeface="+mj-lt"/>
              </a:rPr>
              <a:t> a </a:t>
            </a:r>
            <a:r>
              <a:rPr sz="1600" dirty="0" err="1">
                <a:latin typeface="+mj-lt"/>
              </a:rPr>
              <a:t>estimativa</a:t>
            </a:r>
            <a:r>
              <a:rPr sz="1600" dirty="0">
                <a:latin typeface="+mj-lt"/>
              </a:rPr>
              <a:t>  </a:t>
            </a:r>
            <a:r>
              <a:rPr sz="1600" dirty="0" err="1">
                <a:latin typeface="+mj-lt"/>
              </a:rPr>
              <a:t>desses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benefícios</a:t>
            </a:r>
            <a:r>
              <a:rPr sz="1600" dirty="0">
                <a:latin typeface="+mj-lt"/>
              </a:rPr>
              <a:t>, </a:t>
            </a:r>
            <a:r>
              <a:rPr sz="1600" dirty="0" err="1">
                <a:latin typeface="+mj-lt"/>
              </a:rPr>
              <a:t>mais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precisa</a:t>
            </a:r>
            <a:r>
              <a:rPr sz="1600" dirty="0">
                <a:latin typeface="+mj-lt"/>
              </a:rPr>
              <a:t> a </a:t>
            </a:r>
            <a:r>
              <a:rPr sz="1600" dirty="0" err="1">
                <a:latin typeface="+mj-lt"/>
              </a:rPr>
              <a:t>valoração</a:t>
            </a:r>
            <a:r>
              <a:rPr sz="1600" dirty="0">
                <a:latin typeface="+mj-lt"/>
              </a:rPr>
              <a:t>.</a:t>
            </a:r>
          </a:p>
          <a:p>
            <a:r>
              <a:rPr sz="1600" dirty="0">
                <a:latin typeface="+mj-lt"/>
              </a:rPr>
              <a:t>Um </a:t>
            </a:r>
            <a:r>
              <a:rPr sz="1600" dirty="0" err="1">
                <a:latin typeface="+mj-lt"/>
              </a:rPr>
              <a:t>ativo</a:t>
            </a:r>
            <a:r>
              <a:rPr sz="1600" dirty="0">
                <a:latin typeface="+mj-lt"/>
              </a:rPr>
              <a:t> de PI </a:t>
            </a:r>
            <a:r>
              <a:rPr sz="1600" dirty="0" err="1">
                <a:latin typeface="+mj-lt"/>
              </a:rPr>
              <a:t>não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tem</a:t>
            </a:r>
            <a:r>
              <a:rPr sz="1600" dirty="0">
                <a:latin typeface="+mj-lt"/>
              </a:rPr>
              <a:t> um valor </a:t>
            </a:r>
            <a:r>
              <a:rPr sz="1600" dirty="0" err="1">
                <a:latin typeface="+mj-lt"/>
              </a:rPr>
              <a:t>absoluto</a:t>
            </a:r>
            <a:r>
              <a:rPr sz="1600" dirty="0">
                <a:latin typeface="+mj-lt"/>
              </a:rPr>
              <a:t>, </a:t>
            </a:r>
            <a:r>
              <a:rPr sz="1600" dirty="0" err="1">
                <a:latin typeface="+mj-lt"/>
              </a:rPr>
              <a:t>valores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diferentes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podem</a:t>
            </a:r>
            <a:r>
              <a:rPr sz="1600" dirty="0">
                <a:latin typeface="+mj-lt"/>
              </a:rPr>
              <a:t> ser </a:t>
            </a:r>
            <a:r>
              <a:rPr sz="1600" dirty="0" err="1">
                <a:latin typeface="+mj-lt"/>
              </a:rPr>
              <a:t>calculados</a:t>
            </a:r>
            <a:r>
              <a:rPr sz="1600" dirty="0">
                <a:latin typeface="+mj-lt"/>
              </a:rPr>
              <a:t>  </a:t>
            </a:r>
            <a:r>
              <a:rPr sz="1600" dirty="0" err="1">
                <a:latin typeface="+mj-lt"/>
              </a:rPr>
              <a:t>em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função</a:t>
            </a:r>
            <a:r>
              <a:rPr sz="1600" dirty="0">
                <a:latin typeface="+mj-lt"/>
              </a:rPr>
              <a:t> de </a:t>
            </a:r>
            <a:r>
              <a:rPr sz="1600" dirty="0" err="1">
                <a:latin typeface="+mj-lt"/>
              </a:rPr>
              <a:t>como</a:t>
            </a:r>
            <a:r>
              <a:rPr sz="1600" dirty="0">
                <a:latin typeface="+mj-lt"/>
              </a:rPr>
              <a:t> e </a:t>
            </a:r>
            <a:r>
              <a:rPr sz="1600" dirty="0" err="1">
                <a:latin typeface="+mj-lt"/>
              </a:rPr>
              <a:t>por</a:t>
            </a:r>
            <a:r>
              <a:rPr sz="1600" dirty="0">
                <a:latin typeface="+mj-lt"/>
              </a:rPr>
              <a:t> quem o </a:t>
            </a:r>
            <a:r>
              <a:rPr sz="1600" dirty="0" err="1">
                <a:latin typeface="+mj-lt"/>
              </a:rPr>
              <a:t>ativo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será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explorado</a:t>
            </a:r>
            <a:r>
              <a:rPr sz="1600" dirty="0">
                <a:latin typeface="+mj-lt"/>
              </a:rPr>
              <a:t>.</a:t>
            </a:r>
          </a:p>
          <a:p>
            <a:r>
              <a:rPr sz="1600" dirty="0">
                <a:latin typeface="+mj-lt"/>
              </a:rPr>
              <a:t>A </a:t>
            </a:r>
            <a:r>
              <a:rPr sz="1600" dirty="0" err="1">
                <a:latin typeface="+mj-lt"/>
              </a:rPr>
              <a:t>valoração</a:t>
            </a:r>
            <a:r>
              <a:rPr sz="1600" dirty="0">
                <a:latin typeface="+mj-lt"/>
              </a:rPr>
              <a:t> é um </a:t>
            </a:r>
            <a:r>
              <a:rPr sz="1600" dirty="0" err="1">
                <a:latin typeface="+mj-lt"/>
              </a:rPr>
              <a:t>exercício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subjetivo</a:t>
            </a:r>
            <a:r>
              <a:rPr sz="1600" dirty="0">
                <a:latin typeface="+mj-lt"/>
              </a:rPr>
              <a:t>. São </a:t>
            </a:r>
            <a:r>
              <a:rPr sz="1600" dirty="0" err="1">
                <a:latin typeface="+mj-lt"/>
              </a:rPr>
              <a:t>diversos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os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fatores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que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podem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influenciar</a:t>
            </a:r>
            <a:r>
              <a:rPr sz="1600" dirty="0">
                <a:latin typeface="+mj-lt"/>
              </a:rPr>
              <a:t> o</a:t>
            </a:r>
          </a:p>
          <a:p>
            <a:r>
              <a:rPr sz="1600" dirty="0">
                <a:latin typeface="+mj-lt"/>
              </a:rPr>
              <a:t>valor de um </a:t>
            </a:r>
            <a:r>
              <a:rPr sz="1600" dirty="0" err="1">
                <a:latin typeface="+mj-lt"/>
              </a:rPr>
              <a:t>ativo</a:t>
            </a:r>
            <a:r>
              <a:rPr sz="1600" dirty="0">
                <a:latin typeface="+mj-lt"/>
              </a:rPr>
              <a:t>:</a:t>
            </a:r>
          </a:p>
          <a:p>
            <a:pPr lvl="1">
              <a:spcBef>
                <a:spcPts val="1200"/>
              </a:spcBef>
            </a:pPr>
            <a:r>
              <a:rPr sz="1600" dirty="0" err="1">
                <a:latin typeface="+mj-lt"/>
              </a:rPr>
              <a:t>Fatores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legais</a:t>
            </a:r>
            <a:r>
              <a:rPr sz="1600" dirty="0">
                <a:latin typeface="+mj-lt"/>
              </a:rPr>
              <a:t>, </a:t>
            </a:r>
            <a:r>
              <a:rPr sz="1600" dirty="0" err="1">
                <a:latin typeface="+mj-lt"/>
              </a:rPr>
              <a:t>como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os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relacionados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ao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escopo</a:t>
            </a:r>
            <a:r>
              <a:rPr sz="1600" dirty="0">
                <a:latin typeface="+mj-lt"/>
              </a:rPr>
              <a:t> da </a:t>
            </a:r>
            <a:r>
              <a:rPr sz="1600" dirty="0" err="1">
                <a:latin typeface="+mj-lt"/>
              </a:rPr>
              <a:t>proteção</a:t>
            </a:r>
            <a:r>
              <a:rPr sz="1600" dirty="0">
                <a:latin typeface="+mj-lt"/>
              </a:rPr>
              <a:t> (tempo, </a:t>
            </a:r>
            <a:r>
              <a:rPr sz="1600" dirty="0" err="1">
                <a:latin typeface="+mj-lt"/>
              </a:rPr>
              <a:t>cobertura</a:t>
            </a:r>
            <a:r>
              <a:rPr sz="1600" dirty="0">
                <a:latin typeface="+mj-lt"/>
              </a:rPr>
              <a:t>  </a:t>
            </a:r>
            <a:r>
              <a:rPr sz="1600" dirty="0" err="1">
                <a:latin typeface="+mj-lt"/>
              </a:rPr>
              <a:t>geográfica</a:t>
            </a:r>
            <a:r>
              <a:rPr sz="1600" dirty="0">
                <a:latin typeface="+mj-lt"/>
              </a:rPr>
              <a:t>, </a:t>
            </a:r>
            <a:r>
              <a:rPr sz="1600" dirty="0" err="1">
                <a:latin typeface="+mj-lt"/>
              </a:rPr>
              <a:t>incerteza</a:t>
            </a:r>
            <a:r>
              <a:rPr sz="1600" dirty="0">
                <a:latin typeface="+mj-lt"/>
              </a:rPr>
              <a:t> da </a:t>
            </a:r>
            <a:r>
              <a:rPr sz="1600" dirty="0" err="1">
                <a:latin typeface="+mj-lt"/>
              </a:rPr>
              <a:t>concessão</a:t>
            </a:r>
            <a:r>
              <a:rPr sz="1600" dirty="0">
                <a:latin typeface="+mj-lt"/>
              </a:rPr>
              <a:t>)</a:t>
            </a:r>
          </a:p>
          <a:p>
            <a:pPr lvl="1">
              <a:spcBef>
                <a:spcPts val="1200"/>
              </a:spcBef>
            </a:pPr>
            <a:r>
              <a:rPr sz="1600" dirty="0" err="1">
                <a:latin typeface="+mj-lt"/>
              </a:rPr>
              <a:t>Forças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mercadológicas</a:t>
            </a:r>
            <a:r>
              <a:rPr sz="1600" dirty="0">
                <a:latin typeface="+mj-lt"/>
              </a:rPr>
              <a:t>, </a:t>
            </a:r>
            <a:r>
              <a:rPr sz="1600" dirty="0" err="1">
                <a:latin typeface="+mj-lt"/>
              </a:rPr>
              <a:t>como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novos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desenvolvimentos</a:t>
            </a:r>
            <a:r>
              <a:rPr sz="1600" dirty="0">
                <a:latin typeface="+mj-lt"/>
              </a:rPr>
              <a:t> dos </a:t>
            </a:r>
            <a:r>
              <a:rPr sz="1600" dirty="0" err="1">
                <a:latin typeface="+mj-lt"/>
              </a:rPr>
              <a:t>concorrentes</a:t>
            </a:r>
            <a:endParaRPr sz="1600" dirty="0">
              <a:latin typeface="+mj-lt"/>
            </a:endParaRPr>
          </a:p>
          <a:p>
            <a:pPr lvl="1">
              <a:spcBef>
                <a:spcPts val="1200"/>
              </a:spcBef>
            </a:pPr>
            <a:r>
              <a:rPr sz="1600" dirty="0" err="1">
                <a:latin typeface="+mj-lt"/>
              </a:rPr>
              <a:t>Características</a:t>
            </a:r>
            <a:r>
              <a:rPr sz="1600" dirty="0">
                <a:latin typeface="+mj-lt"/>
              </a:rPr>
              <a:t> da </a:t>
            </a:r>
            <a:r>
              <a:rPr sz="1600" dirty="0" err="1">
                <a:latin typeface="+mj-lt"/>
              </a:rPr>
              <a:t>negociação</a:t>
            </a:r>
            <a:r>
              <a:rPr sz="1600" dirty="0">
                <a:latin typeface="+mj-lt"/>
              </a:rPr>
              <a:t>, </a:t>
            </a:r>
            <a:r>
              <a:rPr sz="1600" dirty="0" err="1">
                <a:latin typeface="+mj-lt"/>
              </a:rPr>
              <a:t>como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abrangência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geográfica</a:t>
            </a:r>
            <a:r>
              <a:rPr sz="1600" dirty="0">
                <a:latin typeface="+mj-lt"/>
              </a:rPr>
              <a:t>, </a:t>
            </a:r>
            <a:r>
              <a:rPr sz="1600" dirty="0" err="1">
                <a:latin typeface="+mj-lt"/>
              </a:rPr>
              <a:t>exclusividade</a:t>
            </a:r>
            <a:r>
              <a:rPr sz="1600" dirty="0">
                <a:latin typeface="+mj-lt"/>
              </a:rPr>
              <a:t>,  forma de </a:t>
            </a:r>
            <a:r>
              <a:rPr sz="1600" dirty="0" err="1">
                <a:latin typeface="+mj-lt"/>
              </a:rPr>
              <a:t>pagamento</a:t>
            </a:r>
            <a:r>
              <a:rPr sz="1600" dirty="0">
                <a:latin typeface="+mj-lt"/>
              </a:rPr>
              <a:t> (royalties x valor </a:t>
            </a:r>
            <a:r>
              <a:rPr sz="1600" dirty="0" err="1">
                <a:latin typeface="+mj-lt"/>
              </a:rPr>
              <a:t>antecipado</a:t>
            </a:r>
            <a:r>
              <a:rPr sz="1600" dirty="0">
                <a:latin typeface="+mj-lt"/>
              </a:rPr>
              <a:t>), entre </a:t>
            </a:r>
            <a:r>
              <a:rPr sz="1600" dirty="0" err="1">
                <a:latin typeface="+mj-lt"/>
              </a:rPr>
              <a:t>outras</a:t>
            </a:r>
            <a:endParaRPr sz="1600" dirty="0">
              <a:latin typeface="+mj-lt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F7E46888-0616-759D-1B73-1E18A67862B5}"/>
              </a:ext>
            </a:extLst>
          </p:cNvPr>
          <p:cNvSpPr txBox="1"/>
          <p:nvPr/>
        </p:nvSpPr>
        <p:spPr>
          <a:xfrm>
            <a:off x="140393" y="6158112"/>
            <a:ext cx="5661025" cy="364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  <a:hlinkClick r:id="rId2"/>
              </a:rPr>
              <a:t>https://www.iccbrasil.org/wp-content/uploads/2022/05/IP-Assets-POR-INT.pdf</a:t>
            </a:r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2FF06B3-9BCC-D529-8FFB-136632D85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" y="1489668"/>
            <a:ext cx="2979726" cy="411632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Como escolher o método</a:t>
            </a:r>
          </a:p>
        </p:txBody>
      </p:sp>
      <p:grpSp>
        <p:nvGrpSpPr>
          <p:cNvPr id="23" name="object 2">
            <a:extLst>
              <a:ext uri="{FF2B5EF4-FFF2-40B4-BE49-F238E27FC236}">
                <a16:creationId xmlns:a16="http://schemas.microsoft.com/office/drawing/2014/main" id="{8485E59B-CBCE-05CF-2CE4-982E84A701D4}"/>
              </a:ext>
            </a:extLst>
          </p:cNvPr>
          <p:cNvGrpSpPr/>
          <p:nvPr/>
        </p:nvGrpSpPr>
        <p:grpSpPr>
          <a:xfrm>
            <a:off x="493776" y="2118360"/>
            <a:ext cx="6758940" cy="2176780"/>
            <a:chOff x="493776" y="2118360"/>
            <a:chExt cx="6758940" cy="2176780"/>
          </a:xfrm>
        </p:grpSpPr>
        <p:pic>
          <p:nvPicPr>
            <p:cNvPr id="24" name="object 3">
              <a:extLst>
                <a:ext uri="{FF2B5EF4-FFF2-40B4-BE49-F238E27FC236}">
                  <a16:creationId xmlns:a16="http://schemas.microsoft.com/office/drawing/2014/main" id="{7C1C31E5-1D02-A11F-F37D-59ACF1D595B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3776" y="2118360"/>
              <a:ext cx="6758940" cy="2176272"/>
            </a:xfrm>
            <a:prstGeom prst="rect">
              <a:avLst/>
            </a:prstGeom>
          </p:spPr>
        </p:pic>
        <p:sp>
          <p:nvSpPr>
            <p:cNvPr id="25" name="object 4">
              <a:extLst>
                <a:ext uri="{FF2B5EF4-FFF2-40B4-BE49-F238E27FC236}">
                  <a16:creationId xmlns:a16="http://schemas.microsoft.com/office/drawing/2014/main" id="{F482A74C-4DEB-484A-3C4C-6D0BC6B42D0E}"/>
                </a:ext>
              </a:extLst>
            </p:cNvPr>
            <p:cNvSpPr/>
            <p:nvPr/>
          </p:nvSpPr>
          <p:spPr>
            <a:xfrm>
              <a:off x="733044" y="2377440"/>
              <a:ext cx="6261100" cy="1676400"/>
            </a:xfrm>
            <a:custGeom>
              <a:avLst/>
              <a:gdLst/>
              <a:ahLst/>
              <a:cxnLst/>
              <a:rect l="l" t="t" r="r" b="b"/>
              <a:pathLst>
                <a:path w="6261100" h="1676400">
                  <a:moveTo>
                    <a:pt x="6001258" y="0"/>
                  </a:moveTo>
                  <a:lnTo>
                    <a:pt x="259359" y="0"/>
                  </a:lnTo>
                  <a:lnTo>
                    <a:pt x="212738" y="4177"/>
                  </a:lnTo>
                  <a:lnTo>
                    <a:pt x="168859" y="16221"/>
                  </a:lnTo>
                  <a:lnTo>
                    <a:pt x="128454" y="35400"/>
                  </a:lnTo>
                  <a:lnTo>
                    <a:pt x="92256" y="60982"/>
                  </a:lnTo>
                  <a:lnTo>
                    <a:pt x="60997" y="92236"/>
                  </a:lnTo>
                  <a:lnTo>
                    <a:pt x="35409" y="128429"/>
                  </a:lnTo>
                  <a:lnTo>
                    <a:pt x="16225" y="168831"/>
                  </a:lnTo>
                  <a:lnTo>
                    <a:pt x="4178" y="212710"/>
                  </a:lnTo>
                  <a:lnTo>
                    <a:pt x="0" y="259334"/>
                  </a:lnTo>
                  <a:lnTo>
                    <a:pt x="0" y="1417066"/>
                  </a:lnTo>
                  <a:lnTo>
                    <a:pt x="4178" y="1463689"/>
                  </a:lnTo>
                  <a:lnTo>
                    <a:pt x="16225" y="1507568"/>
                  </a:lnTo>
                  <a:lnTo>
                    <a:pt x="35409" y="1547970"/>
                  </a:lnTo>
                  <a:lnTo>
                    <a:pt x="60997" y="1584163"/>
                  </a:lnTo>
                  <a:lnTo>
                    <a:pt x="92256" y="1615417"/>
                  </a:lnTo>
                  <a:lnTo>
                    <a:pt x="128454" y="1640999"/>
                  </a:lnTo>
                  <a:lnTo>
                    <a:pt x="168859" y="1660178"/>
                  </a:lnTo>
                  <a:lnTo>
                    <a:pt x="212738" y="1672222"/>
                  </a:lnTo>
                  <a:lnTo>
                    <a:pt x="259359" y="1676400"/>
                  </a:lnTo>
                  <a:lnTo>
                    <a:pt x="6001258" y="1676400"/>
                  </a:lnTo>
                  <a:lnTo>
                    <a:pt x="6047881" y="1672222"/>
                  </a:lnTo>
                  <a:lnTo>
                    <a:pt x="6091760" y="1660178"/>
                  </a:lnTo>
                  <a:lnTo>
                    <a:pt x="6132162" y="1640999"/>
                  </a:lnTo>
                  <a:lnTo>
                    <a:pt x="6168355" y="1615417"/>
                  </a:lnTo>
                  <a:lnTo>
                    <a:pt x="6199609" y="1584163"/>
                  </a:lnTo>
                  <a:lnTo>
                    <a:pt x="6225191" y="1547970"/>
                  </a:lnTo>
                  <a:lnTo>
                    <a:pt x="6244370" y="1507568"/>
                  </a:lnTo>
                  <a:lnTo>
                    <a:pt x="6256414" y="1463689"/>
                  </a:lnTo>
                  <a:lnTo>
                    <a:pt x="6260591" y="1417066"/>
                  </a:lnTo>
                  <a:lnTo>
                    <a:pt x="6260591" y="259334"/>
                  </a:lnTo>
                  <a:lnTo>
                    <a:pt x="6256414" y="212710"/>
                  </a:lnTo>
                  <a:lnTo>
                    <a:pt x="6244370" y="168831"/>
                  </a:lnTo>
                  <a:lnTo>
                    <a:pt x="6225191" y="128429"/>
                  </a:lnTo>
                  <a:lnTo>
                    <a:pt x="6199609" y="92236"/>
                  </a:lnTo>
                  <a:lnTo>
                    <a:pt x="6168355" y="60982"/>
                  </a:lnTo>
                  <a:lnTo>
                    <a:pt x="6132162" y="35400"/>
                  </a:lnTo>
                  <a:lnTo>
                    <a:pt x="6091760" y="16221"/>
                  </a:lnTo>
                  <a:lnTo>
                    <a:pt x="6047881" y="4177"/>
                  </a:lnTo>
                  <a:lnTo>
                    <a:pt x="60012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bject 5">
              <a:extLst>
                <a:ext uri="{FF2B5EF4-FFF2-40B4-BE49-F238E27FC236}">
                  <a16:creationId xmlns:a16="http://schemas.microsoft.com/office/drawing/2014/main" id="{CE2250CF-8791-073F-125D-FDF572B03449}"/>
                </a:ext>
              </a:extLst>
            </p:cNvPr>
            <p:cNvSpPr/>
            <p:nvPr/>
          </p:nvSpPr>
          <p:spPr>
            <a:xfrm>
              <a:off x="733044" y="2377440"/>
              <a:ext cx="6261100" cy="617220"/>
            </a:xfrm>
            <a:custGeom>
              <a:avLst/>
              <a:gdLst/>
              <a:ahLst/>
              <a:cxnLst/>
              <a:rect l="l" t="t" r="r" b="b"/>
              <a:pathLst>
                <a:path w="6261100" h="617219">
                  <a:moveTo>
                    <a:pt x="6060694" y="0"/>
                  </a:moveTo>
                  <a:lnTo>
                    <a:pt x="199885" y="0"/>
                  </a:lnTo>
                  <a:lnTo>
                    <a:pt x="154051" y="5281"/>
                  </a:lnTo>
                  <a:lnTo>
                    <a:pt x="111977" y="20324"/>
                  </a:lnTo>
                  <a:lnTo>
                    <a:pt x="74864" y="43927"/>
                  </a:lnTo>
                  <a:lnTo>
                    <a:pt x="43910" y="74887"/>
                  </a:lnTo>
                  <a:lnTo>
                    <a:pt x="20315" y="112004"/>
                  </a:lnTo>
                  <a:lnTo>
                    <a:pt x="5278" y="154075"/>
                  </a:lnTo>
                  <a:lnTo>
                    <a:pt x="0" y="199898"/>
                  </a:lnTo>
                  <a:lnTo>
                    <a:pt x="0" y="617220"/>
                  </a:lnTo>
                  <a:lnTo>
                    <a:pt x="6260591" y="617220"/>
                  </a:lnTo>
                  <a:lnTo>
                    <a:pt x="6260591" y="199898"/>
                  </a:lnTo>
                  <a:lnTo>
                    <a:pt x="6255310" y="154075"/>
                  </a:lnTo>
                  <a:lnTo>
                    <a:pt x="6240267" y="112004"/>
                  </a:lnTo>
                  <a:lnTo>
                    <a:pt x="6216664" y="74887"/>
                  </a:lnTo>
                  <a:lnTo>
                    <a:pt x="6185704" y="43927"/>
                  </a:lnTo>
                  <a:lnTo>
                    <a:pt x="6148587" y="20324"/>
                  </a:lnTo>
                  <a:lnTo>
                    <a:pt x="6106516" y="5281"/>
                  </a:lnTo>
                  <a:lnTo>
                    <a:pt x="6060694" y="0"/>
                  </a:lnTo>
                  <a:close/>
                </a:path>
              </a:pathLst>
            </a:custGeom>
            <a:solidFill>
              <a:srgbClr val="0092B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7" name="object 8">
            <a:extLst>
              <a:ext uri="{FF2B5EF4-FFF2-40B4-BE49-F238E27FC236}">
                <a16:creationId xmlns:a16="http://schemas.microsoft.com/office/drawing/2014/main" id="{AD606C1D-C1C0-112D-CE88-2B3F91477FCC}"/>
              </a:ext>
            </a:extLst>
          </p:cNvPr>
          <p:cNvSpPr txBox="1"/>
          <p:nvPr/>
        </p:nvSpPr>
        <p:spPr>
          <a:xfrm>
            <a:off x="774598" y="1350392"/>
            <a:ext cx="7215505" cy="6972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30" normalizeH="0" baseline="0" noProof="0" dirty="0" err="1">
                <a:ln>
                  <a:noFill/>
                </a:ln>
                <a:solidFill>
                  <a:srgbClr val="243B5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Critérios</a:t>
            </a:r>
            <a:r>
              <a:rPr kumimoji="0" sz="1800" b="1" i="0" u="none" strike="noStrike" kern="1200" cap="none" spc="-60" normalizeH="0" baseline="0" noProof="0" dirty="0">
                <a:ln>
                  <a:noFill/>
                </a:ln>
                <a:solidFill>
                  <a:srgbClr val="243B5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80" normalizeH="0" baseline="0" noProof="0" dirty="0">
                <a:ln>
                  <a:noFill/>
                </a:ln>
                <a:solidFill>
                  <a:srgbClr val="243B5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para</a:t>
            </a:r>
            <a:r>
              <a:rPr kumimoji="0" sz="1800" b="1" i="0" u="none" strike="noStrike" kern="1200" cap="none" spc="-55" normalizeH="0" baseline="0" noProof="0" dirty="0">
                <a:ln>
                  <a:noFill/>
                </a:ln>
                <a:solidFill>
                  <a:srgbClr val="243B5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10" normalizeH="0" baseline="0" noProof="0" dirty="0" err="1">
                <a:ln>
                  <a:noFill/>
                </a:ln>
                <a:solidFill>
                  <a:srgbClr val="243B5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seleção</a:t>
            </a:r>
            <a:r>
              <a:rPr kumimoji="0" sz="1800" b="1" i="0" u="none" strike="noStrike" kern="1200" cap="none" spc="-55" normalizeH="0" baseline="0" noProof="0" dirty="0">
                <a:ln>
                  <a:noFill/>
                </a:ln>
                <a:solidFill>
                  <a:srgbClr val="243B5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25" normalizeH="0" baseline="0" noProof="0" dirty="0">
                <a:ln>
                  <a:noFill/>
                </a:ln>
                <a:solidFill>
                  <a:srgbClr val="243B5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</a:t>
            </a:r>
            <a:r>
              <a:rPr kumimoji="0" sz="1800" b="1" i="0" u="none" strike="noStrike" kern="1200" cap="none" spc="-45" normalizeH="0" baseline="0" noProof="0" dirty="0">
                <a:ln>
                  <a:noFill/>
                </a:ln>
                <a:solidFill>
                  <a:srgbClr val="243B5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80" normalizeH="0" baseline="0" noProof="0" dirty="0" err="1">
                <a:ln>
                  <a:noFill/>
                </a:ln>
                <a:solidFill>
                  <a:srgbClr val="243B5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método</a:t>
            </a:r>
            <a:r>
              <a:rPr kumimoji="0" sz="1800" b="1" i="0" u="none" strike="noStrike" kern="1200" cap="none" spc="-45" normalizeH="0" baseline="0" noProof="0" dirty="0">
                <a:ln>
                  <a:noFill/>
                </a:ln>
                <a:solidFill>
                  <a:srgbClr val="243B5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50" normalizeH="0" baseline="0" noProof="0" dirty="0">
                <a:ln>
                  <a:noFill/>
                </a:ln>
                <a:solidFill>
                  <a:srgbClr val="243B5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800" b="1" i="0" u="none" strike="noStrike" kern="1200" cap="none" spc="-40" normalizeH="0" baseline="0" noProof="0" dirty="0">
                <a:ln>
                  <a:noFill/>
                </a:ln>
                <a:solidFill>
                  <a:srgbClr val="243B5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40" normalizeH="0" baseline="0" noProof="0" dirty="0" err="1">
                <a:ln>
                  <a:noFill/>
                </a:ln>
                <a:solidFill>
                  <a:srgbClr val="243B5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valoração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4450" marR="0" lvl="0" indent="0" algn="l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9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kumimoji="0" sz="1600" b="0" i="0" u="none" strike="noStrike" kern="1200" cap="none" spc="-9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600" b="0" i="0" u="none" strike="noStrike" kern="1200" cap="none" spc="-3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seleção</a:t>
            </a:r>
            <a:r>
              <a:rPr kumimoji="0" sz="1600" b="0" i="0" u="none" strike="noStrike" kern="1200" cap="none" spc="-9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</a:t>
            </a:r>
            <a:r>
              <a:rPr kumimoji="0" sz="1600" b="0" i="0" u="none" strike="noStrike" kern="1200" cap="none" spc="-10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600" b="0" i="0" u="none" strike="noStrike" kern="1200" cap="none" spc="-2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método</a:t>
            </a:r>
            <a:r>
              <a:rPr kumimoji="0" sz="1600" b="0" i="0" u="none" strike="noStrike" kern="1200" cap="none" spc="-1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</a:t>
            </a:r>
            <a:r>
              <a:rPr kumimoji="0" sz="1600" b="0" i="0" u="none" strike="noStrike" kern="1200" cap="none" spc="-9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600" b="0" i="0" u="none" strike="noStrike" kern="1200" cap="none" spc="-2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valoração</a:t>
            </a:r>
            <a:r>
              <a:rPr kumimoji="0" sz="1600" b="0" i="0" u="none" strike="noStrike" kern="1200" cap="none" spc="-10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</a:t>
            </a:r>
            <a:r>
              <a:rPr kumimoji="0" sz="1600" b="0" i="0" u="none" strike="noStrike" kern="1200" cap="none" spc="-9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600" b="0" i="0" u="none" strike="noStrike" kern="1200" cap="none" spc="-4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tecnologias</a:t>
            </a:r>
            <a:r>
              <a:rPr kumimoji="0" sz="1600" b="0" i="0" u="none" strike="noStrike" kern="1200" cap="none" spc="-9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600" b="0" i="0" u="none" strike="noStrike" kern="1200" cap="none" spc="-1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depende</a:t>
            </a:r>
            <a:r>
              <a:rPr kumimoji="0" sz="1600" b="0" i="0" u="none" strike="noStrike" kern="1200" cap="none" spc="-114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</a:t>
            </a:r>
            <a:r>
              <a:rPr kumimoji="0" sz="1600" b="0" i="0" u="none" strike="noStrike" kern="1200" cap="none" spc="-9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600" b="0" i="0" u="none" strike="noStrike" kern="1200" cap="none" spc="-4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dois</a:t>
            </a:r>
            <a:r>
              <a:rPr kumimoji="0" sz="1600" b="0" i="0" u="none" strike="noStrike" kern="1200" cap="none" spc="-1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600" b="0" i="0" u="none" strike="noStrike" kern="1200" cap="none" spc="-4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critérios</a:t>
            </a:r>
            <a:r>
              <a:rPr kumimoji="0" sz="1600" b="0" i="0" u="none" strike="noStrike" kern="1200" cap="none" spc="-4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3B3E0121-5CFB-3276-3290-17C8CDCFC98A}"/>
              </a:ext>
            </a:extLst>
          </p:cNvPr>
          <p:cNvSpPr txBox="1"/>
          <p:nvPr/>
        </p:nvSpPr>
        <p:spPr>
          <a:xfrm>
            <a:off x="1704594" y="2597911"/>
            <a:ext cx="173608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Aderência</a:t>
            </a:r>
            <a:r>
              <a:rPr kumimoji="0" sz="1600" b="1" i="0" u="none" strike="noStrike" kern="1200" cap="none" spc="-6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 </a:t>
            </a:r>
            <a:r>
              <a:rPr kumimoji="0" sz="1600" b="1" i="0" u="none" strike="noStrike" kern="1200" cap="none" spc="3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teórica: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+mn-ea"/>
              <a:cs typeface="Palatino Linotype"/>
            </a:endParaRPr>
          </a:p>
        </p:txBody>
      </p:sp>
      <p:sp>
        <p:nvSpPr>
          <p:cNvPr id="29" name="object 10">
            <a:extLst>
              <a:ext uri="{FF2B5EF4-FFF2-40B4-BE49-F238E27FC236}">
                <a16:creationId xmlns:a16="http://schemas.microsoft.com/office/drawing/2014/main" id="{D1E83293-DE52-E8EC-4329-53BD1B63D7E2}"/>
              </a:ext>
            </a:extLst>
          </p:cNvPr>
          <p:cNvSpPr txBox="1"/>
          <p:nvPr/>
        </p:nvSpPr>
        <p:spPr>
          <a:xfrm>
            <a:off x="807213" y="3087368"/>
            <a:ext cx="5919037" cy="7341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6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kumimoji="0" sz="1200" b="0" i="0" u="none" strike="noStrike" kern="1200" cap="none" spc="-6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mensuração</a:t>
            </a:r>
            <a:r>
              <a:rPr kumimoji="0" sz="1200" b="0" i="0" u="none" strike="noStrike" kern="1200" cap="none" spc="-9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</a:t>
            </a:r>
            <a:r>
              <a:rPr kumimoji="0" sz="1200" b="0" i="0" u="none" strike="noStrike" kern="1200" cap="none" spc="-5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</a:t>
            </a:r>
            <a:r>
              <a:rPr kumimoji="0" sz="1200" b="0" i="0" u="none" strike="noStrike" kern="1200" cap="none" spc="-7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</a:t>
            </a:r>
            <a:r>
              <a:rPr kumimoji="0" sz="1200" b="0" i="0" u="none" strike="noStrike" kern="1200" cap="none" spc="-4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3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tecnologia</a:t>
            </a:r>
            <a:r>
              <a:rPr kumimoji="0" sz="1200" b="0" i="0" u="none" strike="noStrike" kern="1200" cap="none" spc="-9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</a:t>
            </a:r>
            <a:r>
              <a:rPr kumimoji="0" sz="1200" b="0" i="0" u="none" strike="noStrike" kern="1200" cap="none" spc="-8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2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refletir</a:t>
            </a:r>
            <a:r>
              <a:rPr kumimoji="0" sz="1200" b="0" i="0" u="none" strike="noStrike" kern="1200" cap="none" spc="-8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kumimoji="0" sz="1200" b="0" i="0" u="none" strike="noStrike" kern="1200" cap="none" spc="-6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2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finalidade</a:t>
            </a:r>
            <a:r>
              <a:rPr kumimoji="0" sz="1200" b="0" i="0" u="none" strike="noStrike" kern="1200" cap="none" spc="-5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</a:t>
            </a:r>
            <a:r>
              <a:rPr kumimoji="0" sz="1200" b="0" i="0" u="none" strike="noStrike" kern="1200" cap="none" spc="-6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kumimoji="0" sz="1200" b="0" i="0" u="none" strike="noStrike" kern="1200" cap="none" spc="-6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2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qual</a:t>
            </a:r>
            <a:r>
              <a:rPr kumimoji="0" sz="1200" b="0" i="0" u="none" strike="noStrike" kern="1200" cap="none" spc="-5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ela</a:t>
            </a:r>
            <a:r>
              <a:rPr kumimoji="0" sz="1200" b="0" i="0" u="none" strike="noStrike" kern="1200" cap="none" spc="-7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</a:t>
            </a:r>
            <a:r>
              <a:rPr kumimoji="0" sz="1200" b="0" i="0" u="none" strike="noStrike" kern="1200" cap="none" spc="-6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3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utilizada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</a:t>
            </a:r>
            <a:r>
              <a:rPr kumimoji="0" sz="1200" b="0" i="0" u="none" strike="noStrike" kern="1200" cap="none" spc="-6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3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exemplo</a:t>
            </a:r>
            <a:r>
              <a:rPr kumimoji="0" sz="1200" b="0" i="0" u="none" strike="noStrike" kern="1200" cap="none" spc="-3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r>
              <a:rPr kumimoji="0" sz="1200" b="0" i="0" u="none" strike="noStrike" kern="1200" cap="none" spc="-10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valoração</a:t>
            </a:r>
            <a:r>
              <a:rPr kumimoji="0" sz="1200" b="0" i="0" u="none" strike="noStrike" kern="1200" cap="none" spc="-9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2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objetiva</a:t>
            </a:r>
            <a:r>
              <a:rPr kumimoji="0" sz="1200" b="0" i="0" u="none" strike="noStrike" kern="1200" cap="none" spc="-7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estimar</a:t>
            </a:r>
            <a:r>
              <a:rPr kumimoji="0" sz="1200" b="0" i="0" u="none" strike="noStrike" kern="1200" cap="none" spc="-9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  <a:r>
              <a:rPr kumimoji="0" sz="1200" b="0" i="0" u="none" strike="noStrike" kern="1200" cap="none" spc="-5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</a:t>
            </a:r>
            <a:r>
              <a:rPr kumimoji="0" sz="1200" b="0" i="0" u="none" strike="noStrike" kern="1200" cap="none" spc="-8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</a:t>
            </a:r>
            <a:r>
              <a:rPr kumimoji="0" sz="1200" b="0" i="0" u="none" strike="noStrike" kern="1200" cap="none" spc="-6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kumimoji="0" sz="1200" b="0" i="0" u="none" strike="noStrike" kern="1200" cap="none" spc="-6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3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tecnologia</a:t>
            </a:r>
            <a:r>
              <a:rPr kumimoji="0" sz="1200" b="0" i="0" u="none" strike="noStrike" kern="1200" cap="none" spc="-8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</a:t>
            </a:r>
            <a:r>
              <a:rPr kumimoji="0" sz="1200" b="0" i="0" u="none" strike="noStrike" kern="1200" cap="none" spc="-7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</a:t>
            </a:r>
            <a:r>
              <a:rPr kumimoji="0" sz="1200" b="0" i="0" u="none" strike="noStrike" kern="1200" cap="none" spc="-5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</a:t>
            </a:r>
            <a:r>
              <a:rPr kumimoji="0" sz="1200" b="0" i="0" u="none" strike="noStrike" kern="1200" cap="none" spc="-7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2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seja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2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licenciada</a:t>
            </a:r>
            <a:r>
              <a:rPr kumimoji="0" sz="1200" b="0" i="0" u="none" strike="noStrike" kern="1200" cap="none" spc="-7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kumimoji="0" sz="1200" b="0" i="0" u="none" strike="noStrike" kern="1200" cap="none" spc="-6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empresa</a:t>
            </a:r>
            <a:r>
              <a:rPr kumimoji="0" sz="1200" b="0" i="0" u="none" strike="noStrike" kern="1200" cap="none" spc="-10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interessada</a:t>
            </a:r>
            <a:r>
              <a:rPr kumimoji="0" sz="1200" b="0" i="0" u="none" strike="noStrike" kern="1200" cap="none" spc="-9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</a:t>
            </a:r>
            <a:r>
              <a:rPr kumimoji="0" sz="1200" b="0" i="0" u="none" strike="noStrike" kern="1200" cap="none" spc="-7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sua</a:t>
            </a:r>
            <a:r>
              <a:rPr kumimoji="0" sz="1200" b="0" i="0" u="none" strike="noStrike" kern="1200" cap="none" spc="-6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2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exploração</a:t>
            </a:r>
            <a:r>
              <a:rPr kumimoji="0" sz="1200" b="0" i="0" u="none" strike="noStrike" kern="1200" cap="none" spc="-9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2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comercial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object 11">
            <a:extLst>
              <a:ext uri="{FF2B5EF4-FFF2-40B4-BE49-F238E27FC236}">
                <a16:creationId xmlns:a16="http://schemas.microsoft.com/office/drawing/2014/main" id="{569889E5-8E88-BFBD-7DBD-439969B043D7}"/>
              </a:ext>
            </a:extLst>
          </p:cNvPr>
          <p:cNvSpPr txBox="1"/>
          <p:nvPr/>
        </p:nvSpPr>
        <p:spPr>
          <a:xfrm>
            <a:off x="985215" y="2353436"/>
            <a:ext cx="497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1" i="0" u="none" strike="noStrike" kern="1200" cap="none" spc="5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01</a:t>
            </a:r>
            <a:endParaRPr kumimoji="0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+mn-ea"/>
              <a:cs typeface="Palatino Linotype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id="{99138EB3-1BF7-9AFD-1034-8F32DEE6C756}"/>
              </a:ext>
            </a:extLst>
          </p:cNvPr>
          <p:cNvSpPr/>
          <p:nvPr/>
        </p:nvSpPr>
        <p:spPr>
          <a:xfrm>
            <a:off x="7438643" y="3811523"/>
            <a:ext cx="394970" cy="1270000"/>
          </a:xfrm>
          <a:custGeom>
            <a:avLst/>
            <a:gdLst/>
            <a:ahLst/>
            <a:cxnLst/>
            <a:rect l="l" t="t" r="r" b="b"/>
            <a:pathLst>
              <a:path w="394970" h="1270000">
                <a:moveTo>
                  <a:pt x="99186" y="0"/>
                </a:moveTo>
                <a:lnTo>
                  <a:pt x="0" y="0"/>
                </a:lnTo>
                <a:lnTo>
                  <a:pt x="295528" y="634745"/>
                </a:lnTo>
                <a:lnTo>
                  <a:pt x="0" y="1269492"/>
                </a:lnTo>
                <a:lnTo>
                  <a:pt x="99186" y="1269492"/>
                </a:lnTo>
                <a:lnTo>
                  <a:pt x="394715" y="634745"/>
                </a:lnTo>
                <a:lnTo>
                  <a:pt x="99186" y="0"/>
                </a:lnTo>
                <a:close/>
              </a:path>
            </a:pathLst>
          </a:custGeom>
          <a:solidFill>
            <a:srgbClr val="28406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2" name="object 13">
            <a:extLst>
              <a:ext uri="{FF2B5EF4-FFF2-40B4-BE49-F238E27FC236}">
                <a16:creationId xmlns:a16="http://schemas.microsoft.com/office/drawing/2014/main" id="{8197E8BA-DC37-43F2-5FC5-B175F3EB708D}"/>
              </a:ext>
            </a:extLst>
          </p:cNvPr>
          <p:cNvGrpSpPr/>
          <p:nvPr/>
        </p:nvGrpSpPr>
        <p:grpSpPr>
          <a:xfrm>
            <a:off x="8161019" y="3349752"/>
            <a:ext cx="3482340" cy="2174875"/>
            <a:chOff x="8161019" y="3349752"/>
            <a:chExt cx="3482340" cy="2174875"/>
          </a:xfrm>
        </p:grpSpPr>
        <p:pic>
          <p:nvPicPr>
            <p:cNvPr id="33" name="object 14">
              <a:extLst>
                <a:ext uri="{FF2B5EF4-FFF2-40B4-BE49-F238E27FC236}">
                  <a16:creationId xmlns:a16="http://schemas.microsoft.com/office/drawing/2014/main" id="{2161E6C9-01BC-7468-47C3-EC055786F6E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61019" y="3349752"/>
              <a:ext cx="3482339" cy="2174748"/>
            </a:xfrm>
            <a:prstGeom prst="rect">
              <a:avLst/>
            </a:prstGeom>
          </p:spPr>
        </p:pic>
        <p:pic>
          <p:nvPicPr>
            <p:cNvPr id="34" name="object 15">
              <a:extLst>
                <a:ext uri="{FF2B5EF4-FFF2-40B4-BE49-F238E27FC236}">
                  <a16:creationId xmlns:a16="http://schemas.microsoft.com/office/drawing/2014/main" id="{75D1E4D1-64F4-A128-7F03-8B03B8FFE8F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55507" y="3569208"/>
              <a:ext cx="3351276" cy="1803018"/>
            </a:xfrm>
            <a:prstGeom prst="rect">
              <a:avLst/>
            </a:prstGeom>
          </p:spPr>
        </p:pic>
        <p:sp>
          <p:nvSpPr>
            <p:cNvPr id="35" name="object 16">
              <a:extLst>
                <a:ext uri="{FF2B5EF4-FFF2-40B4-BE49-F238E27FC236}">
                  <a16:creationId xmlns:a16="http://schemas.microsoft.com/office/drawing/2014/main" id="{2B456365-0894-2430-16CE-D10DBB06624B}"/>
                </a:ext>
              </a:extLst>
            </p:cNvPr>
            <p:cNvSpPr/>
            <p:nvPr/>
          </p:nvSpPr>
          <p:spPr>
            <a:xfrm>
              <a:off x="8400287" y="3608832"/>
              <a:ext cx="2984500" cy="1675130"/>
            </a:xfrm>
            <a:custGeom>
              <a:avLst/>
              <a:gdLst/>
              <a:ahLst/>
              <a:cxnLst/>
              <a:rect l="l" t="t" r="r" b="b"/>
              <a:pathLst>
                <a:path w="2984500" h="1675129">
                  <a:moveTo>
                    <a:pt x="2774568" y="0"/>
                  </a:moveTo>
                  <a:lnTo>
                    <a:pt x="209295" y="0"/>
                  </a:lnTo>
                  <a:lnTo>
                    <a:pt x="161312" y="5528"/>
                  </a:lnTo>
                  <a:lnTo>
                    <a:pt x="117262" y="21276"/>
                  </a:lnTo>
                  <a:lnTo>
                    <a:pt x="78400" y="45986"/>
                  </a:lnTo>
                  <a:lnTo>
                    <a:pt x="45986" y="78400"/>
                  </a:lnTo>
                  <a:lnTo>
                    <a:pt x="21276" y="117262"/>
                  </a:lnTo>
                  <a:lnTo>
                    <a:pt x="5528" y="161312"/>
                  </a:lnTo>
                  <a:lnTo>
                    <a:pt x="0" y="209296"/>
                  </a:lnTo>
                  <a:lnTo>
                    <a:pt x="0" y="1465453"/>
                  </a:lnTo>
                  <a:lnTo>
                    <a:pt x="5528" y="1513483"/>
                  </a:lnTo>
                  <a:lnTo>
                    <a:pt x="21276" y="1557567"/>
                  </a:lnTo>
                  <a:lnTo>
                    <a:pt x="45986" y="1596451"/>
                  </a:lnTo>
                  <a:lnTo>
                    <a:pt x="78400" y="1628879"/>
                  </a:lnTo>
                  <a:lnTo>
                    <a:pt x="117262" y="1653596"/>
                  </a:lnTo>
                  <a:lnTo>
                    <a:pt x="161312" y="1669346"/>
                  </a:lnTo>
                  <a:lnTo>
                    <a:pt x="209295" y="1674876"/>
                  </a:lnTo>
                  <a:lnTo>
                    <a:pt x="2774568" y="1674876"/>
                  </a:lnTo>
                  <a:lnTo>
                    <a:pt x="2822599" y="1669346"/>
                  </a:lnTo>
                  <a:lnTo>
                    <a:pt x="2866683" y="1653596"/>
                  </a:lnTo>
                  <a:lnTo>
                    <a:pt x="2905567" y="1628879"/>
                  </a:lnTo>
                  <a:lnTo>
                    <a:pt x="2937995" y="1596451"/>
                  </a:lnTo>
                  <a:lnTo>
                    <a:pt x="2962712" y="1557567"/>
                  </a:lnTo>
                  <a:lnTo>
                    <a:pt x="2978462" y="1513483"/>
                  </a:lnTo>
                  <a:lnTo>
                    <a:pt x="2983991" y="1465453"/>
                  </a:lnTo>
                  <a:lnTo>
                    <a:pt x="2983991" y="209296"/>
                  </a:lnTo>
                  <a:lnTo>
                    <a:pt x="2978462" y="161312"/>
                  </a:lnTo>
                  <a:lnTo>
                    <a:pt x="2962712" y="117262"/>
                  </a:lnTo>
                  <a:lnTo>
                    <a:pt x="2937995" y="78400"/>
                  </a:lnTo>
                  <a:lnTo>
                    <a:pt x="2905567" y="45986"/>
                  </a:lnTo>
                  <a:lnTo>
                    <a:pt x="2866683" y="21276"/>
                  </a:lnTo>
                  <a:lnTo>
                    <a:pt x="2822599" y="5528"/>
                  </a:lnTo>
                  <a:lnTo>
                    <a:pt x="2774568" y="0"/>
                  </a:lnTo>
                  <a:close/>
                </a:path>
              </a:pathLst>
            </a:custGeom>
            <a:solidFill>
              <a:srgbClr val="0092B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6" name="object 17">
            <a:extLst>
              <a:ext uri="{FF2B5EF4-FFF2-40B4-BE49-F238E27FC236}">
                <a16:creationId xmlns:a16="http://schemas.microsoft.com/office/drawing/2014/main" id="{82A8C202-2F5C-600F-7151-E1F3EF42F5AC}"/>
              </a:ext>
            </a:extLst>
          </p:cNvPr>
          <p:cNvSpPr txBox="1"/>
          <p:nvPr/>
        </p:nvSpPr>
        <p:spPr>
          <a:xfrm>
            <a:off x="8620759" y="3871976"/>
            <a:ext cx="25431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lvl="0" indent="1905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Não </a:t>
            </a:r>
            <a:r>
              <a:rPr kumimoji="0" sz="1800" b="1" i="0" u="none" strike="noStrike" kern="1200" cap="none" spc="8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há </a:t>
            </a:r>
            <a:r>
              <a:rPr kumimoji="0" sz="1800" b="1" i="0" u="none" strike="noStrike" kern="1200" cap="none" spc="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</a:t>
            </a:r>
            <a:r>
              <a:rPr kumimoji="0" sz="1800" b="1" i="0" u="none" strike="noStrike" kern="1200" cap="none" spc="5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“melhor </a:t>
            </a:r>
            <a:r>
              <a:rPr kumimoji="0" sz="1800" b="1" i="0" u="none" strike="noStrike" kern="1200" cap="none" spc="6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abordagem”, </a:t>
            </a:r>
            <a:r>
              <a:rPr kumimoji="0" sz="1800" b="1" i="0" u="none" strike="noStrike" kern="1200" cap="none" spc="4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mas </a:t>
            </a:r>
            <a:r>
              <a:rPr kumimoji="0" sz="1800" b="1" i="0" u="none" strike="noStrike" kern="1200" cap="none" spc="3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sim </a:t>
            </a:r>
            <a:r>
              <a:rPr kumimoji="0" sz="1800" b="1" i="0" u="none" strike="noStrike" kern="1200" cap="none" spc="-49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1" i="0" u="none" strike="noStrike" kern="1200" cap="none" spc="-6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4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mais</a:t>
            </a:r>
            <a:r>
              <a:rPr kumimoji="0" sz="1800" b="1" i="0" u="none" strike="noStrike" kern="1200" cap="none" spc="-6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6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adequada</a:t>
            </a:r>
            <a:r>
              <a:rPr kumimoji="0" sz="1800" b="1" i="0" u="none" strike="noStrike" kern="1200" cap="none" spc="-8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7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para </a:t>
            </a:r>
            <a:r>
              <a:rPr kumimoji="0" sz="1800" b="1" i="0" u="none" strike="noStrike" kern="1200" cap="none" spc="-484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cada</a:t>
            </a:r>
            <a:r>
              <a:rPr kumimoji="0" sz="1800" b="1" i="0" u="none" strike="noStrike" kern="1200" cap="none" spc="-4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3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situação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7" name="object 18">
            <a:extLst>
              <a:ext uri="{FF2B5EF4-FFF2-40B4-BE49-F238E27FC236}">
                <a16:creationId xmlns:a16="http://schemas.microsoft.com/office/drawing/2014/main" id="{A417818F-0838-88C8-A30E-A7B7D17C7EA5}"/>
              </a:ext>
            </a:extLst>
          </p:cNvPr>
          <p:cNvGrpSpPr/>
          <p:nvPr/>
        </p:nvGrpSpPr>
        <p:grpSpPr>
          <a:xfrm>
            <a:off x="493776" y="4410430"/>
            <a:ext cx="6758940" cy="1887220"/>
            <a:chOff x="493776" y="4410430"/>
            <a:chExt cx="6758940" cy="1887220"/>
          </a:xfrm>
        </p:grpSpPr>
        <p:pic>
          <p:nvPicPr>
            <p:cNvPr id="38" name="object 19">
              <a:extLst>
                <a:ext uri="{FF2B5EF4-FFF2-40B4-BE49-F238E27FC236}">
                  <a16:creationId xmlns:a16="http://schemas.microsoft.com/office/drawing/2014/main" id="{724DA973-7177-17C1-1971-1B4E6B68FDC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3776" y="4410430"/>
              <a:ext cx="6758940" cy="1886712"/>
            </a:xfrm>
            <a:prstGeom prst="rect">
              <a:avLst/>
            </a:prstGeom>
          </p:spPr>
        </p:pic>
        <p:sp>
          <p:nvSpPr>
            <p:cNvPr id="39" name="object 20">
              <a:extLst>
                <a:ext uri="{FF2B5EF4-FFF2-40B4-BE49-F238E27FC236}">
                  <a16:creationId xmlns:a16="http://schemas.microsoft.com/office/drawing/2014/main" id="{AF0DCA3F-7998-555E-42A1-6CFBB0F27167}"/>
                </a:ext>
              </a:extLst>
            </p:cNvPr>
            <p:cNvSpPr/>
            <p:nvPr/>
          </p:nvSpPr>
          <p:spPr>
            <a:xfrm>
              <a:off x="733044" y="4669536"/>
              <a:ext cx="6261100" cy="1386840"/>
            </a:xfrm>
            <a:custGeom>
              <a:avLst/>
              <a:gdLst/>
              <a:ahLst/>
              <a:cxnLst/>
              <a:rect l="l" t="t" r="r" b="b"/>
              <a:pathLst>
                <a:path w="6261100" h="1386839">
                  <a:moveTo>
                    <a:pt x="6046088" y="0"/>
                  </a:moveTo>
                  <a:lnTo>
                    <a:pt x="214553" y="0"/>
                  </a:lnTo>
                  <a:lnTo>
                    <a:pt x="165359" y="5663"/>
                  </a:lnTo>
                  <a:lnTo>
                    <a:pt x="120200" y="21798"/>
                  </a:lnTo>
                  <a:lnTo>
                    <a:pt x="80362" y="47116"/>
                  </a:lnTo>
                  <a:lnTo>
                    <a:pt x="47136" y="80332"/>
                  </a:lnTo>
                  <a:lnTo>
                    <a:pt x="21808" y="120159"/>
                  </a:lnTo>
                  <a:lnTo>
                    <a:pt x="5666" y="165311"/>
                  </a:lnTo>
                  <a:lnTo>
                    <a:pt x="0" y="214502"/>
                  </a:lnTo>
                  <a:lnTo>
                    <a:pt x="0" y="1172286"/>
                  </a:lnTo>
                  <a:lnTo>
                    <a:pt x="5666" y="1221480"/>
                  </a:lnTo>
                  <a:lnTo>
                    <a:pt x="21808" y="1266639"/>
                  </a:lnTo>
                  <a:lnTo>
                    <a:pt x="47136" y="1306477"/>
                  </a:lnTo>
                  <a:lnTo>
                    <a:pt x="80362" y="1339703"/>
                  </a:lnTo>
                  <a:lnTo>
                    <a:pt x="120200" y="1365031"/>
                  </a:lnTo>
                  <a:lnTo>
                    <a:pt x="165359" y="1381173"/>
                  </a:lnTo>
                  <a:lnTo>
                    <a:pt x="214553" y="1386839"/>
                  </a:lnTo>
                  <a:lnTo>
                    <a:pt x="6046088" y="1386839"/>
                  </a:lnTo>
                  <a:lnTo>
                    <a:pt x="6095280" y="1381173"/>
                  </a:lnTo>
                  <a:lnTo>
                    <a:pt x="6140432" y="1365031"/>
                  </a:lnTo>
                  <a:lnTo>
                    <a:pt x="6180259" y="1339703"/>
                  </a:lnTo>
                  <a:lnTo>
                    <a:pt x="6213475" y="1306477"/>
                  </a:lnTo>
                  <a:lnTo>
                    <a:pt x="6238793" y="1266639"/>
                  </a:lnTo>
                  <a:lnTo>
                    <a:pt x="6254928" y="1221480"/>
                  </a:lnTo>
                  <a:lnTo>
                    <a:pt x="6260591" y="1172286"/>
                  </a:lnTo>
                  <a:lnTo>
                    <a:pt x="6260591" y="214502"/>
                  </a:lnTo>
                  <a:lnTo>
                    <a:pt x="6254928" y="165311"/>
                  </a:lnTo>
                  <a:lnTo>
                    <a:pt x="6238793" y="120159"/>
                  </a:lnTo>
                  <a:lnTo>
                    <a:pt x="6213475" y="80332"/>
                  </a:lnTo>
                  <a:lnTo>
                    <a:pt x="6180259" y="47116"/>
                  </a:lnTo>
                  <a:lnTo>
                    <a:pt x="6140432" y="21798"/>
                  </a:lnTo>
                  <a:lnTo>
                    <a:pt x="6095280" y="5663"/>
                  </a:lnTo>
                  <a:lnTo>
                    <a:pt x="60460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object 21">
              <a:extLst>
                <a:ext uri="{FF2B5EF4-FFF2-40B4-BE49-F238E27FC236}">
                  <a16:creationId xmlns:a16="http://schemas.microsoft.com/office/drawing/2014/main" id="{D6950980-EE5E-3E67-BB67-D021F40FF698}"/>
                </a:ext>
              </a:extLst>
            </p:cNvPr>
            <p:cNvSpPr/>
            <p:nvPr/>
          </p:nvSpPr>
          <p:spPr>
            <a:xfrm>
              <a:off x="733044" y="4669536"/>
              <a:ext cx="6261100" cy="615950"/>
            </a:xfrm>
            <a:custGeom>
              <a:avLst/>
              <a:gdLst/>
              <a:ahLst/>
              <a:cxnLst/>
              <a:rect l="l" t="t" r="r" b="b"/>
              <a:pathLst>
                <a:path w="6261100" h="615950">
                  <a:moveTo>
                    <a:pt x="6061202" y="0"/>
                  </a:moveTo>
                  <a:lnTo>
                    <a:pt x="199390" y="0"/>
                  </a:lnTo>
                  <a:lnTo>
                    <a:pt x="153671" y="5266"/>
                  </a:lnTo>
                  <a:lnTo>
                    <a:pt x="111702" y="20268"/>
                  </a:lnTo>
                  <a:lnTo>
                    <a:pt x="74681" y="43807"/>
                  </a:lnTo>
                  <a:lnTo>
                    <a:pt x="43803" y="74686"/>
                  </a:lnTo>
                  <a:lnTo>
                    <a:pt x="20265" y="111708"/>
                  </a:lnTo>
                  <a:lnTo>
                    <a:pt x="5265" y="153675"/>
                  </a:lnTo>
                  <a:lnTo>
                    <a:pt x="0" y="199389"/>
                  </a:lnTo>
                  <a:lnTo>
                    <a:pt x="0" y="615695"/>
                  </a:lnTo>
                  <a:lnTo>
                    <a:pt x="6260591" y="615695"/>
                  </a:lnTo>
                  <a:lnTo>
                    <a:pt x="6260591" y="199389"/>
                  </a:lnTo>
                  <a:lnTo>
                    <a:pt x="6255325" y="153675"/>
                  </a:lnTo>
                  <a:lnTo>
                    <a:pt x="6240323" y="111708"/>
                  </a:lnTo>
                  <a:lnTo>
                    <a:pt x="6216784" y="74686"/>
                  </a:lnTo>
                  <a:lnTo>
                    <a:pt x="6185905" y="43807"/>
                  </a:lnTo>
                  <a:lnTo>
                    <a:pt x="6148883" y="20268"/>
                  </a:lnTo>
                  <a:lnTo>
                    <a:pt x="6106916" y="5266"/>
                  </a:lnTo>
                  <a:lnTo>
                    <a:pt x="6061202" y="0"/>
                  </a:lnTo>
                  <a:close/>
                </a:path>
              </a:pathLst>
            </a:custGeom>
            <a:solidFill>
              <a:srgbClr val="0092B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1" name="object 22">
            <a:extLst>
              <a:ext uri="{FF2B5EF4-FFF2-40B4-BE49-F238E27FC236}">
                <a16:creationId xmlns:a16="http://schemas.microsoft.com/office/drawing/2014/main" id="{B9CB28AC-2BCB-B0ED-CC00-35FE954B2D2C}"/>
              </a:ext>
            </a:extLst>
          </p:cNvPr>
          <p:cNvSpPr txBox="1"/>
          <p:nvPr/>
        </p:nvSpPr>
        <p:spPr>
          <a:xfrm>
            <a:off x="1704594" y="4889753"/>
            <a:ext cx="30734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2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Disponibilidade</a:t>
            </a:r>
            <a:r>
              <a:rPr kumimoji="0" sz="1600" b="1" i="0" u="none" strike="noStrike" kern="1200" cap="none" spc="-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 </a:t>
            </a:r>
            <a:r>
              <a:rPr kumimoji="0" sz="1600" b="1" i="0" u="none" strike="noStrike" kern="1200" cap="none" spc="-1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de</a:t>
            </a:r>
            <a:r>
              <a:rPr kumimoji="0" sz="1600" b="1" i="0" u="none" strike="noStrike" kern="1200" cap="none" spc="-4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 </a:t>
            </a:r>
            <a:r>
              <a:rPr kumimoji="0" sz="1600" b="1" i="0" u="none" strike="noStrike" kern="1200" cap="none" spc="2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informações: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+mn-ea"/>
              <a:cs typeface="Palatino Linotype"/>
            </a:endParaRPr>
          </a:p>
        </p:txBody>
      </p:sp>
      <p:sp>
        <p:nvSpPr>
          <p:cNvPr id="42" name="object 23">
            <a:extLst>
              <a:ext uri="{FF2B5EF4-FFF2-40B4-BE49-F238E27FC236}">
                <a16:creationId xmlns:a16="http://schemas.microsoft.com/office/drawing/2014/main" id="{915354B4-5FB2-BB61-7EA0-41B71B388E23}"/>
              </a:ext>
            </a:extLst>
          </p:cNvPr>
          <p:cNvSpPr txBox="1"/>
          <p:nvPr/>
        </p:nvSpPr>
        <p:spPr>
          <a:xfrm>
            <a:off x="883032" y="5372226"/>
            <a:ext cx="5626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</a:t>
            </a:r>
            <a:r>
              <a:rPr kumimoji="0" sz="1200" b="0" i="0" u="none" strike="noStrike" kern="1200" cap="none" spc="-6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3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inputs</a:t>
            </a:r>
            <a:r>
              <a:rPr kumimoji="0" sz="1200" b="0" i="0" u="none" strike="noStrike" kern="1200" cap="none" spc="-5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requeridos</a:t>
            </a:r>
            <a:r>
              <a:rPr kumimoji="0" sz="1200" b="0" i="0" u="none" strike="noStrike" kern="1200" cap="none" spc="-9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2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pelo</a:t>
            </a:r>
            <a:r>
              <a:rPr kumimoji="0" sz="1200" b="0" i="0" u="none" strike="noStrike" kern="1200" cap="none" spc="-7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método</a:t>
            </a:r>
            <a:r>
              <a:rPr kumimoji="0" sz="1200" b="0" i="0" u="none" strike="noStrike" kern="1200" cap="none" spc="-7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devem</a:t>
            </a:r>
            <a:r>
              <a:rPr kumimoji="0" sz="1200" b="0" i="0" u="none" strike="noStrike" kern="1200" cap="none" spc="-9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estar</a:t>
            </a:r>
            <a:r>
              <a:rPr kumimoji="0" sz="1200" b="0" i="0" u="none" strike="noStrike" kern="1200" cap="none" spc="-6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2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disponíveis</a:t>
            </a:r>
            <a:r>
              <a:rPr kumimoji="0" sz="1200" b="0" i="0" u="none" strike="noStrike" kern="1200" cap="none" spc="-8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kumimoji="0" sz="1200" b="0" i="0" u="none" strike="noStrike" kern="1200" cap="none" spc="-7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</a:t>
            </a:r>
            <a:r>
              <a:rPr kumimoji="0" sz="1200" b="0" i="0" u="none" strike="noStrike" kern="1200" cap="none" spc="-7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levantamento</a:t>
            </a:r>
            <a:r>
              <a:rPr kumimoji="0" sz="1200" b="0" i="0" u="none" strike="noStrike" kern="1200" cap="none" spc="-7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33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</a:t>
            </a:r>
            <a:r>
              <a:rPr kumimoji="0" sz="1200" b="0" i="0" u="none" strike="noStrike" kern="1200" cap="none" spc="-8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sz="1200" b="0" i="0" u="none" strike="noStrike" kern="1200" cap="none" spc="-25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viável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object 24">
            <a:extLst>
              <a:ext uri="{FF2B5EF4-FFF2-40B4-BE49-F238E27FC236}">
                <a16:creationId xmlns:a16="http://schemas.microsoft.com/office/drawing/2014/main" id="{F822060F-B22C-A336-5673-6E6C0AA73984}"/>
              </a:ext>
            </a:extLst>
          </p:cNvPr>
          <p:cNvSpPr txBox="1"/>
          <p:nvPr/>
        </p:nvSpPr>
        <p:spPr>
          <a:xfrm>
            <a:off x="985215" y="4645279"/>
            <a:ext cx="561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1" i="0" u="none" strike="noStrike" kern="1200" cap="none" spc="30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+mn-ea"/>
                <a:cs typeface="Palatino Linotype"/>
              </a:rPr>
              <a:t>02</a:t>
            </a:r>
            <a:endParaRPr kumimoji="0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+mn-ea"/>
              <a:cs typeface="Palatino Linotyp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>
            <a:spLocks noGrp="1"/>
          </p:cNvSpPr>
          <p:nvPr>
            <p:ph type="title"/>
          </p:nvPr>
        </p:nvSpPr>
        <p:spPr>
          <a:xfrm>
            <a:off x="6668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pt-BR" sz="2600" b="1" dirty="0">
                <a:solidFill>
                  <a:srgbClr val="0B2859"/>
                </a:solidFill>
                <a:latin typeface="Open Sans"/>
              </a:rPr>
              <a:t>Como atuamos no </a:t>
            </a:r>
            <a:r>
              <a:rPr lang="pt-BR" sz="2600" b="1" dirty="0" err="1">
                <a:solidFill>
                  <a:srgbClr val="0B2859"/>
                </a:solidFill>
                <a:latin typeface="Open Sans"/>
              </a:rPr>
              <a:t>Ilupi</a:t>
            </a:r>
            <a:endParaRPr sz="2600" b="1" dirty="0">
              <a:solidFill>
                <a:srgbClr val="0B2859"/>
              </a:solidFill>
              <a:latin typeface="Open Sans"/>
            </a:endParaRPr>
          </a:p>
        </p:txBody>
      </p:sp>
      <p:sp>
        <p:nvSpPr>
          <p:cNvPr id="129" name="Google Shape;129;p3"/>
          <p:cNvSpPr/>
          <p:nvPr/>
        </p:nvSpPr>
        <p:spPr>
          <a:xfrm>
            <a:off x="1596867" y="1738400"/>
            <a:ext cx="3897200" cy="4429600"/>
          </a:xfrm>
          <a:prstGeom prst="roundRect">
            <a:avLst>
              <a:gd name="adj" fmla="val 12500"/>
            </a:avLst>
          </a:prstGeom>
          <a:solidFill>
            <a:schemeClr val="lt1"/>
          </a:solidFill>
          <a:ln>
            <a:noFill/>
          </a:ln>
          <a:effectLst>
            <a:outerShdw blurRad="257175" dist="19050" algn="bl" rotWithShape="0">
              <a:srgbClr val="000000">
                <a:alpha val="9411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3"/>
          <p:cNvSpPr txBox="1"/>
          <p:nvPr/>
        </p:nvSpPr>
        <p:spPr>
          <a:xfrm>
            <a:off x="2051067" y="2759368"/>
            <a:ext cx="302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pt-BR" sz="2400" b="1">
                <a:solidFill>
                  <a:srgbClr val="0092B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Software de gestão de PI</a:t>
            </a:r>
            <a:endParaRPr sz="2400" b="1">
              <a:solidFill>
                <a:srgbClr val="0092BB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31" name="Google Shape;131;p3"/>
          <p:cNvSpPr txBox="1"/>
          <p:nvPr/>
        </p:nvSpPr>
        <p:spPr>
          <a:xfrm>
            <a:off x="2051067" y="3744568"/>
            <a:ext cx="3169326" cy="1677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600"/>
              </a:spcBef>
              <a:buClr>
                <a:srgbClr val="000000"/>
              </a:buClr>
              <a:buSzPts val="1000"/>
            </a:pPr>
            <a:r>
              <a:rPr lang="pt-BR" sz="1467" dirty="0">
                <a:solidFill>
                  <a:srgbClr val="030314"/>
                </a:solidFill>
                <a:latin typeface="Open Sans"/>
                <a:ea typeface="Open Sans"/>
                <a:cs typeface="Open Sans"/>
                <a:sym typeface="Open Sans"/>
              </a:rPr>
              <a:t>Simplificação da </a:t>
            </a:r>
            <a:r>
              <a:rPr lang="pt-BR" sz="1467" b="1" dirty="0">
                <a:solidFill>
                  <a:srgbClr val="030314"/>
                </a:solidFill>
                <a:latin typeface="Open Sans"/>
                <a:ea typeface="Open Sans"/>
                <a:cs typeface="Open Sans"/>
                <a:sym typeface="Open Sans"/>
              </a:rPr>
              <a:t>gestão dos processos de PI</a:t>
            </a:r>
            <a:r>
              <a:rPr lang="pt-BR" sz="1467" dirty="0">
                <a:solidFill>
                  <a:srgbClr val="030314"/>
                </a:solidFill>
                <a:latin typeface="Open Sans"/>
                <a:ea typeface="Open Sans"/>
                <a:cs typeface="Open Sans"/>
                <a:sym typeface="Open Sans"/>
              </a:rPr>
              <a:t>, incluindo o acompanhamento de publicações oficiais, controle de prazos, gestão de custos e planejamento financeiro.</a:t>
            </a:r>
            <a:endParaRPr sz="1467" dirty="0">
              <a:solidFill>
                <a:srgbClr val="03031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" name="Google Shape;132;p3"/>
          <p:cNvSpPr/>
          <p:nvPr/>
        </p:nvSpPr>
        <p:spPr>
          <a:xfrm>
            <a:off x="6697933" y="1738400"/>
            <a:ext cx="3897200" cy="4429600"/>
          </a:xfrm>
          <a:prstGeom prst="roundRect">
            <a:avLst>
              <a:gd name="adj" fmla="val 12500"/>
            </a:avLst>
          </a:prstGeom>
          <a:solidFill>
            <a:schemeClr val="lt1"/>
          </a:solidFill>
          <a:ln>
            <a:noFill/>
          </a:ln>
          <a:effectLst>
            <a:outerShdw blurRad="257175" dist="19050" algn="bl" rotWithShape="0">
              <a:srgbClr val="000000">
                <a:alpha val="9411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3"/>
          <p:cNvSpPr txBox="1"/>
          <p:nvPr/>
        </p:nvSpPr>
        <p:spPr>
          <a:xfrm>
            <a:off x="7152133" y="2759368"/>
            <a:ext cx="302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pt-BR" sz="2400" b="1">
                <a:solidFill>
                  <a:srgbClr val="0092B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Consultoria e treinamentos</a:t>
            </a:r>
            <a:endParaRPr sz="2400" b="1">
              <a:solidFill>
                <a:srgbClr val="0092BB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34" name="Google Shape;134;p3"/>
          <p:cNvSpPr txBox="1"/>
          <p:nvPr/>
        </p:nvSpPr>
        <p:spPr>
          <a:xfrm>
            <a:off x="7152133" y="3744567"/>
            <a:ext cx="3443000" cy="2057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600"/>
              </a:spcBef>
              <a:buClr>
                <a:srgbClr val="000000"/>
              </a:buClr>
              <a:buSzPts val="1000"/>
            </a:pPr>
            <a:r>
              <a:rPr lang="pt-BR" sz="1467" b="1" dirty="0">
                <a:solidFill>
                  <a:srgbClr val="28407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i.</a:t>
            </a:r>
            <a:r>
              <a:rPr lang="pt-BR" sz="1467" dirty="0">
                <a:solidFill>
                  <a:srgbClr val="030314"/>
                </a:solidFill>
                <a:latin typeface="Open Sans"/>
                <a:ea typeface="Open Sans"/>
                <a:cs typeface="Open Sans"/>
                <a:sym typeface="Open Sans"/>
              </a:rPr>
              <a:t> Gestão estratégica de Propriedade Intelectual</a:t>
            </a:r>
            <a:endParaRPr sz="1467" dirty="0">
              <a:solidFill>
                <a:srgbClr val="03031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spcBef>
                <a:spcPts val="600"/>
              </a:spcBef>
              <a:buClr>
                <a:srgbClr val="000000"/>
              </a:buClr>
              <a:buSzPts val="1000"/>
            </a:pPr>
            <a:r>
              <a:rPr lang="pt-BR" sz="1467" b="1" dirty="0" err="1">
                <a:solidFill>
                  <a:srgbClr val="28407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ii</a:t>
            </a:r>
            <a:r>
              <a:rPr lang="pt-BR" sz="1467" b="1" dirty="0">
                <a:solidFill>
                  <a:srgbClr val="28407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.</a:t>
            </a:r>
            <a:r>
              <a:rPr lang="pt-BR" sz="1467" dirty="0">
                <a:solidFill>
                  <a:srgbClr val="030314"/>
                </a:solidFill>
                <a:latin typeface="Open Sans"/>
                <a:ea typeface="Open Sans"/>
                <a:cs typeface="Open Sans"/>
                <a:sym typeface="Open Sans"/>
              </a:rPr>
              <a:t> Avaliação e valoração de tecnologias, patentes e ativos de P.I.</a:t>
            </a:r>
            <a:endParaRPr sz="1467" dirty="0">
              <a:solidFill>
                <a:srgbClr val="03031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spcBef>
                <a:spcPts val="600"/>
              </a:spcBef>
              <a:buClr>
                <a:srgbClr val="000000"/>
              </a:buClr>
              <a:buSzPts val="1000"/>
            </a:pPr>
            <a:r>
              <a:rPr lang="pt-BR" sz="1467" b="1" dirty="0" err="1">
                <a:solidFill>
                  <a:srgbClr val="28407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iii</a:t>
            </a:r>
            <a:r>
              <a:rPr lang="pt-BR" sz="1467" b="1" dirty="0">
                <a:solidFill>
                  <a:srgbClr val="28407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.</a:t>
            </a:r>
            <a:r>
              <a:rPr lang="pt-BR" sz="1467" dirty="0">
                <a:solidFill>
                  <a:srgbClr val="030314"/>
                </a:solidFill>
                <a:latin typeface="Open Sans"/>
                <a:ea typeface="Open Sans"/>
                <a:cs typeface="Open Sans"/>
                <a:sym typeface="Open Sans"/>
              </a:rPr>
              <a:t> Apoio e suporte à negociação de transferência de tecnologias, marcas e ativos de P.I.</a:t>
            </a:r>
            <a:endParaRPr sz="1467" dirty="0">
              <a:solidFill>
                <a:srgbClr val="03031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5" name="Google Shape;135;p3"/>
          <p:cNvPicPr preferRelativeResize="0"/>
          <p:nvPr/>
        </p:nvPicPr>
        <p:blipFill rotWithShape="1">
          <a:blip r:embed="rId3">
            <a:alphaModFix/>
          </a:blip>
          <a:srcRect l="7359" t="16363" r="7068" b="16098"/>
          <a:stretch/>
        </p:blipFill>
        <p:spPr>
          <a:xfrm>
            <a:off x="2189900" y="2266967"/>
            <a:ext cx="567533" cy="447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3"/>
          <p:cNvPicPr preferRelativeResize="0"/>
          <p:nvPr/>
        </p:nvPicPr>
        <p:blipFill rotWithShape="1">
          <a:blip r:embed="rId4">
            <a:alphaModFix/>
          </a:blip>
          <a:srcRect l="9854" t="9710" r="9507" b="9565"/>
          <a:stretch/>
        </p:blipFill>
        <p:spPr>
          <a:xfrm>
            <a:off x="7296600" y="2266967"/>
            <a:ext cx="447459" cy="447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48768" y="6401933"/>
            <a:ext cx="243833" cy="278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i="0" dirty="0">
                <a:solidFill>
                  <a:srgbClr val="FFFFFF"/>
                </a:solidFill>
                <a:latin typeface="Open Sans"/>
              </a:rPr>
              <a:t>Bloco 4 · </a:t>
            </a:r>
            <a:r>
              <a:rPr lang="pt-BR" sz="3200" b="1" i="0" dirty="0">
                <a:solidFill>
                  <a:srgbClr val="FFFFFF"/>
                </a:solidFill>
                <a:latin typeface="Open Sans"/>
              </a:rPr>
              <a:t>Prática</a:t>
            </a:r>
            <a:r>
              <a:rPr sz="3200" b="1" i="0" dirty="0">
                <a:solidFill>
                  <a:srgbClr val="FFFFFF"/>
                </a:solidFill>
                <a:latin typeface="Open Sans"/>
              </a:rPr>
              <a:t> I — Custos &amp; </a:t>
            </a:r>
            <a:r>
              <a:rPr sz="3200" b="1" i="0" dirty="0" err="1">
                <a:solidFill>
                  <a:srgbClr val="FFFFFF"/>
                </a:solidFill>
                <a:latin typeface="Open Sans"/>
              </a:rPr>
              <a:t>Múltiplos</a:t>
            </a:r>
            <a:endParaRPr sz="3200" b="1" i="0" dirty="0">
              <a:solidFill>
                <a:srgbClr val="FFFFFF"/>
              </a:solidFill>
              <a:latin typeface="Open Sans"/>
            </a:endParaRPr>
          </a:p>
        </p:txBody>
      </p:sp>
      <p:pic>
        <p:nvPicPr>
          <p:cNvPr id="4" name="Google Shape;113;p27">
            <a:extLst>
              <a:ext uri="{FF2B5EF4-FFF2-40B4-BE49-F238E27FC236}">
                <a16:creationId xmlns:a16="http://schemas.microsoft.com/office/drawing/2014/main" id="{38F0E8FB-A792-FE2B-B526-6F1C9DDBE5B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52371" y="554159"/>
            <a:ext cx="1410061" cy="5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Abordagem de Custos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629" y="1536633"/>
            <a:ext cx="12042371" cy="45552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Valor do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ativo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= soma dos custos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incorridos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para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desenvolvê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-lo (sunk costs)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ou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custo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previsto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para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substituí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-lo.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Útil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quando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não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há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dados de mercado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nem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projeção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confiável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de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benefícios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Limitação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central: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desconsidera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o valor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futuro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ativo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e 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risco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projeto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Aplicação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típica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ativos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contábeis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(CPC-04),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tecnologias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em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estágio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inicial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,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ativos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sem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mercado.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B3261-B272-CAFA-6C5F-CA05D2636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1F35E-4BEC-B8E1-088F-8741F8609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Abordagem de Custos</a:t>
            </a:r>
          </a:p>
        </p:txBody>
      </p:sp>
      <p:grpSp>
        <p:nvGrpSpPr>
          <p:cNvPr id="6" name="Grupo 61">
            <a:extLst>
              <a:ext uri="{FF2B5EF4-FFF2-40B4-BE49-F238E27FC236}">
                <a16:creationId xmlns:a16="http://schemas.microsoft.com/office/drawing/2014/main" id="{D718409B-61FB-9512-9391-CE5E327AF728}"/>
              </a:ext>
            </a:extLst>
          </p:cNvPr>
          <p:cNvGrpSpPr/>
          <p:nvPr/>
        </p:nvGrpSpPr>
        <p:grpSpPr>
          <a:xfrm>
            <a:off x="8422980" y="2480231"/>
            <a:ext cx="2340839" cy="3925505"/>
            <a:chOff x="6831774" y="2348880"/>
            <a:chExt cx="2408046" cy="4038209"/>
          </a:xfrm>
        </p:grpSpPr>
        <p:pic>
          <p:nvPicPr>
            <p:cNvPr id="7" name="Picture 5" descr="C:\Users\Daniel Eloi\AppData\Local\Microsoft\Windows\Temporary Internet Files\Content.IE5\C02QL1YE\MC900346857[1].wmf">
              <a:extLst>
                <a:ext uri="{FF2B5EF4-FFF2-40B4-BE49-F238E27FC236}">
                  <a16:creationId xmlns:a16="http://schemas.microsoft.com/office/drawing/2014/main" id="{E68071DD-09B3-A690-5948-C8D7A4B9F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31774" y="5234961"/>
              <a:ext cx="535838" cy="897026"/>
            </a:xfrm>
            <a:prstGeom prst="rect">
              <a:avLst/>
            </a:prstGeom>
            <a:noFill/>
          </p:spPr>
        </p:pic>
        <p:pic>
          <p:nvPicPr>
            <p:cNvPr id="8" name="Picture 6" descr="C:\Users\Daniel Eloi\AppData\Local\Microsoft\Windows\Temporary Internet Files\Content.IE5\N6756I4V\MC900346853[1].wmf">
              <a:extLst>
                <a:ext uri="{FF2B5EF4-FFF2-40B4-BE49-F238E27FC236}">
                  <a16:creationId xmlns:a16="http://schemas.microsoft.com/office/drawing/2014/main" id="{3CFBB5D1-8D16-7009-90BB-9B193F2292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31774" y="2619421"/>
              <a:ext cx="535838" cy="897026"/>
            </a:xfrm>
            <a:prstGeom prst="rect">
              <a:avLst/>
            </a:prstGeom>
            <a:noFill/>
          </p:spPr>
        </p:pic>
        <p:pic>
          <p:nvPicPr>
            <p:cNvPr id="9" name="Picture 10" descr="C:\Users\Daniel Eloi\AppData\Local\Microsoft\Windows\Temporary Internet Files\Content.IE5\C02QL1YE\MC900312148[1].wmf">
              <a:extLst>
                <a:ext uri="{FF2B5EF4-FFF2-40B4-BE49-F238E27FC236}">
                  <a16:creationId xmlns:a16="http://schemas.microsoft.com/office/drawing/2014/main" id="{5CA7299E-4371-13C9-1F86-436EF692E2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943677" y="5108437"/>
              <a:ext cx="1080120" cy="1278652"/>
            </a:xfrm>
            <a:prstGeom prst="rect">
              <a:avLst/>
            </a:prstGeom>
            <a:noFill/>
          </p:spPr>
        </p:pic>
        <p:grpSp>
          <p:nvGrpSpPr>
            <p:cNvPr id="10" name="Grupo 18">
              <a:extLst>
                <a:ext uri="{FF2B5EF4-FFF2-40B4-BE49-F238E27FC236}">
                  <a16:creationId xmlns:a16="http://schemas.microsoft.com/office/drawing/2014/main" id="{13917CD8-7156-BDC1-7C9B-84282BAC01B1}"/>
                </a:ext>
              </a:extLst>
            </p:cNvPr>
            <p:cNvGrpSpPr/>
            <p:nvPr/>
          </p:nvGrpSpPr>
          <p:grpSpPr>
            <a:xfrm>
              <a:off x="7871668" y="2348880"/>
              <a:ext cx="1368152" cy="1584176"/>
              <a:chOff x="6516216" y="2060848"/>
              <a:chExt cx="2016224" cy="2016224"/>
            </a:xfrm>
          </p:grpSpPr>
          <p:pic>
            <p:nvPicPr>
              <p:cNvPr id="11" name="Picture 10" descr="C:\Users\Daniel Eloi\AppData\Local\Microsoft\Windows\Temporary Internet Files\Content.IE5\C02QL1YE\MC900312148[1].wmf">
                <a:extLst>
                  <a:ext uri="{FF2B5EF4-FFF2-40B4-BE49-F238E27FC236}">
                    <a16:creationId xmlns:a16="http://schemas.microsoft.com/office/drawing/2014/main" id="{410045F9-5B35-4D15-268F-F242FD6D13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588224" y="2205038"/>
                <a:ext cx="1547165" cy="1831543"/>
              </a:xfrm>
              <a:prstGeom prst="rect">
                <a:avLst/>
              </a:prstGeom>
              <a:noFill/>
            </p:spPr>
          </p:pic>
          <p:pic>
            <p:nvPicPr>
              <p:cNvPr id="12" name="Picture 12" descr="C:\Users\Daniel Eloi\AppData\Local\Microsoft\Windows\Temporary Internet Files\Content.IE5\UMR5ASBH\MC900432537[1].png">
                <a:extLst>
                  <a:ext uri="{FF2B5EF4-FFF2-40B4-BE49-F238E27FC236}">
                    <a16:creationId xmlns:a16="http://schemas.microsoft.com/office/drawing/2014/main" id="{866786EA-388B-AEFE-FE2A-130446EC21B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516216" y="2060848"/>
                <a:ext cx="2016224" cy="2016224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</p:grpSp>
      <p:pic>
        <p:nvPicPr>
          <p:cNvPr id="13" name="Picture 13" descr="C:\Users\Daniel Eloi\AppData\Local\Microsoft\Windows\Temporary Internet Files\Content.IE5\N6756I4V\MP900409398[1].jpg">
            <a:extLst>
              <a:ext uri="{FF2B5EF4-FFF2-40B4-BE49-F238E27FC236}">
                <a16:creationId xmlns:a16="http://schemas.microsoft.com/office/drawing/2014/main" id="{A381CFEC-FA28-588B-7E98-F84E8C041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4986" y="2213737"/>
            <a:ext cx="1119973" cy="111997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4" name="Picture 14" descr="C:\Users\Daniel Eloi\AppData\Local\Microsoft\Windows\Temporary Internet Files\Content.IE5\C02QL1YE\MP900178689[1].jpg">
            <a:extLst>
              <a:ext uri="{FF2B5EF4-FFF2-40B4-BE49-F238E27FC236}">
                <a16:creationId xmlns:a16="http://schemas.microsoft.com/office/drawing/2014/main" id="{75D4E0C8-79E2-0A7E-3B92-3DBE1DA2E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 r="16665"/>
          <a:stretch>
            <a:fillRect/>
          </a:stretch>
        </p:blipFill>
        <p:spPr bwMode="auto">
          <a:xfrm>
            <a:off x="1659000" y="4823358"/>
            <a:ext cx="1399990" cy="1114372"/>
          </a:xfrm>
          <a:prstGeom prst="rect">
            <a:avLst/>
          </a:prstGeom>
          <a:ln>
            <a:noFill/>
          </a:ln>
          <a:effectLst/>
        </p:spPr>
      </p:pic>
      <p:sp>
        <p:nvSpPr>
          <p:cNvPr id="15" name="Rectangle 12">
            <a:extLst>
              <a:ext uri="{FF2B5EF4-FFF2-40B4-BE49-F238E27FC236}">
                <a16:creationId xmlns:a16="http://schemas.microsoft.com/office/drawing/2014/main" id="{A9544D14-6C63-8B01-2457-CE3006DCD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402" y="3352800"/>
            <a:ext cx="190275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b" anchorCtr="1">
            <a:spAutoFit/>
          </a:bodyPr>
          <a:lstStyle/>
          <a:p>
            <a:pPr marL="0" marR="0" lvl="0" indent="0" algn="l" defTabSz="1022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Projeto A</a:t>
            </a: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50319D98-6A84-3AA4-A6A9-D698E60C5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402" y="5943600"/>
            <a:ext cx="190275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b" anchorCtr="1">
            <a:spAutoFit/>
          </a:bodyPr>
          <a:lstStyle/>
          <a:p>
            <a:pPr marL="0" marR="0" lvl="0" indent="0" algn="l" defTabSz="1022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Projeto B</a:t>
            </a:r>
          </a:p>
        </p:txBody>
      </p:sp>
      <p:grpSp>
        <p:nvGrpSpPr>
          <p:cNvPr id="17" name="Grupo 58">
            <a:extLst>
              <a:ext uri="{FF2B5EF4-FFF2-40B4-BE49-F238E27FC236}">
                <a16:creationId xmlns:a16="http://schemas.microsoft.com/office/drawing/2014/main" id="{34CE2D27-8CA7-351F-4639-11575A5AD721}"/>
              </a:ext>
            </a:extLst>
          </p:cNvPr>
          <p:cNvGrpSpPr/>
          <p:nvPr/>
        </p:nvGrpSpPr>
        <p:grpSpPr>
          <a:xfrm>
            <a:off x="3381155" y="2600521"/>
            <a:ext cx="3254558" cy="3099119"/>
            <a:chOff x="1763713" y="2492896"/>
            <a:chExt cx="3347999" cy="3188097"/>
          </a:xfrm>
        </p:grpSpPr>
        <p:cxnSp>
          <p:nvCxnSpPr>
            <p:cNvPr id="18" name="Conector de seta reta 23">
              <a:extLst>
                <a:ext uri="{FF2B5EF4-FFF2-40B4-BE49-F238E27FC236}">
                  <a16:creationId xmlns:a16="http://schemas.microsoft.com/office/drawing/2014/main" id="{32E11EDA-914F-693F-E7D1-0FAF594261D8}"/>
                </a:ext>
              </a:extLst>
            </p:cNvPr>
            <p:cNvCxnSpPr/>
            <p:nvPr/>
          </p:nvCxnSpPr>
          <p:spPr>
            <a:xfrm>
              <a:off x="1979712" y="2492896"/>
              <a:ext cx="31320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de seta reta 26">
              <a:extLst>
                <a:ext uri="{FF2B5EF4-FFF2-40B4-BE49-F238E27FC236}">
                  <a16:creationId xmlns:a16="http://schemas.microsoft.com/office/drawing/2014/main" id="{102B4A65-56C4-C927-F2DF-577EECCFBE64}"/>
                </a:ext>
              </a:extLst>
            </p:cNvPr>
            <p:cNvCxnSpPr/>
            <p:nvPr/>
          </p:nvCxnSpPr>
          <p:spPr>
            <a:xfrm rot="5400000">
              <a:off x="1835696" y="2636912"/>
              <a:ext cx="288032" cy="1588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2">
              <a:extLst>
                <a:ext uri="{FF2B5EF4-FFF2-40B4-BE49-F238E27FC236}">
                  <a16:creationId xmlns:a16="http://schemas.microsoft.com/office/drawing/2014/main" id="{68BB1F90-F9EE-9B73-8661-79F895DF1B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3713" y="2924944"/>
              <a:ext cx="43204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1">
              <a:spAutoFit/>
            </a:bodyPr>
            <a:lstStyle/>
            <a:p>
              <a:pPr marL="0" marR="0" lvl="0" indent="0" algn="l" defTabSz="1022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$</a:t>
              </a:r>
            </a:p>
          </p:txBody>
        </p:sp>
        <p:cxnSp>
          <p:nvCxnSpPr>
            <p:cNvPr id="21" name="Conector de seta reta 41">
              <a:extLst>
                <a:ext uri="{FF2B5EF4-FFF2-40B4-BE49-F238E27FC236}">
                  <a16:creationId xmlns:a16="http://schemas.microsoft.com/office/drawing/2014/main" id="{36ABBA54-084B-2CA9-42A0-F5BE0277BC09}"/>
                </a:ext>
              </a:extLst>
            </p:cNvPr>
            <p:cNvCxnSpPr/>
            <p:nvPr/>
          </p:nvCxnSpPr>
          <p:spPr>
            <a:xfrm>
              <a:off x="1979712" y="4941168"/>
              <a:ext cx="31320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de seta reta 42">
              <a:extLst>
                <a:ext uri="{FF2B5EF4-FFF2-40B4-BE49-F238E27FC236}">
                  <a16:creationId xmlns:a16="http://schemas.microsoft.com/office/drawing/2014/main" id="{B141BBF3-E742-7498-639C-7ED23AE159B9}"/>
                </a:ext>
              </a:extLst>
            </p:cNvPr>
            <p:cNvCxnSpPr/>
            <p:nvPr/>
          </p:nvCxnSpPr>
          <p:spPr>
            <a:xfrm rot="5400000">
              <a:off x="1835696" y="5085184"/>
              <a:ext cx="288032" cy="1588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12">
              <a:extLst>
                <a:ext uri="{FF2B5EF4-FFF2-40B4-BE49-F238E27FC236}">
                  <a16:creationId xmlns:a16="http://schemas.microsoft.com/office/drawing/2014/main" id="{AEA15416-CCB5-1CBA-E414-B0F724EF8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3713" y="5373216"/>
              <a:ext cx="43204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1">
              <a:spAutoFit/>
            </a:bodyPr>
            <a:lstStyle/>
            <a:p>
              <a:pPr marL="0" marR="0" lvl="0" indent="0" algn="l" defTabSz="1022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$</a:t>
              </a:r>
            </a:p>
          </p:txBody>
        </p:sp>
      </p:grpSp>
      <p:grpSp>
        <p:nvGrpSpPr>
          <p:cNvPr id="24" name="Grupo 57">
            <a:extLst>
              <a:ext uri="{FF2B5EF4-FFF2-40B4-BE49-F238E27FC236}">
                <a16:creationId xmlns:a16="http://schemas.microsoft.com/office/drawing/2014/main" id="{A32BE2D2-03C6-9B72-FF9E-2F622522308E}"/>
              </a:ext>
            </a:extLst>
          </p:cNvPr>
          <p:cNvGrpSpPr/>
          <p:nvPr/>
        </p:nvGrpSpPr>
        <p:grpSpPr>
          <a:xfrm>
            <a:off x="4019826" y="2609330"/>
            <a:ext cx="419990" cy="3378342"/>
            <a:chOff x="2483768" y="2493690"/>
            <a:chExt cx="432048" cy="3475335"/>
          </a:xfrm>
        </p:grpSpPr>
        <p:cxnSp>
          <p:nvCxnSpPr>
            <p:cNvPr id="25" name="Conector de seta reta 27">
              <a:extLst>
                <a:ext uri="{FF2B5EF4-FFF2-40B4-BE49-F238E27FC236}">
                  <a16:creationId xmlns:a16="http://schemas.microsoft.com/office/drawing/2014/main" id="{08CECFF3-5F7F-C55A-2A6C-5884FD3CCBBB}"/>
                </a:ext>
              </a:extLst>
            </p:cNvPr>
            <p:cNvCxnSpPr/>
            <p:nvPr/>
          </p:nvCxnSpPr>
          <p:spPr>
            <a:xfrm rot="5400000">
              <a:off x="2405698" y="2798896"/>
              <a:ext cx="612000" cy="1588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76D575BA-BB21-80AA-776E-BD8BA50AF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3768" y="3212976"/>
              <a:ext cx="43204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1">
              <a:spAutoFit/>
            </a:bodyPr>
            <a:lstStyle/>
            <a:p>
              <a:pPr marL="0" marR="0" lvl="0" indent="0" algn="l" defTabSz="1022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$$</a:t>
              </a:r>
            </a:p>
          </p:txBody>
        </p:sp>
        <p:cxnSp>
          <p:nvCxnSpPr>
            <p:cNvPr id="27" name="Conector de seta reta 43">
              <a:extLst>
                <a:ext uri="{FF2B5EF4-FFF2-40B4-BE49-F238E27FC236}">
                  <a16:creationId xmlns:a16="http://schemas.microsoft.com/office/drawing/2014/main" id="{1076DBAA-66D8-01D8-1A39-72437C047730}"/>
                </a:ext>
              </a:extLst>
            </p:cNvPr>
            <p:cNvCxnSpPr/>
            <p:nvPr/>
          </p:nvCxnSpPr>
          <p:spPr>
            <a:xfrm rot="5400000">
              <a:off x="2405698" y="5247168"/>
              <a:ext cx="612000" cy="1588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12">
              <a:extLst>
                <a:ext uri="{FF2B5EF4-FFF2-40B4-BE49-F238E27FC236}">
                  <a16:creationId xmlns:a16="http://schemas.microsoft.com/office/drawing/2014/main" id="{C6E7317F-5628-DEBA-8451-4F8FE495C1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3768" y="5661248"/>
              <a:ext cx="43204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1">
              <a:spAutoFit/>
            </a:bodyPr>
            <a:lstStyle/>
            <a:p>
              <a:pPr marL="0" marR="0" lvl="0" indent="0" algn="l" defTabSz="1022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$$</a:t>
              </a:r>
            </a:p>
          </p:txBody>
        </p:sp>
      </p:grpSp>
      <p:grpSp>
        <p:nvGrpSpPr>
          <p:cNvPr id="29" name="Grupo 56">
            <a:extLst>
              <a:ext uri="{FF2B5EF4-FFF2-40B4-BE49-F238E27FC236}">
                <a16:creationId xmlns:a16="http://schemas.microsoft.com/office/drawing/2014/main" id="{FE226B76-103A-743D-9EDE-A59CB6C60739}"/>
              </a:ext>
            </a:extLst>
          </p:cNvPr>
          <p:cNvGrpSpPr/>
          <p:nvPr/>
        </p:nvGrpSpPr>
        <p:grpSpPr>
          <a:xfrm>
            <a:off x="4883922" y="2619378"/>
            <a:ext cx="419990" cy="3728334"/>
            <a:chOff x="3347864" y="2493690"/>
            <a:chExt cx="432048" cy="3835375"/>
          </a:xfrm>
        </p:grpSpPr>
        <p:cxnSp>
          <p:nvCxnSpPr>
            <p:cNvPr id="30" name="Conector de seta reta 28">
              <a:extLst>
                <a:ext uri="{FF2B5EF4-FFF2-40B4-BE49-F238E27FC236}">
                  <a16:creationId xmlns:a16="http://schemas.microsoft.com/office/drawing/2014/main" id="{B325C9F5-8041-B3BA-D69A-B24F8C1968A0}"/>
                </a:ext>
              </a:extLst>
            </p:cNvPr>
            <p:cNvCxnSpPr/>
            <p:nvPr/>
          </p:nvCxnSpPr>
          <p:spPr>
            <a:xfrm rot="5400000">
              <a:off x="3078682" y="2978896"/>
              <a:ext cx="972000" cy="1588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12">
              <a:extLst>
                <a:ext uri="{FF2B5EF4-FFF2-40B4-BE49-F238E27FC236}">
                  <a16:creationId xmlns:a16="http://schemas.microsoft.com/office/drawing/2014/main" id="{02AF5038-EB49-81F7-625B-34C947EAE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864" y="3573016"/>
              <a:ext cx="43204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1">
              <a:spAutoFit/>
            </a:bodyPr>
            <a:lstStyle/>
            <a:p>
              <a:pPr marL="0" marR="0" lvl="0" indent="0" algn="l" defTabSz="1022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$$$</a:t>
              </a:r>
            </a:p>
          </p:txBody>
        </p:sp>
        <p:cxnSp>
          <p:nvCxnSpPr>
            <p:cNvPr id="32" name="Conector de seta reta 44">
              <a:extLst>
                <a:ext uri="{FF2B5EF4-FFF2-40B4-BE49-F238E27FC236}">
                  <a16:creationId xmlns:a16="http://schemas.microsoft.com/office/drawing/2014/main" id="{CE63381C-F28A-77F7-C2F8-27D5ABCFAFF4}"/>
                </a:ext>
              </a:extLst>
            </p:cNvPr>
            <p:cNvCxnSpPr/>
            <p:nvPr/>
          </p:nvCxnSpPr>
          <p:spPr>
            <a:xfrm rot="5400000">
              <a:off x="3078682" y="5427168"/>
              <a:ext cx="972000" cy="1588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12">
              <a:extLst>
                <a:ext uri="{FF2B5EF4-FFF2-40B4-BE49-F238E27FC236}">
                  <a16:creationId xmlns:a16="http://schemas.microsoft.com/office/drawing/2014/main" id="{D31E3768-D32D-916E-D7A3-427F6E2D63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864" y="6021288"/>
              <a:ext cx="43204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1">
              <a:spAutoFit/>
            </a:bodyPr>
            <a:lstStyle/>
            <a:p>
              <a:pPr marL="0" marR="0" lvl="0" indent="0" algn="l" defTabSz="1022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$$$</a:t>
              </a:r>
            </a:p>
          </p:txBody>
        </p:sp>
      </p:grpSp>
      <p:grpSp>
        <p:nvGrpSpPr>
          <p:cNvPr id="34" name="Grupo 55">
            <a:extLst>
              <a:ext uri="{FF2B5EF4-FFF2-40B4-BE49-F238E27FC236}">
                <a16:creationId xmlns:a16="http://schemas.microsoft.com/office/drawing/2014/main" id="{A0B10F64-E9B6-39DA-6D58-7FB995289583}"/>
              </a:ext>
            </a:extLst>
          </p:cNvPr>
          <p:cNvGrpSpPr/>
          <p:nvPr/>
        </p:nvGrpSpPr>
        <p:grpSpPr>
          <a:xfrm>
            <a:off x="5682031" y="2627417"/>
            <a:ext cx="629671" cy="4008327"/>
            <a:chOff x="4139952" y="2493690"/>
            <a:chExt cx="647749" cy="4123407"/>
          </a:xfrm>
        </p:grpSpPr>
        <p:cxnSp>
          <p:nvCxnSpPr>
            <p:cNvPr id="35" name="Conector de seta reta 29">
              <a:extLst>
                <a:ext uri="{FF2B5EF4-FFF2-40B4-BE49-F238E27FC236}">
                  <a16:creationId xmlns:a16="http://schemas.microsoft.com/office/drawing/2014/main" id="{74BC81DB-7396-6CE8-72BB-215063125A85}"/>
                </a:ext>
              </a:extLst>
            </p:cNvPr>
            <p:cNvCxnSpPr/>
            <p:nvPr/>
          </p:nvCxnSpPr>
          <p:spPr>
            <a:xfrm rot="5400000">
              <a:off x="3775478" y="3158896"/>
              <a:ext cx="1332000" cy="1588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12">
              <a:extLst>
                <a:ext uri="{FF2B5EF4-FFF2-40B4-BE49-F238E27FC236}">
                  <a16:creationId xmlns:a16="http://schemas.microsoft.com/office/drawing/2014/main" id="{868B0DAC-243C-3C07-5C9D-4F985819F0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9952" y="3861048"/>
              <a:ext cx="64774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1">
              <a:spAutoFit/>
            </a:bodyPr>
            <a:lstStyle/>
            <a:p>
              <a:pPr marL="0" marR="0" lvl="0" indent="0" algn="l" defTabSz="1022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$$$$</a:t>
              </a:r>
            </a:p>
          </p:txBody>
        </p:sp>
        <p:cxnSp>
          <p:nvCxnSpPr>
            <p:cNvPr id="37" name="Conector de seta reta 45">
              <a:extLst>
                <a:ext uri="{FF2B5EF4-FFF2-40B4-BE49-F238E27FC236}">
                  <a16:creationId xmlns:a16="http://schemas.microsoft.com/office/drawing/2014/main" id="{909A134D-A913-4EED-A12B-A36E0C4EE03E}"/>
                </a:ext>
              </a:extLst>
            </p:cNvPr>
            <p:cNvCxnSpPr/>
            <p:nvPr/>
          </p:nvCxnSpPr>
          <p:spPr>
            <a:xfrm rot="5400000">
              <a:off x="3775478" y="5607168"/>
              <a:ext cx="1332000" cy="1588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12">
              <a:extLst>
                <a:ext uri="{FF2B5EF4-FFF2-40B4-BE49-F238E27FC236}">
                  <a16:creationId xmlns:a16="http://schemas.microsoft.com/office/drawing/2014/main" id="{32B6AC71-3055-4960-8719-0DDD4009EC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9952" y="6309320"/>
              <a:ext cx="64774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1">
              <a:spAutoFit/>
            </a:bodyPr>
            <a:lstStyle/>
            <a:p>
              <a:pPr marL="0" marR="0" lvl="0" indent="0" algn="l" defTabSz="1022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$$$$</a:t>
              </a:r>
            </a:p>
          </p:txBody>
        </p:sp>
      </p:grpSp>
      <p:grpSp>
        <p:nvGrpSpPr>
          <p:cNvPr id="39" name="Grupo 59">
            <a:extLst>
              <a:ext uri="{FF2B5EF4-FFF2-40B4-BE49-F238E27FC236}">
                <a16:creationId xmlns:a16="http://schemas.microsoft.com/office/drawing/2014/main" id="{B4261396-6F9E-90B5-4E1A-0EAFD67FB721}"/>
              </a:ext>
            </a:extLst>
          </p:cNvPr>
          <p:cNvGrpSpPr/>
          <p:nvPr/>
        </p:nvGrpSpPr>
        <p:grpSpPr>
          <a:xfrm>
            <a:off x="6757028" y="2130810"/>
            <a:ext cx="1189971" cy="4269163"/>
            <a:chOff x="5198864" y="1989594"/>
            <a:chExt cx="1224136" cy="4391734"/>
          </a:xfrm>
        </p:grpSpPr>
        <p:sp>
          <p:nvSpPr>
            <p:cNvPr id="40" name="Rectangle 12">
              <a:extLst>
                <a:ext uri="{FF2B5EF4-FFF2-40B4-BE49-F238E27FC236}">
                  <a16:creationId xmlns:a16="http://schemas.microsoft.com/office/drawing/2014/main" id="{047DEB1E-38BE-E725-D447-A4B70600B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8864" y="1989594"/>
              <a:ext cx="1224136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1">
              <a:spAutoFit/>
            </a:bodyPr>
            <a:lstStyle/>
            <a:p>
              <a:pPr marL="0" marR="0" lvl="0" indent="0" algn="l" defTabSz="1022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Investimento acumulado</a:t>
              </a:r>
            </a:p>
          </p:txBody>
        </p:sp>
        <p:sp>
          <p:nvSpPr>
            <p:cNvPr id="41" name="Rectangle 12">
              <a:extLst>
                <a:ext uri="{FF2B5EF4-FFF2-40B4-BE49-F238E27FC236}">
                  <a16:creationId xmlns:a16="http://schemas.microsoft.com/office/drawing/2014/main" id="{A85C1AFF-CCDE-2DC9-7F60-E7BBF691A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1388" y="2492896"/>
              <a:ext cx="792088" cy="615553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ot"/>
              <a:miter lim="800000"/>
              <a:headEnd/>
              <a:tailEnd/>
            </a:ln>
          </p:spPr>
          <p:txBody>
            <a:bodyPr wrap="square" lIns="0" tIns="0" rIns="0" bIns="0" anchor="b" anchorCtr="1">
              <a:spAutoFit/>
            </a:bodyPr>
            <a:lstStyle/>
            <a:p>
              <a:pPr marL="0" marR="0" lvl="0" indent="0" algn="l" defTabSz="1022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$$$$$$$$$$</a:t>
              </a:r>
            </a:p>
          </p:txBody>
        </p:sp>
        <p:sp>
          <p:nvSpPr>
            <p:cNvPr id="42" name="Rectangle 12">
              <a:extLst>
                <a:ext uri="{FF2B5EF4-FFF2-40B4-BE49-F238E27FC236}">
                  <a16:creationId xmlns:a16="http://schemas.microsoft.com/office/drawing/2014/main" id="{E53E89A0-B0F6-CBCD-DF58-A0569F96B3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8864" y="5262473"/>
              <a:ext cx="1224136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1">
              <a:spAutoFit/>
            </a:bodyPr>
            <a:lstStyle/>
            <a:p>
              <a:pPr marL="0" marR="0" lvl="0" indent="0" algn="l" defTabSz="1022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Investimento acumulado</a:t>
              </a:r>
            </a:p>
          </p:txBody>
        </p:sp>
        <p:sp>
          <p:nvSpPr>
            <p:cNvPr id="43" name="Rectangle 12">
              <a:extLst>
                <a:ext uri="{FF2B5EF4-FFF2-40B4-BE49-F238E27FC236}">
                  <a16:creationId xmlns:a16="http://schemas.microsoft.com/office/drawing/2014/main" id="{C42BB5BF-42F3-8D32-0B70-DCC853D42C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1388" y="5765775"/>
              <a:ext cx="792088" cy="615553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ot"/>
              <a:miter lim="800000"/>
              <a:headEnd/>
              <a:tailEnd/>
            </a:ln>
          </p:spPr>
          <p:txBody>
            <a:bodyPr wrap="square" lIns="0" tIns="0" rIns="0" bIns="0" anchor="b" anchorCtr="1">
              <a:spAutoFit/>
            </a:bodyPr>
            <a:lstStyle/>
            <a:p>
              <a:pPr marL="0" marR="0" lvl="0" indent="0" algn="l" defTabSz="1022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$$$$$$$$$$</a:t>
              </a:r>
            </a:p>
          </p:txBody>
        </p:sp>
      </p:grpSp>
      <p:grpSp>
        <p:nvGrpSpPr>
          <p:cNvPr id="44" name="Grupo 60">
            <a:extLst>
              <a:ext uri="{FF2B5EF4-FFF2-40B4-BE49-F238E27FC236}">
                <a16:creationId xmlns:a16="http://schemas.microsoft.com/office/drawing/2014/main" id="{2E9AE12F-1254-C44A-25BB-60DCBC8CD212}"/>
              </a:ext>
            </a:extLst>
          </p:cNvPr>
          <p:cNvGrpSpPr/>
          <p:nvPr/>
        </p:nvGrpSpPr>
        <p:grpSpPr>
          <a:xfrm>
            <a:off x="8242512" y="2159850"/>
            <a:ext cx="2029951" cy="2798804"/>
            <a:chOff x="6660232" y="2060848"/>
            <a:chExt cx="2088232" cy="2879159"/>
          </a:xfrm>
        </p:grpSpPr>
        <p:sp>
          <p:nvSpPr>
            <p:cNvPr id="45" name="Rectangle 12">
              <a:extLst>
                <a:ext uri="{FF2B5EF4-FFF2-40B4-BE49-F238E27FC236}">
                  <a16:creationId xmlns:a16="http://schemas.microsoft.com/office/drawing/2014/main" id="{BB4DC3B6-CFFE-1608-28FF-449E45F489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9540" y="2060848"/>
              <a:ext cx="180020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1">
              <a:spAutoFit/>
            </a:bodyPr>
            <a:lstStyle/>
            <a:p>
              <a:pPr marL="0" marR="0" lvl="0" indent="0" algn="l" defTabSz="1022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Tecnologia chega ao mercado?</a:t>
              </a:r>
            </a:p>
          </p:txBody>
        </p:sp>
        <p:sp>
          <p:nvSpPr>
            <p:cNvPr id="46" name="Rectangle 12">
              <a:extLst>
                <a:ext uri="{FF2B5EF4-FFF2-40B4-BE49-F238E27FC236}">
                  <a16:creationId xmlns:a16="http://schemas.microsoft.com/office/drawing/2014/main" id="{DDA81AAE-2EB2-EC0C-6B8E-BD29151E8A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0232" y="4509120"/>
              <a:ext cx="2088232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1">
              <a:spAutoFit/>
            </a:bodyPr>
            <a:lstStyle/>
            <a:p>
              <a:pPr marL="0" marR="0" lvl="0" indent="0" algn="l" defTabSz="1022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Tecnologia chega ao mercado?</a:t>
              </a:r>
            </a:p>
          </p:txBody>
        </p:sp>
      </p:grpSp>
      <p:sp>
        <p:nvSpPr>
          <p:cNvPr id="47" name="Rectangle 12">
            <a:extLst>
              <a:ext uri="{FF2B5EF4-FFF2-40B4-BE49-F238E27FC236}">
                <a16:creationId xmlns:a16="http://schemas.microsoft.com/office/drawing/2014/main" id="{1C879BA7-4177-D911-6868-B33F760A6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527" y="1626152"/>
            <a:ext cx="657984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b" anchorCtr="1">
            <a:spAutoFit/>
          </a:bodyPr>
          <a:lstStyle/>
          <a:p>
            <a:pPr marL="0" marR="0" lvl="0" indent="0" algn="l" defTabSz="1022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Qual o Valor das tecnologias seguindo a lógica do valor investido?</a:t>
            </a:r>
          </a:p>
        </p:txBody>
      </p:sp>
      <p:sp>
        <p:nvSpPr>
          <p:cNvPr id="48" name="Forma livre 62">
            <a:extLst>
              <a:ext uri="{FF2B5EF4-FFF2-40B4-BE49-F238E27FC236}">
                <a16:creationId xmlns:a16="http://schemas.microsoft.com/office/drawing/2014/main" id="{8F871D96-5947-FA42-CA7B-9CEAAE05DE3F}"/>
              </a:ext>
            </a:extLst>
          </p:cNvPr>
          <p:cNvSpPr/>
          <p:nvPr/>
        </p:nvSpPr>
        <p:spPr>
          <a:xfrm>
            <a:off x="6638240" y="3281445"/>
            <a:ext cx="1329968" cy="1735331"/>
          </a:xfrm>
          <a:custGeom>
            <a:avLst/>
            <a:gdLst>
              <a:gd name="connsiteX0" fmla="*/ 0 w 1512168"/>
              <a:gd name="connsiteY0" fmla="*/ 144019 h 864096"/>
              <a:gd name="connsiteX1" fmla="*/ 42182 w 1512168"/>
              <a:gd name="connsiteY1" fmla="*/ 42182 h 864096"/>
              <a:gd name="connsiteX2" fmla="*/ 144019 w 1512168"/>
              <a:gd name="connsiteY2" fmla="*/ 0 h 864096"/>
              <a:gd name="connsiteX3" fmla="*/ 252028 w 1512168"/>
              <a:gd name="connsiteY3" fmla="*/ 0 h 864096"/>
              <a:gd name="connsiteX4" fmla="*/ 252028 w 1512168"/>
              <a:gd name="connsiteY4" fmla="*/ 0 h 864096"/>
              <a:gd name="connsiteX5" fmla="*/ 630070 w 1512168"/>
              <a:gd name="connsiteY5" fmla="*/ 0 h 864096"/>
              <a:gd name="connsiteX6" fmla="*/ 1368149 w 1512168"/>
              <a:gd name="connsiteY6" fmla="*/ 0 h 864096"/>
              <a:gd name="connsiteX7" fmla="*/ 1469986 w 1512168"/>
              <a:gd name="connsiteY7" fmla="*/ 42182 h 864096"/>
              <a:gd name="connsiteX8" fmla="*/ 1512168 w 1512168"/>
              <a:gd name="connsiteY8" fmla="*/ 144019 h 864096"/>
              <a:gd name="connsiteX9" fmla="*/ 1512168 w 1512168"/>
              <a:gd name="connsiteY9" fmla="*/ 504056 h 864096"/>
              <a:gd name="connsiteX10" fmla="*/ 1512168 w 1512168"/>
              <a:gd name="connsiteY10" fmla="*/ 504056 h 864096"/>
              <a:gd name="connsiteX11" fmla="*/ 1512168 w 1512168"/>
              <a:gd name="connsiteY11" fmla="*/ 720080 h 864096"/>
              <a:gd name="connsiteX12" fmla="*/ 1512168 w 1512168"/>
              <a:gd name="connsiteY12" fmla="*/ 720077 h 864096"/>
              <a:gd name="connsiteX13" fmla="*/ 1469986 w 1512168"/>
              <a:gd name="connsiteY13" fmla="*/ 821914 h 864096"/>
              <a:gd name="connsiteX14" fmla="*/ 1368149 w 1512168"/>
              <a:gd name="connsiteY14" fmla="*/ 864096 h 864096"/>
              <a:gd name="connsiteX15" fmla="*/ 630070 w 1512168"/>
              <a:gd name="connsiteY15" fmla="*/ 864096 h 864096"/>
              <a:gd name="connsiteX16" fmla="*/ 339451 w 1512168"/>
              <a:gd name="connsiteY16" fmla="*/ 1353105 h 864096"/>
              <a:gd name="connsiteX17" fmla="*/ 252028 w 1512168"/>
              <a:gd name="connsiteY17" fmla="*/ 864096 h 864096"/>
              <a:gd name="connsiteX18" fmla="*/ 144019 w 1512168"/>
              <a:gd name="connsiteY18" fmla="*/ 864096 h 864096"/>
              <a:gd name="connsiteX19" fmla="*/ 42182 w 1512168"/>
              <a:gd name="connsiteY19" fmla="*/ 821914 h 864096"/>
              <a:gd name="connsiteX20" fmla="*/ 0 w 1512168"/>
              <a:gd name="connsiteY20" fmla="*/ 720077 h 864096"/>
              <a:gd name="connsiteX21" fmla="*/ 0 w 1512168"/>
              <a:gd name="connsiteY21" fmla="*/ 720080 h 864096"/>
              <a:gd name="connsiteX22" fmla="*/ 0 w 1512168"/>
              <a:gd name="connsiteY22" fmla="*/ 504056 h 864096"/>
              <a:gd name="connsiteX23" fmla="*/ 0 w 1512168"/>
              <a:gd name="connsiteY23" fmla="*/ 504056 h 864096"/>
              <a:gd name="connsiteX24" fmla="*/ 0 w 1512168"/>
              <a:gd name="connsiteY24" fmla="*/ 144019 h 864096"/>
              <a:gd name="connsiteX0" fmla="*/ 0 w 1512168"/>
              <a:gd name="connsiteY0" fmla="*/ 576067 h 1785153"/>
              <a:gd name="connsiteX1" fmla="*/ 42182 w 1512168"/>
              <a:gd name="connsiteY1" fmla="*/ 474230 h 1785153"/>
              <a:gd name="connsiteX2" fmla="*/ 144019 w 1512168"/>
              <a:gd name="connsiteY2" fmla="*/ 432048 h 1785153"/>
              <a:gd name="connsiteX3" fmla="*/ 252028 w 1512168"/>
              <a:gd name="connsiteY3" fmla="*/ 432048 h 1785153"/>
              <a:gd name="connsiteX4" fmla="*/ 576064 w 1512168"/>
              <a:gd name="connsiteY4" fmla="*/ 0 h 1785153"/>
              <a:gd name="connsiteX5" fmla="*/ 630070 w 1512168"/>
              <a:gd name="connsiteY5" fmla="*/ 432048 h 1785153"/>
              <a:gd name="connsiteX6" fmla="*/ 1368149 w 1512168"/>
              <a:gd name="connsiteY6" fmla="*/ 432048 h 1785153"/>
              <a:gd name="connsiteX7" fmla="*/ 1469986 w 1512168"/>
              <a:gd name="connsiteY7" fmla="*/ 474230 h 1785153"/>
              <a:gd name="connsiteX8" fmla="*/ 1512168 w 1512168"/>
              <a:gd name="connsiteY8" fmla="*/ 576067 h 1785153"/>
              <a:gd name="connsiteX9" fmla="*/ 1512168 w 1512168"/>
              <a:gd name="connsiteY9" fmla="*/ 936104 h 1785153"/>
              <a:gd name="connsiteX10" fmla="*/ 1512168 w 1512168"/>
              <a:gd name="connsiteY10" fmla="*/ 936104 h 1785153"/>
              <a:gd name="connsiteX11" fmla="*/ 1512168 w 1512168"/>
              <a:gd name="connsiteY11" fmla="*/ 1152128 h 1785153"/>
              <a:gd name="connsiteX12" fmla="*/ 1512168 w 1512168"/>
              <a:gd name="connsiteY12" fmla="*/ 1152125 h 1785153"/>
              <a:gd name="connsiteX13" fmla="*/ 1469986 w 1512168"/>
              <a:gd name="connsiteY13" fmla="*/ 1253962 h 1785153"/>
              <a:gd name="connsiteX14" fmla="*/ 1368149 w 1512168"/>
              <a:gd name="connsiteY14" fmla="*/ 1296144 h 1785153"/>
              <a:gd name="connsiteX15" fmla="*/ 630070 w 1512168"/>
              <a:gd name="connsiteY15" fmla="*/ 1296144 h 1785153"/>
              <a:gd name="connsiteX16" fmla="*/ 339451 w 1512168"/>
              <a:gd name="connsiteY16" fmla="*/ 1785153 h 1785153"/>
              <a:gd name="connsiteX17" fmla="*/ 252028 w 1512168"/>
              <a:gd name="connsiteY17" fmla="*/ 1296144 h 1785153"/>
              <a:gd name="connsiteX18" fmla="*/ 144019 w 1512168"/>
              <a:gd name="connsiteY18" fmla="*/ 1296144 h 1785153"/>
              <a:gd name="connsiteX19" fmla="*/ 42182 w 1512168"/>
              <a:gd name="connsiteY19" fmla="*/ 1253962 h 1785153"/>
              <a:gd name="connsiteX20" fmla="*/ 0 w 1512168"/>
              <a:gd name="connsiteY20" fmla="*/ 1152125 h 1785153"/>
              <a:gd name="connsiteX21" fmla="*/ 0 w 1512168"/>
              <a:gd name="connsiteY21" fmla="*/ 1152128 h 1785153"/>
              <a:gd name="connsiteX22" fmla="*/ 0 w 1512168"/>
              <a:gd name="connsiteY22" fmla="*/ 936104 h 1785153"/>
              <a:gd name="connsiteX23" fmla="*/ 0 w 1512168"/>
              <a:gd name="connsiteY23" fmla="*/ 936104 h 1785153"/>
              <a:gd name="connsiteX24" fmla="*/ 0 w 1512168"/>
              <a:gd name="connsiteY24" fmla="*/ 576067 h 178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12168" h="1785153">
                <a:moveTo>
                  <a:pt x="0" y="576067"/>
                </a:moveTo>
                <a:cubicBezTo>
                  <a:pt x="0" y="537871"/>
                  <a:pt x="15173" y="501239"/>
                  <a:pt x="42182" y="474230"/>
                </a:cubicBezTo>
                <a:cubicBezTo>
                  <a:pt x="69191" y="447221"/>
                  <a:pt x="105823" y="432048"/>
                  <a:pt x="144019" y="432048"/>
                </a:cubicBezTo>
                <a:lnTo>
                  <a:pt x="252028" y="432048"/>
                </a:lnTo>
                <a:lnTo>
                  <a:pt x="576064" y="0"/>
                </a:lnTo>
                <a:lnTo>
                  <a:pt x="630070" y="432048"/>
                </a:lnTo>
                <a:lnTo>
                  <a:pt x="1368149" y="432048"/>
                </a:lnTo>
                <a:cubicBezTo>
                  <a:pt x="1406345" y="432048"/>
                  <a:pt x="1442977" y="447221"/>
                  <a:pt x="1469986" y="474230"/>
                </a:cubicBezTo>
                <a:cubicBezTo>
                  <a:pt x="1496995" y="501239"/>
                  <a:pt x="1512168" y="537871"/>
                  <a:pt x="1512168" y="576067"/>
                </a:cubicBezTo>
                <a:lnTo>
                  <a:pt x="1512168" y="936104"/>
                </a:lnTo>
                <a:lnTo>
                  <a:pt x="1512168" y="936104"/>
                </a:lnTo>
                <a:lnTo>
                  <a:pt x="1512168" y="1152128"/>
                </a:lnTo>
                <a:lnTo>
                  <a:pt x="1512168" y="1152125"/>
                </a:lnTo>
                <a:cubicBezTo>
                  <a:pt x="1512168" y="1190321"/>
                  <a:pt x="1496995" y="1226953"/>
                  <a:pt x="1469986" y="1253962"/>
                </a:cubicBezTo>
                <a:cubicBezTo>
                  <a:pt x="1442977" y="1280971"/>
                  <a:pt x="1406345" y="1296144"/>
                  <a:pt x="1368149" y="1296144"/>
                </a:cubicBezTo>
                <a:lnTo>
                  <a:pt x="630070" y="1296144"/>
                </a:lnTo>
                <a:lnTo>
                  <a:pt x="339451" y="1785153"/>
                </a:lnTo>
                <a:lnTo>
                  <a:pt x="252028" y="1296144"/>
                </a:lnTo>
                <a:lnTo>
                  <a:pt x="144019" y="1296144"/>
                </a:lnTo>
                <a:cubicBezTo>
                  <a:pt x="105823" y="1296144"/>
                  <a:pt x="69191" y="1280971"/>
                  <a:pt x="42182" y="1253962"/>
                </a:cubicBezTo>
                <a:cubicBezTo>
                  <a:pt x="15173" y="1226953"/>
                  <a:pt x="0" y="1190321"/>
                  <a:pt x="0" y="1152125"/>
                </a:cubicBezTo>
                <a:lnTo>
                  <a:pt x="0" y="1152128"/>
                </a:lnTo>
                <a:lnTo>
                  <a:pt x="0" y="936104"/>
                </a:lnTo>
                <a:lnTo>
                  <a:pt x="0" y="936104"/>
                </a:lnTo>
                <a:lnTo>
                  <a:pt x="0" y="57606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Possuem o mesmo valor?</a:t>
            </a:r>
          </a:p>
        </p:txBody>
      </p:sp>
    </p:spTree>
    <p:extLst>
      <p:ext uri="{BB962C8B-B14F-4D97-AF65-F5344CB8AC3E}">
        <p14:creationId xmlns:p14="http://schemas.microsoft.com/office/powerpoint/2010/main" val="418401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build="allAtOnce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 dirty="0" err="1">
                <a:solidFill>
                  <a:srgbClr val="0B2859"/>
                </a:solidFill>
                <a:latin typeface="Open Sans"/>
              </a:rPr>
              <a:t>Exercício</a:t>
            </a:r>
            <a:r>
              <a:rPr lang="pt-BR" sz="2600" b="1" i="0" dirty="0">
                <a:solidFill>
                  <a:srgbClr val="0B2859"/>
                </a:solidFill>
                <a:latin typeface="Open Sans"/>
              </a:rPr>
              <a:t> D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 ·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Valoração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pelo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Método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de Custos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CONTEXTO: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Tecnologia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de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biocombustível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em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desenvolvimento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DADOS:</a:t>
            </a:r>
          </a:p>
          <a:p>
            <a:pPr lvl="1"/>
            <a:r>
              <a:rPr dirty="0"/>
              <a:t>Investimento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laboratorial (</a:t>
            </a:r>
            <a:r>
              <a:rPr dirty="0" err="1"/>
              <a:t>já</a:t>
            </a:r>
            <a:r>
              <a:rPr dirty="0"/>
              <a:t> </a:t>
            </a:r>
            <a:r>
              <a:rPr dirty="0" err="1"/>
              <a:t>realizado</a:t>
            </a:r>
            <a:r>
              <a:rPr dirty="0"/>
              <a:t>): R$ 100 mil/</a:t>
            </a:r>
            <a:r>
              <a:rPr dirty="0" err="1"/>
              <a:t>ano</a:t>
            </a:r>
            <a:r>
              <a:rPr dirty="0"/>
              <a:t> · 3 </a:t>
            </a:r>
            <a:r>
              <a:rPr dirty="0" err="1"/>
              <a:t>anos</a:t>
            </a:r>
            <a:r>
              <a:rPr dirty="0"/>
              <a:t>.</a:t>
            </a:r>
          </a:p>
          <a:p>
            <a:pPr lvl="1"/>
            <a:r>
              <a:rPr dirty="0"/>
              <a:t>Investimento </a:t>
            </a:r>
            <a:r>
              <a:rPr dirty="0" err="1"/>
              <a:t>na</a:t>
            </a:r>
            <a:r>
              <a:rPr dirty="0"/>
              <a:t> planta </a:t>
            </a:r>
            <a:r>
              <a:rPr dirty="0" err="1"/>
              <a:t>demonstrativa</a:t>
            </a:r>
            <a:r>
              <a:rPr dirty="0"/>
              <a:t>: R$ 300 mil/</a:t>
            </a:r>
            <a:r>
              <a:rPr dirty="0" err="1"/>
              <a:t>ano</a:t>
            </a:r>
            <a:r>
              <a:rPr dirty="0"/>
              <a:t> · 2 </a:t>
            </a:r>
            <a:r>
              <a:rPr dirty="0" err="1"/>
              <a:t>anos</a:t>
            </a:r>
            <a:r>
              <a:rPr dirty="0"/>
              <a:t>.</a:t>
            </a:r>
          </a:p>
          <a:p>
            <a:pPr lvl="1"/>
            <a:r>
              <a:rPr dirty="0"/>
              <a:t>Investimento </a:t>
            </a:r>
            <a:r>
              <a:rPr dirty="0" err="1"/>
              <a:t>na</a:t>
            </a:r>
            <a:r>
              <a:rPr dirty="0"/>
              <a:t> planta </a:t>
            </a:r>
            <a:r>
              <a:rPr dirty="0" err="1"/>
              <a:t>comercial</a:t>
            </a:r>
            <a:r>
              <a:rPr dirty="0"/>
              <a:t>: R$ 1 </a:t>
            </a:r>
            <a:r>
              <a:rPr dirty="0" err="1"/>
              <a:t>milhão</a:t>
            </a:r>
            <a:r>
              <a:rPr dirty="0"/>
              <a:t>/</a:t>
            </a:r>
            <a:r>
              <a:rPr dirty="0" err="1"/>
              <a:t>ano</a:t>
            </a:r>
            <a:r>
              <a:rPr dirty="0"/>
              <a:t> · 2 </a:t>
            </a:r>
            <a:r>
              <a:rPr dirty="0" err="1"/>
              <a:t>anos</a:t>
            </a:r>
            <a:r>
              <a:rPr dirty="0"/>
              <a:t>.</a:t>
            </a:r>
          </a:p>
          <a:p>
            <a:pPr lvl="1"/>
            <a:r>
              <a:rPr dirty="0" err="1"/>
              <a:t>Lucro</a:t>
            </a:r>
            <a:r>
              <a:rPr dirty="0"/>
              <a:t> </a:t>
            </a:r>
            <a:r>
              <a:rPr dirty="0" err="1"/>
              <a:t>esperado</a:t>
            </a:r>
            <a:r>
              <a:rPr dirty="0"/>
              <a:t> </a:t>
            </a:r>
            <a:r>
              <a:rPr dirty="0" err="1"/>
              <a:t>após</a:t>
            </a:r>
            <a:r>
              <a:rPr dirty="0"/>
              <a:t> </a:t>
            </a:r>
            <a:r>
              <a:rPr dirty="0" err="1"/>
              <a:t>início</a:t>
            </a:r>
            <a:r>
              <a:rPr dirty="0"/>
              <a:t> da planta </a:t>
            </a:r>
            <a:r>
              <a:rPr dirty="0" err="1"/>
              <a:t>comercial</a:t>
            </a:r>
            <a:r>
              <a:rPr dirty="0"/>
              <a:t>: R$ 600 mil/</a:t>
            </a:r>
            <a:r>
              <a:rPr dirty="0" err="1"/>
              <a:t>ano</a:t>
            </a:r>
            <a:r>
              <a:rPr dirty="0"/>
              <a:t> · 10 </a:t>
            </a:r>
            <a:r>
              <a:rPr dirty="0" err="1"/>
              <a:t>anos</a:t>
            </a:r>
            <a:r>
              <a:rPr dirty="0"/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TAREFA EM DUPLAS · 8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minutos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</a:t>
            </a:r>
          </a:p>
          <a:p>
            <a:pPr lvl="1"/>
            <a:r>
              <a:rPr dirty="0"/>
              <a:t>a) Valor da </a:t>
            </a:r>
            <a:r>
              <a:rPr dirty="0" err="1"/>
              <a:t>tecnologia</a:t>
            </a:r>
            <a:r>
              <a:rPr dirty="0"/>
              <a:t> </a:t>
            </a:r>
            <a:r>
              <a:rPr dirty="0" err="1"/>
              <a:t>hoje</a:t>
            </a:r>
            <a:r>
              <a:rPr dirty="0"/>
              <a:t> </a:t>
            </a:r>
            <a:r>
              <a:rPr dirty="0" err="1"/>
              <a:t>pelo</a:t>
            </a:r>
            <a:r>
              <a:rPr dirty="0"/>
              <a:t> </a:t>
            </a:r>
            <a:r>
              <a:rPr dirty="0" err="1"/>
              <a:t>método</a:t>
            </a:r>
            <a:r>
              <a:rPr dirty="0"/>
              <a:t> de Custos.</a:t>
            </a:r>
          </a:p>
          <a:p>
            <a:pPr lvl="1"/>
            <a:r>
              <a:rPr dirty="0"/>
              <a:t>b) Valor </a:t>
            </a:r>
            <a:r>
              <a:rPr dirty="0" err="1"/>
              <a:t>esperado</a:t>
            </a:r>
            <a:r>
              <a:rPr dirty="0"/>
              <a:t> </a:t>
            </a:r>
            <a:r>
              <a:rPr dirty="0" err="1"/>
              <a:t>ao</a:t>
            </a:r>
            <a:r>
              <a:rPr dirty="0"/>
              <a:t> </a:t>
            </a:r>
            <a:r>
              <a:rPr dirty="0" err="1"/>
              <a:t>fim</a:t>
            </a:r>
            <a:r>
              <a:rPr dirty="0"/>
              <a:t> da planta </a:t>
            </a:r>
            <a:r>
              <a:rPr dirty="0" err="1"/>
              <a:t>demonstrativa</a:t>
            </a:r>
            <a:r>
              <a:rPr dirty="0"/>
              <a:t> (</a:t>
            </a:r>
            <a:r>
              <a:rPr dirty="0" err="1"/>
              <a:t>daqui</a:t>
            </a:r>
            <a:r>
              <a:rPr dirty="0"/>
              <a:t> a 2 </a:t>
            </a:r>
            <a:r>
              <a:rPr dirty="0" err="1"/>
              <a:t>anos</a:t>
            </a:r>
            <a:r>
              <a:rPr dirty="0"/>
              <a:t>).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Abordagem por Múltiplos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599" y="1536633"/>
            <a:ext cx="11637855" cy="45552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Valor é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estimado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partir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de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transações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comparáveis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Padroniza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-se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uma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métrica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(EBITDA,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receita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, m²,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por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usuário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) e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aplica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-se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ativo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em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análise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Analogia do mercado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imobiliário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 R$/m² da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região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× m² do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imóvel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=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preço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esperado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Variantes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 Venture Capital Method,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múltiplos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de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transações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privadas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,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paradigmas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de royalty.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Limitação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dependência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de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informação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confiável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sobre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transações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similares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—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frequentemente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confidencial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DC4BA-B54B-46B4-E99A-CE4A9AC6A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84D8D-5518-0EC1-018A-36A84A642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00" b="1" i="0" dirty="0">
                <a:solidFill>
                  <a:srgbClr val="0B2859"/>
                </a:solidFill>
                <a:latin typeface="Open Sans"/>
              </a:rPr>
              <a:t>Exemplo da a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bordagem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por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Múltiplos</a:t>
            </a:r>
            <a:endParaRPr sz="2600" b="1" i="0" dirty="0">
              <a:solidFill>
                <a:srgbClr val="0B2859"/>
              </a:solidFill>
              <a:latin typeface="Open Sans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D9D05876-F50C-5292-CEDF-145446225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621000"/>
            <a:ext cx="24148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pt-BR" sz="20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Apartamento 1 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C2E9DF76-ACBF-AABE-0505-F5C79DDB4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133600"/>
            <a:ext cx="4191000" cy="16619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287337" marR="0" lvl="1" indent="-285750" algn="l" defTabSz="893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Preço de venda (efetivado):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R$ 800.000,00</a:t>
            </a:r>
          </a:p>
          <a:p>
            <a:pPr marL="287337" marR="0" lvl="1" indent="-285750" algn="l" defTabSz="893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endParaRPr kumimoji="0" lang="pt-BR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7337" marR="0" lvl="1" indent="-285750" algn="l" defTabSz="893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Tamanho: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160m²</a:t>
            </a:r>
          </a:p>
          <a:p>
            <a:pPr marL="287337" marR="0" lvl="1" indent="-285750" algn="l" defTabSz="893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7337" marR="0" lvl="1" indent="-285750" algn="l" defTabSz="893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Múltiplo: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R$ 5.000,00 / m²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C6A6F212-F98F-B98A-6350-1E8E91D05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1621000"/>
            <a:ext cx="24148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pt-BR" sz="20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Apartamento 2 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9862BBA6-74DC-9917-FCDC-6DA932B2B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2133600"/>
            <a:ext cx="4191000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287337" marR="0" lvl="1" indent="-285750" algn="l" defTabSz="893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Mesma região</a:t>
            </a: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7337" marR="0" lvl="1" indent="-285750" algn="l" defTabSz="893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endParaRPr kumimoji="0" lang="pt-BR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7337" marR="0" lvl="1" indent="-285750" algn="l" defTabSz="893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Tamanho: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210m²</a:t>
            </a:r>
          </a:p>
          <a:p>
            <a:pPr marL="287337" marR="0" lvl="1" indent="-285750" algn="l" defTabSz="893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7337" marR="0" lvl="1" indent="-285750" algn="l" defTabSz="893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Valor de mercado: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</a:t>
            </a: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E126193F-2C58-656C-C063-7F3968950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3171" y="3923466"/>
            <a:ext cx="24148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pt-BR" sz="20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~R$ 1.050.000,00</a:t>
            </a:r>
          </a:p>
        </p:txBody>
      </p:sp>
    </p:spTree>
    <p:extLst>
      <p:ext uri="{BB962C8B-B14F-4D97-AF65-F5344CB8AC3E}">
        <p14:creationId xmlns:p14="http://schemas.microsoft.com/office/powerpoint/2010/main" val="288408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 dirty="0" err="1">
                <a:solidFill>
                  <a:srgbClr val="0B2859"/>
                </a:solidFill>
                <a:latin typeface="Open Sans"/>
              </a:rPr>
              <a:t>Exercício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</a:t>
            </a:r>
            <a:r>
              <a:rPr lang="pt-BR" sz="2600" b="1" i="0" dirty="0">
                <a:solidFill>
                  <a:srgbClr val="0B2859"/>
                </a:solidFill>
                <a:latin typeface="Open Sans"/>
              </a:rPr>
              <a:t>E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·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Valoração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por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Múltiplos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(EBITDA)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536633"/>
            <a:ext cx="12192000" cy="45552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CONTEXTO: A Empresa Y atua no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mesmo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mercado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que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A, B e C,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negociadas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nos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últimos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2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anos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DADOS:</a:t>
            </a:r>
          </a:p>
          <a:p>
            <a:pPr lvl="1"/>
            <a:r>
              <a:rPr dirty="0"/>
              <a:t>Empresa A — EBITDA $500 · valor de </a:t>
            </a:r>
            <a:r>
              <a:rPr dirty="0" err="1"/>
              <a:t>venda</a:t>
            </a:r>
            <a:r>
              <a:rPr dirty="0"/>
              <a:t> $4.000 · </a:t>
            </a:r>
            <a:r>
              <a:rPr dirty="0" err="1"/>
              <a:t>múltiplo</a:t>
            </a:r>
            <a:r>
              <a:rPr dirty="0"/>
              <a:t> 8x.</a:t>
            </a:r>
          </a:p>
          <a:p>
            <a:pPr lvl="1"/>
            <a:r>
              <a:rPr dirty="0"/>
              <a:t>Empresa B — EBITDA $1.200 · valor de </a:t>
            </a:r>
            <a:r>
              <a:rPr dirty="0" err="1"/>
              <a:t>venda</a:t>
            </a:r>
            <a:r>
              <a:rPr dirty="0"/>
              <a:t> $9.000 · </a:t>
            </a:r>
            <a:r>
              <a:rPr dirty="0" err="1"/>
              <a:t>múltiplo</a:t>
            </a:r>
            <a:r>
              <a:rPr dirty="0"/>
              <a:t> 7,5x.</a:t>
            </a:r>
          </a:p>
          <a:p>
            <a:pPr lvl="1"/>
            <a:r>
              <a:rPr dirty="0"/>
              <a:t>Empresa C — EBITDA $800 · valor de </a:t>
            </a:r>
            <a:r>
              <a:rPr dirty="0" err="1"/>
              <a:t>venda</a:t>
            </a:r>
            <a:r>
              <a:rPr dirty="0"/>
              <a:t> $6.800 · </a:t>
            </a:r>
            <a:r>
              <a:rPr dirty="0" err="1"/>
              <a:t>múltiplo</a:t>
            </a:r>
            <a:r>
              <a:rPr dirty="0"/>
              <a:t> 8,5x.</a:t>
            </a:r>
          </a:p>
          <a:p>
            <a:pPr lvl="1"/>
            <a:r>
              <a:rPr dirty="0"/>
              <a:t>EBITDA da Empresa Y no </a:t>
            </a:r>
            <a:r>
              <a:rPr dirty="0" err="1"/>
              <a:t>último</a:t>
            </a:r>
            <a:r>
              <a:rPr dirty="0"/>
              <a:t> </a:t>
            </a:r>
            <a:r>
              <a:rPr dirty="0" err="1"/>
              <a:t>ano</a:t>
            </a:r>
            <a:r>
              <a:rPr dirty="0"/>
              <a:t>: $800.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TAREFA EM DUPLAS · 6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minutos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 qual o valor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estimado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da Empresa Y? Como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justificar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escolha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do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múltiplo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?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i="0" dirty="0">
                <a:solidFill>
                  <a:srgbClr val="FFFFFF"/>
                </a:solidFill>
                <a:latin typeface="Open Sans"/>
              </a:rPr>
              <a:t>Bloco 5 · </a:t>
            </a:r>
            <a:r>
              <a:rPr lang="pt-BR" sz="3200" b="1" i="0" dirty="0">
                <a:solidFill>
                  <a:srgbClr val="FFFFFF"/>
                </a:solidFill>
                <a:latin typeface="Open Sans"/>
              </a:rPr>
              <a:t>Prática</a:t>
            </a:r>
            <a:r>
              <a:rPr sz="3200" b="1" i="0" dirty="0">
                <a:solidFill>
                  <a:srgbClr val="FFFFFF"/>
                </a:solidFill>
                <a:latin typeface="Open Sans"/>
              </a:rPr>
              <a:t> II — FCD &amp; </a:t>
            </a:r>
            <a:r>
              <a:rPr lang="pt-BR" sz="3200" b="1" i="0" dirty="0">
                <a:solidFill>
                  <a:srgbClr val="FFFFFF"/>
                </a:solidFill>
                <a:latin typeface="Open Sans"/>
              </a:rPr>
              <a:t>Opções Reais</a:t>
            </a:r>
            <a:endParaRPr sz="3200" b="1" i="0" dirty="0">
              <a:solidFill>
                <a:srgbClr val="FFFFFF"/>
              </a:solidFill>
              <a:latin typeface="Open Sans"/>
            </a:endParaRPr>
          </a:p>
        </p:txBody>
      </p:sp>
      <p:pic>
        <p:nvPicPr>
          <p:cNvPr id="4" name="Google Shape;113;p27">
            <a:extLst>
              <a:ext uri="{FF2B5EF4-FFF2-40B4-BE49-F238E27FC236}">
                <a16:creationId xmlns:a16="http://schemas.microsoft.com/office/drawing/2014/main" id="{469221D2-D5C7-4B31-E92E-A71921356B0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52371" y="554159"/>
            <a:ext cx="1410061" cy="5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0" y="309502"/>
            <a:ext cx="11360800" cy="763600"/>
          </a:xfrm>
        </p:spPr>
        <p:txBody>
          <a:bodyPr/>
          <a:lstStyle/>
          <a:p>
            <a:r>
              <a:rPr sz="2600" b="1" i="0" dirty="0" err="1">
                <a:solidFill>
                  <a:srgbClr val="0B2859"/>
                </a:solidFill>
                <a:latin typeface="Open Sans"/>
              </a:rPr>
              <a:t>Abordagem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da Renda ·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Fluxo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de Caixa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Descontado</a:t>
            </a:r>
            <a:endParaRPr sz="2600" b="1" i="0" dirty="0">
              <a:solidFill>
                <a:srgbClr val="0B2859"/>
              </a:solidFill>
              <a:latin typeface="Open San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08037" y="5897997"/>
            <a:ext cx="56920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dirty="0">
                <a:solidFill>
                  <a:srgbClr val="0092BA"/>
                </a:solidFill>
                <a:latin typeface="Open Sans"/>
              </a:rPr>
              <a:t>•  FCₜ  </a:t>
            </a:r>
            <a:r>
              <a:rPr sz="1300" dirty="0" err="1">
                <a:solidFill>
                  <a:srgbClr val="222222"/>
                </a:solidFill>
                <a:latin typeface="Open Sans"/>
              </a:rPr>
              <a:t>Fluxo</a:t>
            </a:r>
            <a:r>
              <a:rPr sz="1300" dirty="0">
                <a:solidFill>
                  <a:srgbClr val="222222"/>
                </a:solidFill>
                <a:latin typeface="Open Sans"/>
              </a:rPr>
              <a:t> de </a:t>
            </a:r>
            <a:r>
              <a:rPr sz="1300" dirty="0" err="1">
                <a:solidFill>
                  <a:srgbClr val="222222"/>
                </a:solidFill>
                <a:latin typeface="Open Sans"/>
              </a:rPr>
              <a:t>caixa</a:t>
            </a:r>
            <a:r>
              <a:rPr sz="13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1300" dirty="0" err="1">
                <a:solidFill>
                  <a:srgbClr val="222222"/>
                </a:solidFill>
                <a:latin typeface="Open Sans"/>
              </a:rPr>
              <a:t>esperado</a:t>
            </a:r>
            <a:r>
              <a:rPr sz="1300" dirty="0">
                <a:solidFill>
                  <a:srgbClr val="222222"/>
                </a:solidFill>
                <a:latin typeface="Open Sans"/>
              </a:rPr>
              <a:t> no </a:t>
            </a:r>
            <a:r>
              <a:rPr sz="1300" dirty="0" err="1">
                <a:solidFill>
                  <a:srgbClr val="222222"/>
                </a:solidFill>
                <a:latin typeface="Open Sans"/>
              </a:rPr>
              <a:t>período</a:t>
            </a:r>
            <a:r>
              <a:rPr sz="1300" dirty="0">
                <a:solidFill>
                  <a:srgbClr val="222222"/>
                </a:solidFill>
                <a:latin typeface="Open Sans"/>
              </a:rPr>
              <a:t> t.</a:t>
            </a:r>
          </a:p>
          <a:p>
            <a:endParaRPr sz="1300" dirty="0">
              <a:solidFill>
                <a:srgbClr val="222222"/>
              </a:solidFill>
              <a:latin typeface="Open Sans"/>
            </a:endParaRPr>
          </a:p>
          <a:p>
            <a:r>
              <a:rPr sz="1500" b="1" dirty="0">
                <a:solidFill>
                  <a:srgbClr val="0092BA"/>
                </a:solidFill>
                <a:latin typeface="Open Sans"/>
              </a:rPr>
              <a:t>•  </a:t>
            </a:r>
            <a:r>
              <a:rPr sz="1500" b="1" dirty="0" err="1">
                <a:solidFill>
                  <a:srgbClr val="0092BA"/>
                </a:solidFill>
                <a:latin typeface="Open Sans"/>
              </a:rPr>
              <a:t>i</a:t>
            </a:r>
            <a:r>
              <a:rPr sz="1500" b="1" dirty="0">
                <a:solidFill>
                  <a:srgbClr val="0092BA"/>
                </a:solidFill>
                <a:latin typeface="Open Sans"/>
              </a:rPr>
              <a:t>  </a:t>
            </a:r>
            <a:r>
              <a:rPr sz="1300" dirty="0">
                <a:solidFill>
                  <a:srgbClr val="222222"/>
                </a:solidFill>
                <a:latin typeface="Open Sans"/>
              </a:rPr>
              <a:t>Taxa de </a:t>
            </a:r>
            <a:r>
              <a:rPr sz="1300" dirty="0" err="1">
                <a:solidFill>
                  <a:srgbClr val="222222"/>
                </a:solidFill>
                <a:latin typeface="Open Sans"/>
              </a:rPr>
              <a:t>desconto</a:t>
            </a:r>
            <a:r>
              <a:rPr sz="1300" dirty="0">
                <a:solidFill>
                  <a:srgbClr val="222222"/>
                </a:solidFill>
                <a:latin typeface="Open Sans"/>
              </a:rPr>
              <a:t>: valor do </a:t>
            </a:r>
            <a:r>
              <a:rPr sz="1300" dirty="0" err="1">
                <a:solidFill>
                  <a:srgbClr val="222222"/>
                </a:solidFill>
                <a:latin typeface="Open Sans"/>
              </a:rPr>
              <a:t>dinheiro</a:t>
            </a:r>
            <a:r>
              <a:rPr sz="1300" dirty="0">
                <a:solidFill>
                  <a:srgbClr val="222222"/>
                </a:solidFill>
                <a:latin typeface="Open Sans"/>
              </a:rPr>
              <a:t> no tempo + </a:t>
            </a:r>
            <a:r>
              <a:rPr sz="1300" dirty="0" err="1">
                <a:solidFill>
                  <a:srgbClr val="222222"/>
                </a:solidFill>
                <a:latin typeface="Open Sans"/>
              </a:rPr>
              <a:t>risco</a:t>
            </a:r>
            <a:r>
              <a:rPr sz="1300" dirty="0">
                <a:solidFill>
                  <a:srgbClr val="222222"/>
                </a:solidFill>
                <a:latin typeface="Open Sans"/>
              </a:rPr>
              <a:t> do </a:t>
            </a:r>
            <a:r>
              <a:rPr sz="1300" dirty="0" err="1">
                <a:solidFill>
                  <a:srgbClr val="222222"/>
                </a:solidFill>
                <a:latin typeface="Open Sans"/>
              </a:rPr>
              <a:t>projeto</a:t>
            </a:r>
            <a:r>
              <a:rPr sz="13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endParaRPr sz="1300" dirty="0">
              <a:solidFill>
                <a:srgbClr val="222222"/>
              </a:solidFill>
              <a:latin typeface="Open San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507" y="5910441"/>
            <a:ext cx="5031600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dirty="0">
                <a:solidFill>
                  <a:srgbClr val="0092BA"/>
                </a:solidFill>
                <a:latin typeface="Open Sans"/>
              </a:rPr>
              <a:t>•  Σ  </a:t>
            </a:r>
            <a:r>
              <a:rPr sz="1300" dirty="0">
                <a:solidFill>
                  <a:srgbClr val="222222"/>
                </a:solidFill>
                <a:latin typeface="Open Sans"/>
              </a:rPr>
              <a:t>Soma dos </a:t>
            </a:r>
            <a:r>
              <a:rPr sz="1300" dirty="0" err="1">
                <a:solidFill>
                  <a:srgbClr val="222222"/>
                </a:solidFill>
                <a:latin typeface="Open Sans"/>
              </a:rPr>
              <a:t>fluxos</a:t>
            </a:r>
            <a:r>
              <a:rPr sz="13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1300" dirty="0" err="1">
                <a:solidFill>
                  <a:srgbClr val="222222"/>
                </a:solidFill>
                <a:latin typeface="Open Sans"/>
              </a:rPr>
              <a:t>descontados</a:t>
            </a:r>
            <a:r>
              <a:rPr sz="1300" dirty="0">
                <a:solidFill>
                  <a:srgbClr val="222222"/>
                </a:solidFill>
                <a:latin typeface="Open Sans"/>
              </a:rPr>
              <a:t> de t=0 </a:t>
            </a:r>
            <a:r>
              <a:rPr sz="1300" dirty="0" err="1">
                <a:solidFill>
                  <a:srgbClr val="222222"/>
                </a:solidFill>
                <a:latin typeface="Open Sans"/>
              </a:rPr>
              <a:t>até</a:t>
            </a:r>
            <a:r>
              <a:rPr sz="1300" dirty="0">
                <a:solidFill>
                  <a:srgbClr val="222222"/>
                </a:solidFill>
                <a:latin typeface="Open Sans"/>
              </a:rPr>
              <a:t> n.</a:t>
            </a:r>
          </a:p>
          <a:p>
            <a:endParaRPr sz="1300" dirty="0">
              <a:solidFill>
                <a:srgbClr val="222222"/>
              </a:solidFill>
              <a:latin typeface="Open Sans"/>
            </a:endParaRPr>
          </a:p>
          <a:p>
            <a:r>
              <a:rPr sz="1500" b="1" dirty="0">
                <a:solidFill>
                  <a:srgbClr val="0092BA"/>
                </a:solidFill>
                <a:latin typeface="Open Sans"/>
              </a:rPr>
              <a:t>•  VPL &gt; 0  </a:t>
            </a:r>
            <a:r>
              <a:rPr sz="1300" dirty="0" err="1">
                <a:solidFill>
                  <a:srgbClr val="222222"/>
                </a:solidFill>
                <a:latin typeface="Open Sans"/>
              </a:rPr>
              <a:t>Projeto</a:t>
            </a:r>
            <a:r>
              <a:rPr sz="13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1300" dirty="0" err="1">
                <a:solidFill>
                  <a:srgbClr val="222222"/>
                </a:solidFill>
                <a:latin typeface="Open Sans"/>
              </a:rPr>
              <a:t>cria</a:t>
            </a:r>
            <a:r>
              <a:rPr sz="1300" dirty="0">
                <a:solidFill>
                  <a:srgbClr val="222222"/>
                </a:solidFill>
                <a:latin typeface="Open Sans"/>
              </a:rPr>
              <a:t> valor; é </a:t>
            </a:r>
            <a:r>
              <a:rPr sz="1300" dirty="0" err="1">
                <a:solidFill>
                  <a:srgbClr val="222222"/>
                </a:solidFill>
                <a:latin typeface="Open Sans"/>
              </a:rPr>
              <a:t>viável</a:t>
            </a:r>
            <a:r>
              <a:rPr sz="1300" dirty="0">
                <a:solidFill>
                  <a:srgbClr val="222222"/>
                </a:solidFill>
                <a:latin typeface="Open Sans"/>
              </a:rPr>
              <a:t>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82159BE-E995-D815-A3DB-18300ABA4666}"/>
              </a:ext>
            </a:extLst>
          </p:cNvPr>
          <p:cNvSpPr txBox="1"/>
          <p:nvPr/>
        </p:nvSpPr>
        <p:spPr>
          <a:xfrm>
            <a:off x="627481" y="1123225"/>
            <a:ext cx="9423437" cy="725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57189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2000" b="0" i="0" u="none" strike="noStrike" cap="none">
                <a:solidFill>
                  <a:srgbClr val="222222"/>
                </a:solidFill>
                <a:latin typeface="Open Sans"/>
                <a:ea typeface="Arial"/>
                <a:cs typeface="Arial"/>
                <a:sym typeface="Arial"/>
              </a:defRPr>
            </a:lvl1pPr>
            <a:lvl2pPr marL="1219170" marR="0" lvl="1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dirty="0"/>
              <a:t>O Valor Presente é o valor gerado a cada ano descontado por uma taxa de desconto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682182D-2D82-24CC-D574-7E91AC486AAC}"/>
              </a:ext>
            </a:extLst>
          </p:cNvPr>
          <p:cNvSpPr txBox="1"/>
          <p:nvPr/>
        </p:nvSpPr>
        <p:spPr>
          <a:xfrm>
            <a:off x="5229779" y="1697437"/>
            <a:ext cx="6405179" cy="1385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609585" marR="0" lvl="0" indent="-457189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2000" b="0" i="0" u="none" strike="noStrike" cap="none">
                <a:solidFill>
                  <a:srgbClr val="222222"/>
                </a:solidFill>
                <a:latin typeface="Open Sans"/>
                <a:ea typeface="Arial"/>
                <a:cs typeface="Arial"/>
              </a:defRPr>
            </a:lvl1pPr>
            <a:lvl2pPr marL="1219170" marR="0" lvl="1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828754" marR="0" lvl="2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2438339" marR="0" lvl="3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3047924" marR="0" lvl="4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3657509" marR="0" lvl="5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4267093" marR="0" lvl="6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4876678" marR="0" lvl="7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5486263" marR="0" lvl="8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 lvl="1"/>
            <a:r>
              <a:rPr lang="pt-BR" dirty="0"/>
              <a:t>O valor do dinheiro no tempo (juros)</a:t>
            </a:r>
          </a:p>
          <a:p>
            <a:pPr lvl="1"/>
            <a:r>
              <a:rPr lang="pt-BR" dirty="0"/>
              <a:t>Riscos de que o fluxo de caixa não se realize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EDC4B24-8152-ACE4-E0DC-F52876EF6B5B}"/>
              </a:ext>
            </a:extLst>
          </p:cNvPr>
          <p:cNvSpPr txBox="1"/>
          <p:nvPr/>
        </p:nvSpPr>
        <p:spPr>
          <a:xfrm>
            <a:off x="627481" y="1622966"/>
            <a:ext cx="5443506" cy="725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609585" marR="0" lvl="0" indent="-457189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2000" b="0" i="0" u="none" strike="noStrike" cap="none">
                <a:solidFill>
                  <a:srgbClr val="222222"/>
                </a:solidFill>
                <a:latin typeface="Open Sans"/>
                <a:ea typeface="Arial"/>
                <a:cs typeface="Arial"/>
              </a:defRPr>
            </a:lvl1pPr>
            <a:lvl2pPr marL="1219170" marR="0" lvl="1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828754" marR="0" lvl="2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2438339" marR="0" lvl="3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3047924" marR="0" lvl="4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3657509" marR="0" lvl="5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4267093" marR="0" lvl="6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4876678" marR="0" lvl="7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5486263" marR="0" lvl="8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pt-BR" dirty="0"/>
              <a:t>A taxa de desconto representa 2 efeitos:</a:t>
            </a:r>
          </a:p>
        </p:txBody>
      </p:sp>
      <p:grpSp>
        <p:nvGrpSpPr>
          <p:cNvPr id="9" name="Grupo 1">
            <a:extLst>
              <a:ext uri="{FF2B5EF4-FFF2-40B4-BE49-F238E27FC236}">
                <a16:creationId xmlns:a16="http://schemas.microsoft.com/office/drawing/2014/main" id="{6E8046B1-8F25-836E-ECD4-A9C1140BD86F}"/>
              </a:ext>
            </a:extLst>
          </p:cNvPr>
          <p:cNvGrpSpPr/>
          <p:nvPr/>
        </p:nvGrpSpPr>
        <p:grpSpPr>
          <a:xfrm>
            <a:off x="415600" y="2593906"/>
            <a:ext cx="8013505" cy="3140869"/>
            <a:chOff x="267244" y="3140263"/>
            <a:chExt cx="8589968" cy="3134550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E1303856-D2A3-EF5D-B3B8-F67CFDA10DA1}"/>
                </a:ext>
              </a:extLst>
            </p:cNvPr>
            <p:cNvSpPr/>
            <p:nvPr/>
          </p:nvSpPr>
          <p:spPr bwMode="auto">
            <a:xfrm>
              <a:off x="3077050" y="3574813"/>
              <a:ext cx="684000" cy="2700000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none" lIns="91440" tIns="91440" rIns="91440" bIns="9144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AF5B2AF2-1891-2729-6F9F-85F9B3C65377}"/>
                </a:ext>
              </a:extLst>
            </p:cNvPr>
            <p:cNvSpPr txBox="1"/>
            <p:nvPr/>
          </p:nvSpPr>
          <p:spPr>
            <a:xfrm>
              <a:off x="3526721" y="3489601"/>
              <a:ext cx="1697421" cy="1039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VPL ou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Valor da Tecnologia</a:t>
              </a:r>
            </a:p>
          </p:txBody>
        </p:sp>
        <p:grpSp>
          <p:nvGrpSpPr>
            <p:cNvPr id="12" name="Grupo 25">
              <a:extLst>
                <a:ext uri="{FF2B5EF4-FFF2-40B4-BE49-F238E27FC236}">
                  <a16:creationId xmlns:a16="http://schemas.microsoft.com/office/drawing/2014/main" id="{5603FB45-5054-81E1-77A3-020501A4DCF3}"/>
                </a:ext>
              </a:extLst>
            </p:cNvPr>
            <p:cNvGrpSpPr/>
            <p:nvPr/>
          </p:nvGrpSpPr>
          <p:grpSpPr>
            <a:xfrm>
              <a:off x="4408894" y="4923026"/>
              <a:ext cx="524730" cy="403889"/>
              <a:chOff x="1087152" y="2780840"/>
              <a:chExt cx="524730" cy="403889"/>
            </a:xfrm>
          </p:grpSpPr>
          <p:cxnSp>
            <p:nvCxnSpPr>
              <p:cNvPr id="85" name="Conector reto 84">
                <a:extLst>
                  <a:ext uri="{FF2B5EF4-FFF2-40B4-BE49-F238E27FC236}">
                    <a16:creationId xmlns:a16="http://schemas.microsoft.com/office/drawing/2014/main" id="{36CB4EE6-12AC-F111-EF85-D43F2BDB27D1}"/>
                  </a:ext>
                </a:extLst>
              </p:cNvPr>
              <p:cNvCxnSpPr/>
              <p:nvPr/>
            </p:nvCxnSpPr>
            <p:spPr bwMode="auto">
              <a:xfrm>
                <a:off x="1111568" y="2780840"/>
                <a:ext cx="0" cy="288000"/>
              </a:xfrm>
              <a:prstGeom prst="line">
                <a:avLst/>
              </a:prstGeom>
              <a:solidFill>
                <a:srgbClr val="9C3328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86" name="CaixaDeTexto 85">
                <a:extLst>
                  <a:ext uri="{FF2B5EF4-FFF2-40B4-BE49-F238E27FC236}">
                    <a16:creationId xmlns:a16="http://schemas.microsoft.com/office/drawing/2014/main" id="{74F9FBF1-F7D6-27B2-5FAA-C51EBA240FF7}"/>
                  </a:ext>
                </a:extLst>
              </p:cNvPr>
              <p:cNvSpPr txBox="1"/>
              <p:nvPr/>
            </p:nvSpPr>
            <p:spPr>
              <a:xfrm>
                <a:off x="1087152" y="2924944"/>
                <a:ext cx="524730" cy="259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</a:t>
                </a:r>
              </a:p>
            </p:txBody>
          </p:sp>
        </p:grp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44217690-EEB6-99CF-11D9-894AB96D3B20}"/>
                </a:ext>
              </a:extLst>
            </p:cNvPr>
            <p:cNvCxnSpPr/>
            <p:nvPr/>
          </p:nvCxnSpPr>
          <p:spPr bwMode="auto">
            <a:xfrm>
              <a:off x="3213446" y="5062194"/>
              <a:ext cx="5256000" cy="0"/>
            </a:xfrm>
            <a:prstGeom prst="line">
              <a:avLst/>
            </a:prstGeom>
            <a:solidFill>
              <a:srgbClr val="9C3328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4" name="Grupo 30">
              <a:extLst>
                <a:ext uri="{FF2B5EF4-FFF2-40B4-BE49-F238E27FC236}">
                  <a16:creationId xmlns:a16="http://schemas.microsoft.com/office/drawing/2014/main" id="{8EFC322E-06FC-A66B-F3D5-184899DAB2C1}"/>
                </a:ext>
              </a:extLst>
            </p:cNvPr>
            <p:cNvGrpSpPr/>
            <p:nvPr/>
          </p:nvGrpSpPr>
          <p:grpSpPr>
            <a:xfrm>
              <a:off x="4804090" y="4923026"/>
              <a:ext cx="524730" cy="403889"/>
              <a:chOff x="978292" y="2780840"/>
              <a:chExt cx="524730" cy="403889"/>
            </a:xfrm>
          </p:grpSpPr>
          <p:cxnSp>
            <p:nvCxnSpPr>
              <p:cNvPr id="83" name="Conector reto 82">
                <a:extLst>
                  <a:ext uri="{FF2B5EF4-FFF2-40B4-BE49-F238E27FC236}">
                    <a16:creationId xmlns:a16="http://schemas.microsoft.com/office/drawing/2014/main" id="{06171405-71DF-68FA-D539-0854ACEF4114}"/>
                  </a:ext>
                </a:extLst>
              </p:cNvPr>
              <p:cNvCxnSpPr/>
              <p:nvPr/>
            </p:nvCxnSpPr>
            <p:spPr bwMode="auto">
              <a:xfrm>
                <a:off x="1111568" y="2780840"/>
                <a:ext cx="0" cy="288000"/>
              </a:xfrm>
              <a:prstGeom prst="line">
                <a:avLst/>
              </a:prstGeom>
              <a:solidFill>
                <a:srgbClr val="9C3328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84" name="CaixaDeTexto 83">
                <a:extLst>
                  <a:ext uri="{FF2B5EF4-FFF2-40B4-BE49-F238E27FC236}">
                    <a16:creationId xmlns:a16="http://schemas.microsoft.com/office/drawing/2014/main" id="{C052EFFA-7D3C-CFAD-0377-D7C3D77AC263}"/>
                  </a:ext>
                </a:extLst>
              </p:cNvPr>
              <p:cNvSpPr txBox="1"/>
              <p:nvPr/>
            </p:nvSpPr>
            <p:spPr>
              <a:xfrm>
                <a:off x="978292" y="2924944"/>
                <a:ext cx="524730" cy="259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</a:t>
                </a:r>
              </a:p>
            </p:txBody>
          </p:sp>
        </p:grpSp>
        <p:grpSp>
          <p:nvGrpSpPr>
            <p:cNvPr id="15" name="Grupo 33">
              <a:extLst>
                <a:ext uri="{FF2B5EF4-FFF2-40B4-BE49-F238E27FC236}">
                  <a16:creationId xmlns:a16="http://schemas.microsoft.com/office/drawing/2014/main" id="{CFD708FE-731E-1A9F-0295-BB96F3EBFB15}"/>
                </a:ext>
              </a:extLst>
            </p:cNvPr>
            <p:cNvGrpSpPr/>
            <p:nvPr/>
          </p:nvGrpSpPr>
          <p:grpSpPr>
            <a:xfrm>
              <a:off x="5297260" y="4923026"/>
              <a:ext cx="524730" cy="403889"/>
              <a:chOff x="967406" y="2780840"/>
              <a:chExt cx="524730" cy="403889"/>
            </a:xfrm>
          </p:grpSpPr>
          <p:cxnSp>
            <p:nvCxnSpPr>
              <p:cNvPr id="81" name="Conector reto 80">
                <a:extLst>
                  <a:ext uri="{FF2B5EF4-FFF2-40B4-BE49-F238E27FC236}">
                    <a16:creationId xmlns:a16="http://schemas.microsoft.com/office/drawing/2014/main" id="{6FAB03DD-7C7A-4C9A-2A55-265B18D5EDB4}"/>
                  </a:ext>
                </a:extLst>
              </p:cNvPr>
              <p:cNvCxnSpPr/>
              <p:nvPr/>
            </p:nvCxnSpPr>
            <p:spPr bwMode="auto">
              <a:xfrm>
                <a:off x="1111568" y="2780840"/>
                <a:ext cx="0" cy="288000"/>
              </a:xfrm>
              <a:prstGeom prst="line">
                <a:avLst/>
              </a:prstGeom>
              <a:solidFill>
                <a:srgbClr val="9C3328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82" name="CaixaDeTexto 81">
                <a:extLst>
                  <a:ext uri="{FF2B5EF4-FFF2-40B4-BE49-F238E27FC236}">
                    <a16:creationId xmlns:a16="http://schemas.microsoft.com/office/drawing/2014/main" id="{ECA66503-BDE0-8BA6-BAE8-4A4E70B2BA73}"/>
                  </a:ext>
                </a:extLst>
              </p:cNvPr>
              <p:cNvSpPr txBox="1"/>
              <p:nvPr/>
            </p:nvSpPr>
            <p:spPr>
              <a:xfrm>
                <a:off x="967406" y="2924944"/>
                <a:ext cx="524730" cy="259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4</a:t>
                </a:r>
              </a:p>
            </p:txBody>
          </p:sp>
        </p:grpSp>
        <p:grpSp>
          <p:nvGrpSpPr>
            <p:cNvPr id="16" name="Grupo 36">
              <a:extLst>
                <a:ext uri="{FF2B5EF4-FFF2-40B4-BE49-F238E27FC236}">
                  <a16:creationId xmlns:a16="http://schemas.microsoft.com/office/drawing/2014/main" id="{8F7C9B91-7B46-044E-63CA-1D29A3AC31AB}"/>
                </a:ext>
              </a:extLst>
            </p:cNvPr>
            <p:cNvGrpSpPr/>
            <p:nvPr/>
          </p:nvGrpSpPr>
          <p:grpSpPr>
            <a:xfrm>
              <a:off x="5790430" y="4923026"/>
              <a:ext cx="524730" cy="403889"/>
              <a:chOff x="956520" y="2780840"/>
              <a:chExt cx="524730" cy="403889"/>
            </a:xfrm>
          </p:grpSpPr>
          <p:cxnSp>
            <p:nvCxnSpPr>
              <p:cNvPr id="79" name="Conector reto 78">
                <a:extLst>
                  <a:ext uri="{FF2B5EF4-FFF2-40B4-BE49-F238E27FC236}">
                    <a16:creationId xmlns:a16="http://schemas.microsoft.com/office/drawing/2014/main" id="{030A6FEA-F4E0-E801-C76B-411ACABEC3A9}"/>
                  </a:ext>
                </a:extLst>
              </p:cNvPr>
              <p:cNvCxnSpPr/>
              <p:nvPr/>
            </p:nvCxnSpPr>
            <p:spPr bwMode="auto">
              <a:xfrm>
                <a:off x="1111568" y="2780840"/>
                <a:ext cx="0" cy="288000"/>
              </a:xfrm>
              <a:prstGeom prst="line">
                <a:avLst/>
              </a:prstGeom>
              <a:solidFill>
                <a:srgbClr val="9C3328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80" name="CaixaDeTexto 79">
                <a:extLst>
                  <a:ext uri="{FF2B5EF4-FFF2-40B4-BE49-F238E27FC236}">
                    <a16:creationId xmlns:a16="http://schemas.microsoft.com/office/drawing/2014/main" id="{0D6EC387-5AF0-2C7D-5A69-4F4EF8179305}"/>
                  </a:ext>
                </a:extLst>
              </p:cNvPr>
              <p:cNvSpPr txBox="1"/>
              <p:nvPr/>
            </p:nvSpPr>
            <p:spPr>
              <a:xfrm>
                <a:off x="956520" y="2924944"/>
                <a:ext cx="524730" cy="259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5</a:t>
                </a:r>
              </a:p>
            </p:txBody>
          </p:sp>
        </p:grpSp>
        <p:grpSp>
          <p:nvGrpSpPr>
            <p:cNvPr id="17" name="Grupo 39">
              <a:extLst>
                <a:ext uri="{FF2B5EF4-FFF2-40B4-BE49-F238E27FC236}">
                  <a16:creationId xmlns:a16="http://schemas.microsoft.com/office/drawing/2014/main" id="{A3C90D62-3B26-2CE9-70D5-1133024C6CBF}"/>
                </a:ext>
              </a:extLst>
            </p:cNvPr>
            <p:cNvGrpSpPr/>
            <p:nvPr/>
          </p:nvGrpSpPr>
          <p:grpSpPr>
            <a:xfrm>
              <a:off x="6294486" y="4923026"/>
              <a:ext cx="524730" cy="403889"/>
              <a:chOff x="956520" y="2780840"/>
              <a:chExt cx="524730" cy="403889"/>
            </a:xfrm>
          </p:grpSpPr>
          <p:cxnSp>
            <p:nvCxnSpPr>
              <p:cNvPr id="77" name="Conector reto 76">
                <a:extLst>
                  <a:ext uri="{FF2B5EF4-FFF2-40B4-BE49-F238E27FC236}">
                    <a16:creationId xmlns:a16="http://schemas.microsoft.com/office/drawing/2014/main" id="{4A93A069-6A56-8CEB-E64F-271C05764F74}"/>
                  </a:ext>
                </a:extLst>
              </p:cNvPr>
              <p:cNvCxnSpPr/>
              <p:nvPr/>
            </p:nvCxnSpPr>
            <p:spPr bwMode="auto">
              <a:xfrm>
                <a:off x="1111568" y="2780840"/>
                <a:ext cx="0" cy="288000"/>
              </a:xfrm>
              <a:prstGeom prst="line">
                <a:avLst/>
              </a:prstGeom>
              <a:solidFill>
                <a:srgbClr val="9C3328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8" name="CaixaDeTexto 77">
                <a:extLst>
                  <a:ext uri="{FF2B5EF4-FFF2-40B4-BE49-F238E27FC236}">
                    <a16:creationId xmlns:a16="http://schemas.microsoft.com/office/drawing/2014/main" id="{BC1ED5C6-8288-0FDE-AFEF-8FB4D63DB651}"/>
                  </a:ext>
                </a:extLst>
              </p:cNvPr>
              <p:cNvSpPr txBox="1"/>
              <p:nvPr/>
            </p:nvSpPr>
            <p:spPr>
              <a:xfrm>
                <a:off x="956520" y="2924944"/>
                <a:ext cx="524730" cy="259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</a:t>
                </a:r>
              </a:p>
            </p:txBody>
          </p:sp>
        </p:grpSp>
        <p:grpSp>
          <p:nvGrpSpPr>
            <p:cNvPr id="18" name="Grupo 42">
              <a:extLst>
                <a:ext uri="{FF2B5EF4-FFF2-40B4-BE49-F238E27FC236}">
                  <a16:creationId xmlns:a16="http://schemas.microsoft.com/office/drawing/2014/main" id="{B029C985-DDB8-DE75-287D-85BAE4906ED1}"/>
                </a:ext>
              </a:extLst>
            </p:cNvPr>
            <p:cNvGrpSpPr/>
            <p:nvPr/>
          </p:nvGrpSpPr>
          <p:grpSpPr>
            <a:xfrm>
              <a:off x="6809428" y="4923026"/>
              <a:ext cx="524730" cy="403889"/>
              <a:chOff x="967406" y="2780840"/>
              <a:chExt cx="524730" cy="403889"/>
            </a:xfrm>
          </p:grpSpPr>
          <p:cxnSp>
            <p:nvCxnSpPr>
              <p:cNvPr id="75" name="Conector reto 74">
                <a:extLst>
                  <a:ext uri="{FF2B5EF4-FFF2-40B4-BE49-F238E27FC236}">
                    <a16:creationId xmlns:a16="http://schemas.microsoft.com/office/drawing/2014/main" id="{15AD9479-BF97-A091-D84D-A85770DF5733}"/>
                  </a:ext>
                </a:extLst>
              </p:cNvPr>
              <p:cNvCxnSpPr/>
              <p:nvPr/>
            </p:nvCxnSpPr>
            <p:spPr bwMode="auto">
              <a:xfrm>
                <a:off x="1111568" y="2780840"/>
                <a:ext cx="0" cy="288000"/>
              </a:xfrm>
              <a:prstGeom prst="line">
                <a:avLst/>
              </a:prstGeom>
              <a:solidFill>
                <a:srgbClr val="9C3328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6" name="CaixaDeTexto 75">
                <a:extLst>
                  <a:ext uri="{FF2B5EF4-FFF2-40B4-BE49-F238E27FC236}">
                    <a16:creationId xmlns:a16="http://schemas.microsoft.com/office/drawing/2014/main" id="{34BA90A9-BD9E-9CC3-2642-CAC5F43F971A}"/>
                  </a:ext>
                </a:extLst>
              </p:cNvPr>
              <p:cNvSpPr txBox="1"/>
              <p:nvPr/>
            </p:nvSpPr>
            <p:spPr>
              <a:xfrm>
                <a:off x="967406" y="2924944"/>
                <a:ext cx="524730" cy="259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7</a:t>
                </a:r>
              </a:p>
            </p:txBody>
          </p:sp>
        </p:grpSp>
        <p:grpSp>
          <p:nvGrpSpPr>
            <p:cNvPr id="19" name="Grupo 45">
              <a:extLst>
                <a:ext uri="{FF2B5EF4-FFF2-40B4-BE49-F238E27FC236}">
                  <a16:creationId xmlns:a16="http://schemas.microsoft.com/office/drawing/2014/main" id="{A7FEBC3E-CC1B-197A-F549-9F4A91C458DD}"/>
                </a:ext>
              </a:extLst>
            </p:cNvPr>
            <p:cNvGrpSpPr/>
            <p:nvPr/>
          </p:nvGrpSpPr>
          <p:grpSpPr>
            <a:xfrm>
              <a:off x="7335256" y="4923026"/>
              <a:ext cx="524730" cy="403889"/>
              <a:chOff x="989178" y="2780840"/>
              <a:chExt cx="524730" cy="403889"/>
            </a:xfrm>
          </p:grpSpPr>
          <p:cxnSp>
            <p:nvCxnSpPr>
              <p:cNvPr id="73" name="Conector reto 72">
                <a:extLst>
                  <a:ext uri="{FF2B5EF4-FFF2-40B4-BE49-F238E27FC236}">
                    <a16:creationId xmlns:a16="http://schemas.microsoft.com/office/drawing/2014/main" id="{15422DE1-479C-AC75-4A98-3DD50D5296D1}"/>
                  </a:ext>
                </a:extLst>
              </p:cNvPr>
              <p:cNvCxnSpPr/>
              <p:nvPr/>
            </p:nvCxnSpPr>
            <p:spPr bwMode="auto">
              <a:xfrm>
                <a:off x="1111568" y="2780840"/>
                <a:ext cx="0" cy="288000"/>
              </a:xfrm>
              <a:prstGeom prst="line">
                <a:avLst/>
              </a:prstGeom>
              <a:solidFill>
                <a:srgbClr val="9C3328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4" name="CaixaDeTexto 73">
                <a:extLst>
                  <a:ext uri="{FF2B5EF4-FFF2-40B4-BE49-F238E27FC236}">
                    <a16:creationId xmlns:a16="http://schemas.microsoft.com/office/drawing/2014/main" id="{8C19663E-D978-0E81-F97A-15BC1A697515}"/>
                  </a:ext>
                </a:extLst>
              </p:cNvPr>
              <p:cNvSpPr txBox="1"/>
              <p:nvPr/>
            </p:nvSpPr>
            <p:spPr>
              <a:xfrm>
                <a:off x="989178" y="2924944"/>
                <a:ext cx="524730" cy="259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8</a:t>
                </a:r>
              </a:p>
            </p:txBody>
          </p:sp>
        </p:grpSp>
        <p:grpSp>
          <p:nvGrpSpPr>
            <p:cNvPr id="20" name="Grupo 48">
              <a:extLst>
                <a:ext uri="{FF2B5EF4-FFF2-40B4-BE49-F238E27FC236}">
                  <a16:creationId xmlns:a16="http://schemas.microsoft.com/office/drawing/2014/main" id="{FB370A27-9D51-7DC7-F30A-38244CDCA508}"/>
                </a:ext>
              </a:extLst>
            </p:cNvPr>
            <p:cNvGrpSpPr/>
            <p:nvPr/>
          </p:nvGrpSpPr>
          <p:grpSpPr>
            <a:xfrm>
              <a:off x="7817540" y="4923026"/>
              <a:ext cx="524730" cy="403889"/>
              <a:chOff x="967406" y="2780840"/>
              <a:chExt cx="524730" cy="403889"/>
            </a:xfrm>
          </p:grpSpPr>
          <p:cxnSp>
            <p:nvCxnSpPr>
              <p:cNvPr id="71" name="Conector reto 70">
                <a:extLst>
                  <a:ext uri="{FF2B5EF4-FFF2-40B4-BE49-F238E27FC236}">
                    <a16:creationId xmlns:a16="http://schemas.microsoft.com/office/drawing/2014/main" id="{99B698F3-BCEE-D581-CECB-16BB02C0B3F4}"/>
                  </a:ext>
                </a:extLst>
              </p:cNvPr>
              <p:cNvCxnSpPr/>
              <p:nvPr/>
            </p:nvCxnSpPr>
            <p:spPr bwMode="auto">
              <a:xfrm>
                <a:off x="1111568" y="2780840"/>
                <a:ext cx="0" cy="288000"/>
              </a:xfrm>
              <a:prstGeom prst="line">
                <a:avLst/>
              </a:prstGeom>
              <a:solidFill>
                <a:srgbClr val="9C3328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2" name="CaixaDeTexto 71">
                <a:extLst>
                  <a:ext uri="{FF2B5EF4-FFF2-40B4-BE49-F238E27FC236}">
                    <a16:creationId xmlns:a16="http://schemas.microsoft.com/office/drawing/2014/main" id="{3DCD3687-AADB-982D-2E1C-E7F4412C8B1A}"/>
                  </a:ext>
                </a:extLst>
              </p:cNvPr>
              <p:cNvSpPr txBox="1"/>
              <p:nvPr/>
            </p:nvSpPr>
            <p:spPr>
              <a:xfrm>
                <a:off x="967406" y="2924944"/>
                <a:ext cx="524730" cy="259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9</a:t>
                </a:r>
              </a:p>
            </p:txBody>
          </p:sp>
        </p:grpSp>
        <p:grpSp>
          <p:nvGrpSpPr>
            <p:cNvPr id="21" name="Grupo 51">
              <a:extLst>
                <a:ext uri="{FF2B5EF4-FFF2-40B4-BE49-F238E27FC236}">
                  <a16:creationId xmlns:a16="http://schemas.microsoft.com/office/drawing/2014/main" id="{D43D2559-38F0-0CCE-827C-D97FCBD80FD8}"/>
                </a:ext>
              </a:extLst>
            </p:cNvPr>
            <p:cNvGrpSpPr/>
            <p:nvPr/>
          </p:nvGrpSpPr>
          <p:grpSpPr>
            <a:xfrm>
              <a:off x="8332482" y="4923026"/>
              <a:ext cx="524730" cy="403889"/>
              <a:chOff x="978292" y="2780840"/>
              <a:chExt cx="524730" cy="403889"/>
            </a:xfrm>
          </p:grpSpPr>
          <p:cxnSp>
            <p:nvCxnSpPr>
              <p:cNvPr id="69" name="Conector reto 68">
                <a:extLst>
                  <a:ext uri="{FF2B5EF4-FFF2-40B4-BE49-F238E27FC236}">
                    <a16:creationId xmlns:a16="http://schemas.microsoft.com/office/drawing/2014/main" id="{D70D2057-5660-4519-0845-BB9EA4E2888B}"/>
                  </a:ext>
                </a:extLst>
              </p:cNvPr>
              <p:cNvCxnSpPr/>
              <p:nvPr/>
            </p:nvCxnSpPr>
            <p:spPr bwMode="auto">
              <a:xfrm>
                <a:off x="1111568" y="2780840"/>
                <a:ext cx="0" cy="288000"/>
              </a:xfrm>
              <a:prstGeom prst="line">
                <a:avLst/>
              </a:prstGeom>
              <a:solidFill>
                <a:srgbClr val="9C3328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0" name="CaixaDeTexto 69">
                <a:extLst>
                  <a:ext uri="{FF2B5EF4-FFF2-40B4-BE49-F238E27FC236}">
                    <a16:creationId xmlns:a16="http://schemas.microsoft.com/office/drawing/2014/main" id="{1BE99942-92AB-A710-F2A8-BA8323A9DF83}"/>
                  </a:ext>
                </a:extLst>
              </p:cNvPr>
              <p:cNvSpPr txBox="1"/>
              <p:nvPr/>
            </p:nvSpPr>
            <p:spPr>
              <a:xfrm>
                <a:off x="978292" y="2924944"/>
                <a:ext cx="524730" cy="259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10</a:t>
                </a:r>
              </a:p>
            </p:txBody>
          </p:sp>
        </p:grpSp>
        <p:grpSp>
          <p:nvGrpSpPr>
            <p:cNvPr id="22" name="Grupo 57">
              <a:extLst>
                <a:ext uri="{FF2B5EF4-FFF2-40B4-BE49-F238E27FC236}">
                  <a16:creationId xmlns:a16="http://schemas.microsoft.com/office/drawing/2014/main" id="{EFE46D78-1C3A-83B8-D604-2AE22BC4C428}"/>
                </a:ext>
              </a:extLst>
            </p:cNvPr>
            <p:cNvGrpSpPr/>
            <p:nvPr/>
          </p:nvGrpSpPr>
          <p:grpSpPr>
            <a:xfrm>
              <a:off x="3922365" y="4923026"/>
              <a:ext cx="524730" cy="403889"/>
              <a:chOff x="1098038" y="2780840"/>
              <a:chExt cx="524730" cy="403889"/>
            </a:xfrm>
          </p:grpSpPr>
          <p:cxnSp>
            <p:nvCxnSpPr>
              <p:cNvPr id="67" name="Conector reto 66">
                <a:extLst>
                  <a:ext uri="{FF2B5EF4-FFF2-40B4-BE49-F238E27FC236}">
                    <a16:creationId xmlns:a16="http://schemas.microsoft.com/office/drawing/2014/main" id="{1B017504-C161-36F1-C44C-D37A80DAB08C}"/>
                  </a:ext>
                </a:extLst>
              </p:cNvPr>
              <p:cNvCxnSpPr/>
              <p:nvPr/>
            </p:nvCxnSpPr>
            <p:spPr bwMode="auto">
              <a:xfrm>
                <a:off x="1111568" y="2780840"/>
                <a:ext cx="0" cy="288000"/>
              </a:xfrm>
              <a:prstGeom prst="line">
                <a:avLst/>
              </a:prstGeom>
              <a:solidFill>
                <a:srgbClr val="9C3328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8" name="CaixaDeTexto 67">
                <a:extLst>
                  <a:ext uri="{FF2B5EF4-FFF2-40B4-BE49-F238E27FC236}">
                    <a16:creationId xmlns:a16="http://schemas.microsoft.com/office/drawing/2014/main" id="{58C4622A-A202-2D35-3E44-8EA6C9584242}"/>
                  </a:ext>
                </a:extLst>
              </p:cNvPr>
              <p:cNvSpPr txBox="1"/>
              <p:nvPr/>
            </p:nvSpPr>
            <p:spPr>
              <a:xfrm>
                <a:off x="1098038" y="2924944"/>
                <a:ext cx="524730" cy="259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</a:t>
                </a:r>
              </a:p>
            </p:txBody>
          </p:sp>
        </p:grpSp>
        <p:cxnSp>
          <p:nvCxnSpPr>
            <p:cNvPr id="23" name="Conector de seta reta 66">
              <a:extLst>
                <a:ext uri="{FF2B5EF4-FFF2-40B4-BE49-F238E27FC236}">
                  <a16:creationId xmlns:a16="http://schemas.microsoft.com/office/drawing/2014/main" id="{058D148B-8E03-973B-1D36-5D73B221D414}"/>
                </a:ext>
              </a:extLst>
            </p:cNvPr>
            <p:cNvCxnSpPr/>
            <p:nvPr/>
          </p:nvCxnSpPr>
          <p:spPr bwMode="auto">
            <a:xfrm flipV="1">
              <a:off x="3941963" y="4671130"/>
              <a:ext cx="0" cy="39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" name="Conector de seta reta 67">
              <a:extLst>
                <a:ext uri="{FF2B5EF4-FFF2-40B4-BE49-F238E27FC236}">
                  <a16:creationId xmlns:a16="http://schemas.microsoft.com/office/drawing/2014/main" id="{7006CF8C-FDFA-BA55-8F1E-903444963E42}"/>
                </a:ext>
              </a:extLst>
            </p:cNvPr>
            <p:cNvCxnSpPr/>
            <p:nvPr/>
          </p:nvCxnSpPr>
          <p:spPr bwMode="auto">
            <a:xfrm flipV="1">
              <a:off x="4439762" y="4671130"/>
              <a:ext cx="0" cy="39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" name="Conector de seta reta 68">
              <a:extLst>
                <a:ext uri="{FF2B5EF4-FFF2-40B4-BE49-F238E27FC236}">
                  <a16:creationId xmlns:a16="http://schemas.microsoft.com/office/drawing/2014/main" id="{073676A8-77F5-BA65-AFEE-868C283A60DD}"/>
                </a:ext>
              </a:extLst>
            </p:cNvPr>
            <p:cNvCxnSpPr/>
            <p:nvPr/>
          </p:nvCxnSpPr>
          <p:spPr bwMode="auto">
            <a:xfrm flipV="1">
              <a:off x="4943628" y="4671130"/>
              <a:ext cx="0" cy="39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Conector de seta reta 69">
              <a:extLst>
                <a:ext uri="{FF2B5EF4-FFF2-40B4-BE49-F238E27FC236}">
                  <a16:creationId xmlns:a16="http://schemas.microsoft.com/office/drawing/2014/main" id="{9FBCDFE7-2E50-B507-4F89-FB4E6651BC2C}"/>
                </a:ext>
              </a:extLst>
            </p:cNvPr>
            <p:cNvCxnSpPr/>
            <p:nvPr/>
          </p:nvCxnSpPr>
          <p:spPr bwMode="auto">
            <a:xfrm flipV="1">
              <a:off x="5441339" y="4671130"/>
              <a:ext cx="0" cy="39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Conector de seta reta 70">
              <a:extLst>
                <a:ext uri="{FF2B5EF4-FFF2-40B4-BE49-F238E27FC236}">
                  <a16:creationId xmlns:a16="http://schemas.microsoft.com/office/drawing/2014/main" id="{F8ED1E8B-31B7-B1FC-420A-04955953D9A7}"/>
                </a:ext>
              </a:extLst>
            </p:cNvPr>
            <p:cNvCxnSpPr/>
            <p:nvPr/>
          </p:nvCxnSpPr>
          <p:spPr bwMode="auto">
            <a:xfrm flipV="1">
              <a:off x="5949340" y="4671130"/>
              <a:ext cx="0" cy="39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Conector de seta reta 71">
              <a:extLst>
                <a:ext uri="{FF2B5EF4-FFF2-40B4-BE49-F238E27FC236}">
                  <a16:creationId xmlns:a16="http://schemas.microsoft.com/office/drawing/2014/main" id="{FB77D695-CB05-B8FF-9057-DE3D9E115E85}"/>
                </a:ext>
              </a:extLst>
            </p:cNvPr>
            <p:cNvCxnSpPr/>
            <p:nvPr/>
          </p:nvCxnSpPr>
          <p:spPr bwMode="auto">
            <a:xfrm flipV="1">
              <a:off x="6454937" y="4671130"/>
              <a:ext cx="0" cy="39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Conector de seta reta 72">
              <a:extLst>
                <a:ext uri="{FF2B5EF4-FFF2-40B4-BE49-F238E27FC236}">
                  <a16:creationId xmlns:a16="http://schemas.microsoft.com/office/drawing/2014/main" id="{37229D47-09AB-969D-B574-227EFAAB7667}"/>
                </a:ext>
              </a:extLst>
            </p:cNvPr>
            <p:cNvCxnSpPr/>
            <p:nvPr/>
          </p:nvCxnSpPr>
          <p:spPr bwMode="auto">
            <a:xfrm flipV="1">
              <a:off x="6962762" y="4671130"/>
              <a:ext cx="0" cy="39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0" name="Conector de seta reta 73">
              <a:extLst>
                <a:ext uri="{FF2B5EF4-FFF2-40B4-BE49-F238E27FC236}">
                  <a16:creationId xmlns:a16="http://schemas.microsoft.com/office/drawing/2014/main" id="{C36FF0E3-DE21-6DB6-2D3E-8EF48647F71D}"/>
                </a:ext>
              </a:extLst>
            </p:cNvPr>
            <p:cNvCxnSpPr/>
            <p:nvPr/>
          </p:nvCxnSpPr>
          <p:spPr bwMode="auto">
            <a:xfrm flipV="1">
              <a:off x="7467906" y="4671130"/>
              <a:ext cx="0" cy="39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Conector de seta reta 74">
              <a:extLst>
                <a:ext uri="{FF2B5EF4-FFF2-40B4-BE49-F238E27FC236}">
                  <a16:creationId xmlns:a16="http://schemas.microsoft.com/office/drawing/2014/main" id="{3ED9CCEF-57B0-A42E-96A8-1934FEA73A48}"/>
                </a:ext>
              </a:extLst>
            </p:cNvPr>
            <p:cNvCxnSpPr/>
            <p:nvPr/>
          </p:nvCxnSpPr>
          <p:spPr bwMode="auto">
            <a:xfrm flipV="1">
              <a:off x="7964886" y="4671130"/>
              <a:ext cx="0" cy="39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Conector de seta reta 75">
              <a:extLst>
                <a:ext uri="{FF2B5EF4-FFF2-40B4-BE49-F238E27FC236}">
                  <a16:creationId xmlns:a16="http://schemas.microsoft.com/office/drawing/2014/main" id="{D21C526A-41C1-20FE-1A6D-68BABD2C6B22}"/>
                </a:ext>
              </a:extLst>
            </p:cNvPr>
            <p:cNvCxnSpPr/>
            <p:nvPr/>
          </p:nvCxnSpPr>
          <p:spPr bwMode="auto">
            <a:xfrm flipV="1">
              <a:off x="8470030" y="4671130"/>
              <a:ext cx="0" cy="39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Conector de seta reta 76">
              <a:extLst>
                <a:ext uri="{FF2B5EF4-FFF2-40B4-BE49-F238E27FC236}">
                  <a16:creationId xmlns:a16="http://schemas.microsoft.com/office/drawing/2014/main" id="{B580903C-14E5-9B5C-B034-FF956AD10261}"/>
                </a:ext>
              </a:extLst>
            </p:cNvPr>
            <p:cNvCxnSpPr/>
            <p:nvPr/>
          </p:nvCxnSpPr>
          <p:spPr bwMode="auto">
            <a:xfrm>
              <a:off x="3945448" y="5075157"/>
              <a:ext cx="0" cy="324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Conector de seta reta 77">
              <a:extLst>
                <a:ext uri="{FF2B5EF4-FFF2-40B4-BE49-F238E27FC236}">
                  <a16:creationId xmlns:a16="http://schemas.microsoft.com/office/drawing/2014/main" id="{8183B251-4D54-685F-9494-4C8C731357D2}"/>
                </a:ext>
              </a:extLst>
            </p:cNvPr>
            <p:cNvCxnSpPr/>
            <p:nvPr/>
          </p:nvCxnSpPr>
          <p:spPr bwMode="auto">
            <a:xfrm>
              <a:off x="4445023" y="5075157"/>
              <a:ext cx="0" cy="324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5" name="Conector de seta reta 78">
              <a:extLst>
                <a:ext uri="{FF2B5EF4-FFF2-40B4-BE49-F238E27FC236}">
                  <a16:creationId xmlns:a16="http://schemas.microsoft.com/office/drawing/2014/main" id="{77F4867A-294C-BFEF-E68B-350835F0C87D}"/>
                </a:ext>
              </a:extLst>
            </p:cNvPr>
            <p:cNvCxnSpPr/>
            <p:nvPr/>
          </p:nvCxnSpPr>
          <p:spPr bwMode="auto">
            <a:xfrm>
              <a:off x="4949908" y="5075157"/>
              <a:ext cx="0" cy="324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6" name="Conector de seta reta 79">
              <a:extLst>
                <a:ext uri="{FF2B5EF4-FFF2-40B4-BE49-F238E27FC236}">
                  <a16:creationId xmlns:a16="http://schemas.microsoft.com/office/drawing/2014/main" id="{7E1B3ABC-4C9C-C934-3ED2-A4177686D4FD}"/>
                </a:ext>
              </a:extLst>
            </p:cNvPr>
            <p:cNvCxnSpPr/>
            <p:nvPr/>
          </p:nvCxnSpPr>
          <p:spPr bwMode="auto">
            <a:xfrm>
              <a:off x="5448166" y="5075157"/>
              <a:ext cx="0" cy="324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7" name="Conector de seta reta 80">
              <a:extLst>
                <a:ext uri="{FF2B5EF4-FFF2-40B4-BE49-F238E27FC236}">
                  <a16:creationId xmlns:a16="http://schemas.microsoft.com/office/drawing/2014/main" id="{5FA766CD-3991-A5F8-BD0D-DE7C30116221}"/>
                </a:ext>
              </a:extLst>
            </p:cNvPr>
            <p:cNvCxnSpPr/>
            <p:nvPr/>
          </p:nvCxnSpPr>
          <p:spPr bwMode="auto">
            <a:xfrm>
              <a:off x="5945146" y="5075157"/>
              <a:ext cx="0" cy="324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8" name="Conector de seta reta 81">
              <a:extLst>
                <a:ext uri="{FF2B5EF4-FFF2-40B4-BE49-F238E27FC236}">
                  <a16:creationId xmlns:a16="http://schemas.microsoft.com/office/drawing/2014/main" id="{EC49B99D-F20E-0783-2832-5BAE52C315CA}"/>
                </a:ext>
              </a:extLst>
            </p:cNvPr>
            <p:cNvCxnSpPr/>
            <p:nvPr/>
          </p:nvCxnSpPr>
          <p:spPr bwMode="auto">
            <a:xfrm>
              <a:off x="6452104" y="5075157"/>
              <a:ext cx="0" cy="324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9" name="Conector de seta reta 82">
              <a:extLst>
                <a:ext uri="{FF2B5EF4-FFF2-40B4-BE49-F238E27FC236}">
                  <a16:creationId xmlns:a16="http://schemas.microsoft.com/office/drawing/2014/main" id="{D9902A4B-AF03-F1A4-EF58-B8CF0265AB26}"/>
                </a:ext>
              </a:extLst>
            </p:cNvPr>
            <p:cNvCxnSpPr/>
            <p:nvPr/>
          </p:nvCxnSpPr>
          <p:spPr bwMode="auto">
            <a:xfrm>
              <a:off x="6958568" y="5075157"/>
              <a:ext cx="0" cy="432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0" name="Conector de seta reta 83">
              <a:extLst>
                <a:ext uri="{FF2B5EF4-FFF2-40B4-BE49-F238E27FC236}">
                  <a16:creationId xmlns:a16="http://schemas.microsoft.com/office/drawing/2014/main" id="{5745621F-33FC-D69E-8C1C-D70842B4D1EB}"/>
                </a:ext>
              </a:extLst>
            </p:cNvPr>
            <p:cNvCxnSpPr/>
            <p:nvPr/>
          </p:nvCxnSpPr>
          <p:spPr bwMode="auto">
            <a:xfrm>
              <a:off x="7465073" y="5075157"/>
              <a:ext cx="0" cy="432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1" name="Conector de seta reta 84">
              <a:extLst>
                <a:ext uri="{FF2B5EF4-FFF2-40B4-BE49-F238E27FC236}">
                  <a16:creationId xmlns:a16="http://schemas.microsoft.com/office/drawing/2014/main" id="{48542AFB-E689-23CA-B2B7-83C81551DBFA}"/>
                </a:ext>
              </a:extLst>
            </p:cNvPr>
            <p:cNvCxnSpPr/>
            <p:nvPr/>
          </p:nvCxnSpPr>
          <p:spPr bwMode="auto">
            <a:xfrm>
              <a:off x="7964886" y="5075157"/>
              <a:ext cx="0" cy="432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2" name="Conector de seta reta 85">
              <a:extLst>
                <a:ext uri="{FF2B5EF4-FFF2-40B4-BE49-F238E27FC236}">
                  <a16:creationId xmlns:a16="http://schemas.microsoft.com/office/drawing/2014/main" id="{CAACA1AC-57B4-5D9A-1A83-758407486077}"/>
                </a:ext>
              </a:extLst>
            </p:cNvPr>
            <p:cNvCxnSpPr/>
            <p:nvPr/>
          </p:nvCxnSpPr>
          <p:spPr bwMode="auto">
            <a:xfrm>
              <a:off x="8470030" y="5075157"/>
              <a:ext cx="0" cy="432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43" name="Grupo 86">
              <a:extLst>
                <a:ext uri="{FF2B5EF4-FFF2-40B4-BE49-F238E27FC236}">
                  <a16:creationId xmlns:a16="http://schemas.microsoft.com/office/drawing/2014/main" id="{E96D9F71-C1C7-68CC-86A3-3352051B4C2E}"/>
                </a:ext>
              </a:extLst>
            </p:cNvPr>
            <p:cNvGrpSpPr/>
            <p:nvPr/>
          </p:nvGrpSpPr>
          <p:grpSpPr>
            <a:xfrm>
              <a:off x="3343205" y="4923026"/>
              <a:ext cx="524730" cy="403889"/>
              <a:chOff x="1043608" y="2780840"/>
              <a:chExt cx="524730" cy="403889"/>
            </a:xfrm>
          </p:grpSpPr>
          <p:cxnSp>
            <p:nvCxnSpPr>
              <p:cNvPr id="65" name="Conector reto 64">
                <a:extLst>
                  <a:ext uri="{FF2B5EF4-FFF2-40B4-BE49-F238E27FC236}">
                    <a16:creationId xmlns:a16="http://schemas.microsoft.com/office/drawing/2014/main" id="{88002357-BC56-06F1-7924-008FD79C066B}"/>
                  </a:ext>
                </a:extLst>
              </p:cNvPr>
              <p:cNvCxnSpPr/>
              <p:nvPr/>
            </p:nvCxnSpPr>
            <p:spPr bwMode="auto">
              <a:xfrm>
                <a:off x="1111568" y="2780840"/>
                <a:ext cx="0" cy="288000"/>
              </a:xfrm>
              <a:prstGeom prst="line">
                <a:avLst/>
              </a:prstGeom>
              <a:solidFill>
                <a:srgbClr val="9C3328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6" name="CaixaDeTexto 65">
                <a:extLst>
                  <a:ext uri="{FF2B5EF4-FFF2-40B4-BE49-F238E27FC236}">
                    <a16:creationId xmlns:a16="http://schemas.microsoft.com/office/drawing/2014/main" id="{42A9E0FB-D378-047F-BBD5-6887AD18BF4C}"/>
                  </a:ext>
                </a:extLst>
              </p:cNvPr>
              <p:cNvSpPr txBox="1"/>
              <p:nvPr/>
            </p:nvSpPr>
            <p:spPr>
              <a:xfrm>
                <a:off x="1043608" y="2924944"/>
                <a:ext cx="524730" cy="259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Hoje</a:t>
                </a:r>
              </a:p>
            </p:txBody>
          </p:sp>
        </p:grpSp>
        <p:cxnSp>
          <p:nvCxnSpPr>
            <p:cNvPr id="44" name="Conector de seta reta 89">
              <a:extLst>
                <a:ext uri="{FF2B5EF4-FFF2-40B4-BE49-F238E27FC236}">
                  <a16:creationId xmlns:a16="http://schemas.microsoft.com/office/drawing/2014/main" id="{1736594F-254A-ACDC-0578-6891A7DEA6B7}"/>
                </a:ext>
              </a:extLst>
            </p:cNvPr>
            <p:cNvCxnSpPr/>
            <p:nvPr/>
          </p:nvCxnSpPr>
          <p:spPr bwMode="auto">
            <a:xfrm flipV="1">
              <a:off x="3420479" y="4925528"/>
              <a:ext cx="0" cy="12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45" name="Conector de seta reta 90">
              <a:extLst>
                <a:ext uri="{FF2B5EF4-FFF2-40B4-BE49-F238E27FC236}">
                  <a16:creationId xmlns:a16="http://schemas.microsoft.com/office/drawing/2014/main" id="{E9683E2B-90F6-156B-F688-6F4EE06EC0CC}"/>
                </a:ext>
              </a:extLst>
            </p:cNvPr>
            <p:cNvCxnSpPr/>
            <p:nvPr/>
          </p:nvCxnSpPr>
          <p:spPr bwMode="auto">
            <a:xfrm flipV="1">
              <a:off x="3420479" y="4787210"/>
              <a:ext cx="0" cy="12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46" name="Conector de seta reta 91">
              <a:extLst>
                <a:ext uri="{FF2B5EF4-FFF2-40B4-BE49-F238E27FC236}">
                  <a16:creationId xmlns:a16="http://schemas.microsoft.com/office/drawing/2014/main" id="{BA806FF3-5AA0-73B9-CC93-FB8995D20E15}"/>
                </a:ext>
              </a:extLst>
            </p:cNvPr>
            <p:cNvCxnSpPr/>
            <p:nvPr/>
          </p:nvCxnSpPr>
          <p:spPr bwMode="auto">
            <a:xfrm flipV="1">
              <a:off x="3420479" y="4648893"/>
              <a:ext cx="0" cy="12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47" name="Conector de seta reta 92">
              <a:extLst>
                <a:ext uri="{FF2B5EF4-FFF2-40B4-BE49-F238E27FC236}">
                  <a16:creationId xmlns:a16="http://schemas.microsoft.com/office/drawing/2014/main" id="{64FB8B00-A344-B235-45C9-F7FE2A52BF7C}"/>
                </a:ext>
              </a:extLst>
            </p:cNvPr>
            <p:cNvCxnSpPr/>
            <p:nvPr/>
          </p:nvCxnSpPr>
          <p:spPr bwMode="auto">
            <a:xfrm flipV="1">
              <a:off x="3420479" y="4510576"/>
              <a:ext cx="0" cy="12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48" name="Conector de seta reta 93">
              <a:extLst>
                <a:ext uri="{FF2B5EF4-FFF2-40B4-BE49-F238E27FC236}">
                  <a16:creationId xmlns:a16="http://schemas.microsoft.com/office/drawing/2014/main" id="{FB079133-E90B-E602-DEF7-AAFF955EEE3A}"/>
                </a:ext>
              </a:extLst>
            </p:cNvPr>
            <p:cNvCxnSpPr/>
            <p:nvPr/>
          </p:nvCxnSpPr>
          <p:spPr bwMode="auto">
            <a:xfrm flipV="1">
              <a:off x="3420479" y="4372259"/>
              <a:ext cx="0" cy="12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49" name="Conector de seta reta 94">
              <a:extLst>
                <a:ext uri="{FF2B5EF4-FFF2-40B4-BE49-F238E27FC236}">
                  <a16:creationId xmlns:a16="http://schemas.microsoft.com/office/drawing/2014/main" id="{1A10521A-181D-8207-6EB3-500C2C800F98}"/>
                </a:ext>
              </a:extLst>
            </p:cNvPr>
            <p:cNvCxnSpPr/>
            <p:nvPr/>
          </p:nvCxnSpPr>
          <p:spPr bwMode="auto">
            <a:xfrm flipV="1">
              <a:off x="3420479" y="4233942"/>
              <a:ext cx="0" cy="12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50" name="Conector de seta reta 95">
              <a:extLst>
                <a:ext uri="{FF2B5EF4-FFF2-40B4-BE49-F238E27FC236}">
                  <a16:creationId xmlns:a16="http://schemas.microsoft.com/office/drawing/2014/main" id="{7465E3E9-DF8F-AB65-5DBC-F7A394024E7B}"/>
                </a:ext>
              </a:extLst>
            </p:cNvPr>
            <p:cNvCxnSpPr/>
            <p:nvPr/>
          </p:nvCxnSpPr>
          <p:spPr bwMode="auto">
            <a:xfrm flipV="1">
              <a:off x="3420479" y="4095625"/>
              <a:ext cx="0" cy="12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51" name="Conector de seta reta 96">
              <a:extLst>
                <a:ext uri="{FF2B5EF4-FFF2-40B4-BE49-F238E27FC236}">
                  <a16:creationId xmlns:a16="http://schemas.microsoft.com/office/drawing/2014/main" id="{5F2E5397-366F-5DFF-720E-775F9D39E3CC}"/>
                </a:ext>
              </a:extLst>
            </p:cNvPr>
            <p:cNvCxnSpPr/>
            <p:nvPr/>
          </p:nvCxnSpPr>
          <p:spPr bwMode="auto">
            <a:xfrm flipV="1">
              <a:off x="3420479" y="3957308"/>
              <a:ext cx="0" cy="12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52" name="Conector de seta reta 97">
              <a:extLst>
                <a:ext uri="{FF2B5EF4-FFF2-40B4-BE49-F238E27FC236}">
                  <a16:creationId xmlns:a16="http://schemas.microsoft.com/office/drawing/2014/main" id="{D19A011D-616E-C0F8-6F68-5719040AAE69}"/>
                </a:ext>
              </a:extLst>
            </p:cNvPr>
            <p:cNvCxnSpPr/>
            <p:nvPr/>
          </p:nvCxnSpPr>
          <p:spPr bwMode="auto">
            <a:xfrm flipV="1">
              <a:off x="3420479" y="3818991"/>
              <a:ext cx="0" cy="12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53" name="Conector de seta reta 98">
              <a:extLst>
                <a:ext uri="{FF2B5EF4-FFF2-40B4-BE49-F238E27FC236}">
                  <a16:creationId xmlns:a16="http://schemas.microsoft.com/office/drawing/2014/main" id="{28B4AED0-6DF6-5B68-8F34-C710C328417C}"/>
                </a:ext>
              </a:extLst>
            </p:cNvPr>
            <p:cNvCxnSpPr/>
            <p:nvPr/>
          </p:nvCxnSpPr>
          <p:spPr bwMode="auto">
            <a:xfrm>
              <a:off x="3420479" y="5068527"/>
              <a:ext cx="0" cy="108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sm" len="sm"/>
              <a:tailEnd type="arrow" w="sm" len="sm"/>
            </a:ln>
            <a:effectLst/>
          </p:spPr>
        </p:cxnSp>
        <p:cxnSp>
          <p:nvCxnSpPr>
            <p:cNvPr id="54" name="Conector de seta reta 99">
              <a:extLst>
                <a:ext uri="{FF2B5EF4-FFF2-40B4-BE49-F238E27FC236}">
                  <a16:creationId xmlns:a16="http://schemas.microsoft.com/office/drawing/2014/main" id="{DA03D9CE-7894-1DB2-BCEA-0E36C9A5CB61}"/>
                </a:ext>
              </a:extLst>
            </p:cNvPr>
            <p:cNvCxnSpPr/>
            <p:nvPr/>
          </p:nvCxnSpPr>
          <p:spPr bwMode="auto">
            <a:xfrm>
              <a:off x="3420479" y="5179714"/>
              <a:ext cx="0" cy="108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sm" len="sm"/>
              <a:tailEnd type="arrow" w="sm" len="sm"/>
            </a:ln>
            <a:effectLst/>
          </p:spPr>
        </p:cxnSp>
        <p:cxnSp>
          <p:nvCxnSpPr>
            <p:cNvPr id="55" name="Conector de seta reta 100">
              <a:extLst>
                <a:ext uri="{FF2B5EF4-FFF2-40B4-BE49-F238E27FC236}">
                  <a16:creationId xmlns:a16="http://schemas.microsoft.com/office/drawing/2014/main" id="{D239659C-F23D-64F7-8669-01F734F68EB9}"/>
                </a:ext>
              </a:extLst>
            </p:cNvPr>
            <p:cNvCxnSpPr/>
            <p:nvPr/>
          </p:nvCxnSpPr>
          <p:spPr bwMode="auto">
            <a:xfrm>
              <a:off x="3420479" y="5290901"/>
              <a:ext cx="0" cy="108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sm" len="sm"/>
              <a:tailEnd type="arrow" w="sm" len="sm"/>
            </a:ln>
            <a:effectLst/>
          </p:spPr>
        </p:cxnSp>
        <p:cxnSp>
          <p:nvCxnSpPr>
            <p:cNvPr id="56" name="Conector de seta reta 101">
              <a:extLst>
                <a:ext uri="{FF2B5EF4-FFF2-40B4-BE49-F238E27FC236}">
                  <a16:creationId xmlns:a16="http://schemas.microsoft.com/office/drawing/2014/main" id="{1E39F9D3-92E6-6015-1B68-01A72A0126A5}"/>
                </a:ext>
              </a:extLst>
            </p:cNvPr>
            <p:cNvCxnSpPr/>
            <p:nvPr/>
          </p:nvCxnSpPr>
          <p:spPr bwMode="auto">
            <a:xfrm>
              <a:off x="3420479" y="5402088"/>
              <a:ext cx="0" cy="108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sm" len="sm"/>
              <a:tailEnd type="arrow" w="sm" len="sm"/>
            </a:ln>
            <a:effectLst/>
          </p:spPr>
        </p:cxnSp>
        <p:cxnSp>
          <p:nvCxnSpPr>
            <p:cNvPr id="57" name="Conector de seta reta 102">
              <a:extLst>
                <a:ext uri="{FF2B5EF4-FFF2-40B4-BE49-F238E27FC236}">
                  <a16:creationId xmlns:a16="http://schemas.microsoft.com/office/drawing/2014/main" id="{B371BDCD-2F7A-1A3C-F1B3-5F31ED93ED4B}"/>
                </a:ext>
              </a:extLst>
            </p:cNvPr>
            <p:cNvCxnSpPr/>
            <p:nvPr/>
          </p:nvCxnSpPr>
          <p:spPr bwMode="auto">
            <a:xfrm>
              <a:off x="3420479" y="5513275"/>
              <a:ext cx="0" cy="108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sm" len="sm"/>
              <a:tailEnd type="arrow" w="sm" len="sm"/>
            </a:ln>
            <a:effectLst/>
          </p:spPr>
        </p:cxnSp>
        <p:cxnSp>
          <p:nvCxnSpPr>
            <p:cNvPr id="58" name="Conector de seta reta 103">
              <a:extLst>
                <a:ext uri="{FF2B5EF4-FFF2-40B4-BE49-F238E27FC236}">
                  <a16:creationId xmlns:a16="http://schemas.microsoft.com/office/drawing/2014/main" id="{83D22342-3FE8-38BE-599A-3EA38A1B3DC1}"/>
                </a:ext>
              </a:extLst>
            </p:cNvPr>
            <p:cNvCxnSpPr/>
            <p:nvPr/>
          </p:nvCxnSpPr>
          <p:spPr bwMode="auto">
            <a:xfrm>
              <a:off x="3420479" y="5624462"/>
              <a:ext cx="0" cy="108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sm" len="sm"/>
              <a:tailEnd type="arrow" w="sm" len="sm"/>
            </a:ln>
            <a:effectLst/>
          </p:spPr>
        </p:cxnSp>
        <p:cxnSp>
          <p:nvCxnSpPr>
            <p:cNvPr id="59" name="Conector de seta reta 104">
              <a:extLst>
                <a:ext uri="{FF2B5EF4-FFF2-40B4-BE49-F238E27FC236}">
                  <a16:creationId xmlns:a16="http://schemas.microsoft.com/office/drawing/2014/main" id="{FD331464-718B-731E-70C6-10669D5B82D4}"/>
                </a:ext>
              </a:extLst>
            </p:cNvPr>
            <p:cNvCxnSpPr/>
            <p:nvPr/>
          </p:nvCxnSpPr>
          <p:spPr bwMode="auto">
            <a:xfrm>
              <a:off x="3420479" y="5846836"/>
              <a:ext cx="0" cy="108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sm" len="sm"/>
              <a:tailEnd type="arrow" w="sm" len="sm"/>
            </a:ln>
            <a:effectLst/>
          </p:spPr>
        </p:cxnSp>
        <p:cxnSp>
          <p:nvCxnSpPr>
            <p:cNvPr id="60" name="Conector de seta reta 105">
              <a:extLst>
                <a:ext uri="{FF2B5EF4-FFF2-40B4-BE49-F238E27FC236}">
                  <a16:creationId xmlns:a16="http://schemas.microsoft.com/office/drawing/2014/main" id="{FA1A4504-B029-120C-BFEB-1319170A9830}"/>
                </a:ext>
              </a:extLst>
            </p:cNvPr>
            <p:cNvCxnSpPr/>
            <p:nvPr/>
          </p:nvCxnSpPr>
          <p:spPr bwMode="auto">
            <a:xfrm>
              <a:off x="3420479" y="5958023"/>
              <a:ext cx="0" cy="108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sm" len="sm"/>
              <a:tailEnd type="arrow" w="sm" len="sm"/>
            </a:ln>
            <a:effectLst/>
          </p:spPr>
        </p:cxnSp>
        <p:cxnSp>
          <p:nvCxnSpPr>
            <p:cNvPr id="61" name="Conector de seta reta 106">
              <a:extLst>
                <a:ext uri="{FF2B5EF4-FFF2-40B4-BE49-F238E27FC236}">
                  <a16:creationId xmlns:a16="http://schemas.microsoft.com/office/drawing/2014/main" id="{E9928585-16DE-A5C4-4C20-025E6EC56A13}"/>
                </a:ext>
              </a:extLst>
            </p:cNvPr>
            <p:cNvCxnSpPr/>
            <p:nvPr/>
          </p:nvCxnSpPr>
          <p:spPr bwMode="auto">
            <a:xfrm>
              <a:off x="3420479" y="5735649"/>
              <a:ext cx="0" cy="108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sm" len="sm"/>
              <a:tailEnd type="arrow" w="sm" len="sm"/>
            </a:ln>
            <a:effectLst/>
          </p:spPr>
        </p:cxnSp>
        <p:cxnSp>
          <p:nvCxnSpPr>
            <p:cNvPr id="62" name="Conector de seta reta 107">
              <a:extLst>
                <a:ext uri="{FF2B5EF4-FFF2-40B4-BE49-F238E27FC236}">
                  <a16:creationId xmlns:a16="http://schemas.microsoft.com/office/drawing/2014/main" id="{38A2417C-0992-E4E1-0366-3B2B5481E452}"/>
                </a:ext>
              </a:extLst>
            </p:cNvPr>
            <p:cNvCxnSpPr/>
            <p:nvPr/>
          </p:nvCxnSpPr>
          <p:spPr bwMode="auto">
            <a:xfrm flipV="1">
              <a:off x="3420479" y="3667518"/>
              <a:ext cx="0" cy="126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63" name="Conector de seta reta 108">
              <a:extLst>
                <a:ext uri="{FF2B5EF4-FFF2-40B4-BE49-F238E27FC236}">
                  <a16:creationId xmlns:a16="http://schemas.microsoft.com/office/drawing/2014/main" id="{F5CA2900-C1EA-6C28-7E07-06B3854641A5}"/>
                </a:ext>
              </a:extLst>
            </p:cNvPr>
            <p:cNvCxnSpPr/>
            <p:nvPr/>
          </p:nvCxnSpPr>
          <p:spPr bwMode="auto">
            <a:xfrm>
              <a:off x="3420479" y="6073643"/>
              <a:ext cx="0" cy="108000"/>
            </a:xfrm>
            <a:prstGeom prst="straightConnector1">
              <a:avLst/>
            </a:prstGeom>
            <a:solidFill>
              <a:srgbClr val="9C3328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sm" len="sm"/>
              <a:tailEnd type="arrow" w="sm" len="sm"/>
            </a:ln>
            <a:effectLst/>
          </p:spPr>
        </p:cxnSp>
        <p:pic>
          <p:nvPicPr>
            <p:cNvPr id="64" name="Picture 6" descr="http://www.techoje.com.br/bolttools/files/formula(2).jpg">
              <a:extLst>
                <a:ext uri="{FF2B5EF4-FFF2-40B4-BE49-F238E27FC236}">
                  <a16:creationId xmlns:a16="http://schemas.microsoft.com/office/drawing/2014/main" id="{FBB88F53-7CB9-600C-48AA-B083D1A4DC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244" y="3140263"/>
              <a:ext cx="2559897" cy="135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FCD · Exemplo numérico (cálculo no quadro)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Projeto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com as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seguintes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premissas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</a:t>
            </a:r>
          </a:p>
          <a:p>
            <a:pPr lvl="1"/>
            <a:r>
              <a:rPr dirty="0"/>
              <a:t>Investimento </a:t>
            </a:r>
            <a:r>
              <a:rPr dirty="0" err="1"/>
              <a:t>inicial</a:t>
            </a:r>
            <a:r>
              <a:rPr dirty="0"/>
              <a:t>: R$ 1.000.000 no </a:t>
            </a:r>
            <a:r>
              <a:rPr dirty="0" err="1"/>
              <a:t>ano</a:t>
            </a:r>
            <a:r>
              <a:rPr dirty="0"/>
              <a:t> 1.</a:t>
            </a:r>
          </a:p>
          <a:p>
            <a:pPr lvl="1"/>
            <a:r>
              <a:rPr dirty="0" err="1"/>
              <a:t>Ganhos</a:t>
            </a:r>
            <a:r>
              <a:rPr dirty="0"/>
              <a:t>: R$ 100 mil </a:t>
            </a:r>
            <a:r>
              <a:rPr dirty="0" err="1"/>
              <a:t>nos</a:t>
            </a:r>
            <a:r>
              <a:rPr dirty="0"/>
              <a:t> </a:t>
            </a:r>
            <a:r>
              <a:rPr dirty="0" err="1"/>
              <a:t>anos</a:t>
            </a:r>
            <a:r>
              <a:rPr dirty="0"/>
              <a:t> 3 e 4; R$ 180 mil/</a:t>
            </a:r>
            <a:r>
              <a:rPr dirty="0" err="1"/>
              <a:t>ano</a:t>
            </a:r>
            <a:r>
              <a:rPr dirty="0"/>
              <a:t> </a:t>
            </a:r>
            <a:r>
              <a:rPr dirty="0" err="1"/>
              <a:t>nos</a:t>
            </a:r>
            <a:r>
              <a:rPr dirty="0"/>
              <a:t> </a:t>
            </a:r>
            <a:r>
              <a:rPr dirty="0" err="1"/>
              <a:t>anos</a:t>
            </a:r>
            <a:r>
              <a:rPr dirty="0"/>
              <a:t> 5 a 15.</a:t>
            </a:r>
          </a:p>
          <a:p>
            <a:pPr lvl="1"/>
            <a:r>
              <a:rPr dirty="0"/>
              <a:t>Taxa de </a:t>
            </a:r>
            <a:r>
              <a:rPr dirty="0" err="1"/>
              <a:t>desconto</a:t>
            </a:r>
            <a:r>
              <a:rPr dirty="0"/>
              <a:t>: 10% </a:t>
            </a:r>
            <a:r>
              <a:rPr dirty="0" err="1"/>
              <a:t>ao</a:t>
            </a:r>
            <a:r>
              <a:rPr dirty="0"/>
              <a:t> </a:t>
            </a:r>
            <a:r>
              <a:rPr dirty="0" err="1"/>
              <a:t>ano</a:t>
            </a:r>
            <a:r>
              <a:rPr dirty="0"/>
              <a:t>.</a:t>
            </a:r>
          </a:p>
          <a:p>
            <a:pPr lvl="1"/>
            <a:r>
              <a:rPr dirty="0"/>
              <a:t>Sem </a:t>
            </a:r>
            <a:r>
              <a:rPr dirty="0" err="1"/>
              <a:t>ganhos</a:t>
            </a:r>
            <a:r>
              <a:rPr dirty="0"/>
              <a:t> </a:t>
            </a:r>
            <a:r>
              <a:rPr dirty="0" err="1"/>
              <a:t>após</a:t>
            </a:r>
            <a:r>
              <a:rPr dirty="0"/>
              <a:t> o </a:t>
            </a:r>
            <a:r>
              <a:rPr dirty="0" err="1"/>
              <a:t>ano</a:t>
            </a:r>
            <a:r>
              <a:rPr dirty="0"/>
              <a:t> 15.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222222"/>
                </a:solidFill>
                <a:latin typeface="Open Sans"/>
              </a:rPr>
              <a:t>PERGUNTAS: qual o VPL? É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viável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? Qual a TIR?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Cálculo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no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quadro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como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orientação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para 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Exercício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5.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d33f818c95_0_77"/>
          <p:cNvSpPr txBox="1">
            <a:spLocks noGrp="1"/>
          </p:cNvSpPr>
          <p:nvPr>
            <p:ph type="title"/>
          </p:nvPr>
        </p:nvSpPr>
        <p:spPr>
          <a:xfrm>
            <a:off x="6668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>
              <a:buSzPct val="111111"/>
            </a:pPr>
            <a:r>
              <a:rPr lang="pt-BR" b="1">
                <a:solidFill>
                  <a:srgbClr val="28407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Alguns dos nossos clientes SaaS</a:t>
            </a:r>
            <a:endParaRPr b="1">
              <a:solidFill>
                <a:srgbClr val="28407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43" name="Google Shape;143;g2d33f818c95_0_77"/>
          <p:cNvSpPr/>
          <p:nvPr/>
        </p:nvSpPr>
        <p:spPr>
          <a:xfrm>
            <a:off x="858551" y="1816100"/>
            <a:ext cx="2939200" cy="4284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257175" dist="19050" algn="bl" rotWithShape="0">
              <a:srgbClr val="000000">
                <a:alpha val="941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g2d33f818c95_0_77"/>
          <p:cNvSpPr/>
          <p:nvPr/>
        </p:nvSpPr>
        <p:spPr>
          <a:xfrm>
            <a:off x="858551" y="1816100"/>
            <a:ext cx="2939200" cy="580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92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g2d33f818c95_0_77"/>
          <p:cNvSpPr txBox="1"/>
          <p:nvPr/>
        </p:nvSpPr>
        <p:spPr>
          <a:xfrm>
            <a:off x="1027409" y="1835780"/>
            <a:ext cx="2601600" cy="53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pt-BR" sz="1867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Escritório</a:t>
            </a:r>
            <a:endParaRPr sz="1867" b="1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46" name="Google Shape;146;g2d33f818c95_0_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5712" y="2638113"/>
            <a:ext cx="683928" cy="333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g2d33f818c95_0_77"/>
          <p:cNvPicPr preferRelativeResize="0"/>
          <p:nvPr/>
        </p:nvPicPr>
        <p:blipFill rotWithShape="1">
          <a:blip r:embed="rId4">
            <a:alphaModFix/>
          </a:blip>
          <a:srcRect t="17920" b="46755"/>
          <a:stretch/>
        </p:blipFill>
        <p:spPr>
          <a:xfrm>
            <a:off x="1871662" y="3997701"/>
            <a:ext cx="912999" cy="333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g2d33f818c95_0_7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11268" y="2481961"/>
            <a:ext cx="525368" cy="529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g2d33f818c95_0_77"/>
          <p:cNvPicPr preferRelativeResize="0"/>
          <p:nvPr/>
        </p:nvPicPr>
        <p:blipFill rotWithShape="1">
          <a:blip r:embed="rId6">
            <a:alphaModFix/>
          </a:blip>
          <a:srcRect l="5667" t="19674" r="5507" b="20120"/>
          <a:stretch/>
        </p:blipFill>
        <p:spPr>
          <a:xfrm>
            <a:off x="2046782" y="2605369"/>
            <a:ext cx="488873" cy="333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2d33f818c95_0_7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55715" y="3203851"/>
            <a:ext cx="418847" cy="529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g2d33f818c95_0_7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82385" y="3203849"/>
            <a:ext cx="477659" cy="529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g2d33f818c95_0_7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412887" y="3376432"/>
            <a:ext cx="1131932" cy="254373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g2d33f818c95_0_77"/>
          <p:cNvSpPr/>
          <p:nvPr/>
        </p:nvSpPr>
        <p:spPr>
          <a:xfrm>
            <a:off x="4626392" y="1816100"/>
            <a:ext cx="2939200" cy="4284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257175" dist="19050" algn="bl" rotWithShape="0">
              <a:srgbClr val="000000">
                <a:alpha val="941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g2d33f818c95_0_77"/>
          <p:cNvSpPr/>
          <p:nvPr/>
        </p:nvSpPr>
        <p:spPr>
          <a:xfrm>
            <a:off x="4626392" y="1816100"/>
            <a:ext cx="2939200" cy="580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92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2d33f818c95_0_77"/>
          <p:cNvSpPr txBox="1"/>
          <p:nvPr/>
        </p:nvSpPr>
        <p:spPr>
          <a:xfrm>
            <a:off x="4795252" y="1835780"/>
            <a:ext cx="2601600" cy="53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pt-BR" sz="1867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NITs</a:t>
            </a:r>
            <a:endParaRPr sz="1867" b="1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56" name="Google Shape;156;g2d33f818c95_0_77"/>
          <p:cNvSpPr/>
          <p:nvPr/>
        </p:nvSpPr>
        <p:spPr>
          <a:xfrm>
            <a:off x="8394235" y="1816100"/>
            <a:ext cx="2939200" cy="4284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257175" dist="19050" algn="bl" rotWithShape="0">
              <a:srgbClr val="000000">
                <a:alpha val="941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2d33f818c95_0_77"/>
          <p:cNvSpPr/>
          <p:nvPr/>
        </p:nvSpPr>
        <p:spPr>
          <a:xfrm>
            <a:off x="8394235" y="1816100"/>
            <a:ext cx="2939200" cy="580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92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2d33f818c95_0_77"/>
          <p:cNvSpPr txBox="1"/>
          <p:nvPr/>
        </p:nvSpPr>
        <p:spPr>
          <a:xfrm>
            <a:off x="8563095" y="1835780"/>
            <a:ext cx="2601600" cy="53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pt-BR" sz="1867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Empresas</a:t>
            </a:r>
            <a:endParaRPr sz="1867" b="1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59" name="Google Shape;159;g2d33f818c95_0_7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953729" y="3202590"/>
            <a:ext cx="381363" cy="48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2d33f818c95_0_77"/>
          <p:cNvPicPr preferRelativeResize="0"/>
          <p:nvPr/>
        </p:nvPicPr>
        <p:blipFill rotWithShape="1">
          <a:blip r:embed="rId11">
            <a:alphaModFix/>
          </a:blip>
          <a:srcRect l="13483" t="18151" r="13709" b="20359"/>
          <a:stretch/>
        </p:blipFill>
        <p:spPr>
          <a:xfrm>
            <a:off x="5033218" y="2598844"/>
            <a:ext cx="882457" cy="261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2d33f818c95_0_7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994169" y="3241815"/>
            <a:ext cx="665935" cy="402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2d33f818c95_0_7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660096" y="3923980"/>
            <a:ext cx="764320" cy="481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g2d33f818c95_0_7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122606" y="2598840"/>
            <a:ext cx="1142015" cy="261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g2d33f818c95_0_7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679624" y="3241842"/>
            <a:ext cx="573541" cy="523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g2d33f818c95_0_77" descr="Resultado de imagem para suzano logo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715054" y="3096749"/>
            <a:ext cx="1142012" cy="26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g2d33f818c95_0_77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8620220" y="2598847"/>
            <a:ext cx="1395115" cy="295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g2d33f818c95_0_77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9647585" y="3683773"/>
            <a:ext cx="675555" cy="283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2d33f818c95_0_77"/>
          <p:cNvPicPr preferRelativeResize="0"/>
          <p:nvPr/>
        </p:nvPicPr>
        <p:blipFill rotWithShape="1">
          <a:blip r:embed="rId19">
            <a:alphaModFix/>
          </a:blip>
          <a:srcRect t="28346" b="26466"/>
          <a:stretch/>
        </p:blipFill>
        <p:spPr>
          <a:xfrm>
            <a:off x="10192619" y="2629428"/>
            <a:ext cx="914816" cy="23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2d33f818c95_0_77"/>
          <p:cNvPicPr preferRelativeResize="0"/>
          <p:nvPr/>
        </p:nvPicPr>
        <p:blipFill rotWithShape="1">
          <a:blip r:embed="rId20">
            <a:alphaModFix/>
          </a:blip>
          <a:srcRect l="11799" t="6410" r="11377" b="7076"/>
          <a:stretch/>
        </p:blipFill>
        <p:spPr>
          <a:xfrm>
            <a:off x="10323119" y="3096577"/>
            <a:ext cx="525380" cy="333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g2d33f818c95_0_77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11748768" y="6401933"/>
            <a:ext cx="243833" cy="278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2AD12-DD39-5D52-5802-F811B6883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87E1C-C6D0-3D40-3F7C-FFFA80F02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00" b="1" i="0" dirty="0">
                <a:solidFill>
                  <a:srgbClr val="0B2859"/>
                </a:solidFill>
                <a:latin typeface="Open Sans"/>
              </a:rPr>
              <a:t>Como inserir incertezas na valoração por FCD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F8857FD-656B-632C-4476-8AC0F032B3F9}"/>
              </a:ext>
            </a:extLst>
          </p:cNvPr>
          <p:cNvSpPr txBox="1"/>
          <p:nvPr/>
        </p:nvSpPr>
        <p:spPr>
          <a:xfrm>
            <a:off x="2006272" y="1468995"/>
            <a:ext cx="8072877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Indiretamente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Aumentar a taxa de desconto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Diretamente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levantar os possíveis “resultados” das incertezas e atribuir probabilidade a cada resultado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9B582A1-6D2B-477D-70CA-E9F047B8A6B4}"/>
              </a:ext>
            </a:extLst>
          </p:cNvPr>
          <p:cNvSpPr txBox="1"/>
          <p:nvPr/>
        </p:nvSpPr>
        <p:spPr>
          <a:xfrm>
            <a:off x="2600218" y="5589592"/>
            <a:ext cx="4818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Simulação de Monte Carlo</a:t>
            </a:r>
          </a:p>
        </p:txBody>
      </p:sp>
      <p:grpSp>
        <p:nvGrpSpPr>
          <p:cNvPr id="8" name="Grupo 80">
            <a:extLst>
              <a:ext uri="{FF2B5EF4-FFF2-40B4-BE49-F238E27FC236}">
                <a16:creationId xmlns:a16="http://schemas.microsoft.com/office/drawing/2014/main" id="{434A6DE3-E8ED-5716-3AB9-84342B0A9320}"/>
              </a:ext>
            </a:extLst>
          </p:cNvPr>
          <p:cNvGrpSpPr>
            <a:grpSpLocks/>
          </p:cNvGrpSpPr>
          <p:nvPr/>
        </p:nvGrpSpPr>
        <p:grpSpPr bwMode="auto">
          <a:xfrm>
            <a:off x="6580757" y="3573217"/>
            <a:ext cx="2221648" cy="1810262"/>
            <a:chOff x="3354056" y="2881313"/>
            <a:chExt cx="3975100" cy="2427287"/>
          </a:xfrm>
        </p:grpSpPr>
        <p:sp>
          <p:nvSpPr>
            <p:cNvPr id="9" name="Line 12">
              <a:extLst>
                <a:ext uri="{FF2B5EF4-FFF2-40B4-BE49-F238E27FC236}">
                  <a16:creationId xmlns:a16="http://schemas.microsoft.com/office/drawing/2014/main" id="{77EB5A17-22ED-C6A8-AFEC-B24BC9DBC9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956" y="5308600"/>
              <a:ext cx="3632200" cy="0"/>
            </a:xfrm>
            <a:prstGeom prst="line">
              <a:avLst/>
            </a:prstGeom>
            <a:noFill/>
            <a:ln w="3175">
              <a:noFill/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0" name="Oval 24">
              <a:extLst>
                <a:ext uri="{FF2B5EF4-FFF2-40B4-BE49-F238E27FC236}">
                  <a16:creationId xmlns:a16="http://schemas.microsoft.com/office/drawing/2014/main" id="{5A918C09-9BC5-D566-D3A7-48397A0154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4056" y="3630613"/>
              <a:ext cx="274638" cy="147637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1" name="Oval 25">
              <a:extLst>
                <a:ext uri="{FF2B5EF4-FFF2-40B4-BE49-F238E27FC236}">
                  <a16:creationId xmlns:a16="http://schemas.microsoft.com/office/drawing/2014/main" id="{23F8A6D1-F917-764D-1213-88D46516B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519" y="3254375"/>
              <a:ext cx="273050" cy="147638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cxnSp>
          <p:nvCxnSpPr>
            <p:cNvPr id="12" name="AutoShape 26">
              <a:extLst>
                <a:ext uri="{FF2B5EF4-FFF2-40B4-BE49-F238E27FC236}">
                  <a16:creationId xmlns:a16="http://schemas.microsoft.com/office/drawing/2014/main" id="{7AAA1E5A-66D0-6DDB-B4F2-64653EFCFF68}"/>
                </a:ext>
              </a:extLst>
            </p:cNvPr>
            <p:cNvCxnSpPr>
              <a:cxnSpLocks noChangeShapeType="1"/>
              <a:stCxn id="10" idx="7"/>
              <a:endCxn id="11" idx="3"/>
            </p:cNvCxnSpPr>
            <p:nvPr/>
          </p:nvCxnSpPr>
          <p:spPr bwMode="auto">
            <a:xfrm flipV="1">
              <a:off x="3587419" y="3381375"/>
              <a:ext cx="585787" cy="271463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</p:cxnSp>
        <p:sp>
          <p:nvSpPr>
            <p:cNvPr id="13" name="Oval 27">
              <a:extLst>
                <a:ext uri="{FF2B5EF4-FFF2-40B4-BE49-F238E27FC236}">
                  <a16:creationId xmlns:a16="http://schemas.microsoft.com/office/drawing/2014/main" id="{C06B88B8-E062-96B7-FC6B-4A52C8241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519" y="3941763"/>
              <a:ext cx="273050" cy="147637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cxnSp>
          <p:nvCxnSpPr>
            <p:cNvPr id="14" name="AutoShape 28">
              <a:extLst>
                <a:ext uri="{FF2B5EF4-FFF2-40B4-BE49-F238E27FC236}">
                  <a16:creationId xmlns:a16="http://schemas.microsoft.com/office/drawing/2014/main" id="{4A005678-9373-5F1A-6526-5975A46E03C7}"/>
                </a:ext>
              </a:extLst>
            </p:cNvPr>
            <p:cNvCxnSpPr>
              <a:cxnSpLocks noChangeShapeType="1"/>
              <a:stCxn id="10" idx="5"/>
              <a:endCxn id="13" idx="1"/>
            </p:cNvCxnSpPr>
            <p:nvPr/>
          </p:nvCxnSpPr>
          <p:spPr bwMode="auto">
            <a:xfrm>
              <a:off x="3587419" y="3757613"/>
              <a:ext cx="585787" cy="204787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</p:cxnSp>
        <p:sp>
          <p:nvSpPr>
            <p:cNvPr id="15" name="Oval 29">
              <a:extLst>
                <a:ext uri="{FF2B5EF4-FFF2-40B4-BE49-F238E27FC236}">
                  <a16:creationId xmlns:a16="http://schemas.microsoft.com/office/drawing/2014/main" id="{0AFE20F1-42FE-5BFA-78D2-D7D19617AB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781" y="2881313"/>
              <a:ext cx="273050" cy="147637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cxnSp>
          <p:nvCxnSpPr>
            <p:cNvPr id="16" name="AutoShape 30">
              <a:extLst>
                <a:ext uri="{FF2B5EF4-FFF2-40B4-BE49-F238E27FC236}">
                  <a16:creationId xmlns:a16="http://schemas.microsoft.com/office/drawing/2014/main" id="{0FBC0E91-5609-B3AD-6371-F45EFFE9FCEA}"/>
                </a:ext>
              </a:extLst>
            </p:cNvPr>
            <p:cNvCxnSpPr>
              <a:cxnSpLocks noChangeShapeType="1"/>
              <a:endCxn id="15" idx="3"/>
            </p:cNvCxnSpPr>
            <p:nvPr/>
          </p:nvCxnSpPr>
          <p:spPr bwMode="auto">
            <a:xfrm flipV="1">
              <a:off x="4417681" y="3006725"/>
              <a:ext cx="585788" cy="27305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</p:cxnSp>
        <p:sp>
          <p:nvSpPr>
            <p:cNvPr id="17" name="Oval 31">
              <a:extLst>
                <a:ext uri="{FF2B5EF4-FFF2-40B4-BE49-F238E27FC236}">
                  <a16:creationId xmlns:a16="http://schemas.microsoft.com/office/drawing/2014/main" id="{531341FE-B6A6-E3F3-94A2-51FD5CFCB1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2831" y="3543300"/>
              <a:ext cx="273050" cy="147638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cxnSp>
          <p:nvCxnSpPr>
            <p:cNvPr id="18" name="AutoShape 32">
              <a:extLst>
                <a:ext uri="{FF2B5EF4-FFF2-40B4-BE49-F238E27FC236}">
                  <a16:creationId xmlns:a16="http://schemas.microsoft.com/office/drawing/2014/main" id="{DC088B66-3453-03DA-AEF7-9C8CD3A5AA35}"/>
                </a:ext>
              </a:extLst>
            </p:cNvPr>
            <p:cNvCxnSpPr>
              <a:cxnSpLocks noChangeShapeType="1"/>
              <a:endCxn id="17" idx="1"/>
            </p:cNvCxnSpPr>
            <p:nvPr/>
          </p:nvCxnSpPr>
          <p:spPr bwMode="auto">
            <a:xfrm>
              <a:off x="4436731" y="3359150"/>
              <a:ext cx="585788" cy="206375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</p:cxnSp>
        <p:cxnSp>
          <p:nvCxnSpPr>
            <p:cNvPr id="19" name="AutoShape 42">
              <a:extLst>
                <a:ext uri="{FF2B5EF4-FFF2-40B4-BE49-F238E27FC236}">
                  <a16:creationId xmlns:a16="http://schemas.microsoft.com/office/drawing/2014/main" id="{DBCBB204-8617-AA6C-5D14-179546FE99B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438319" y="3692525"/>
              <a:ext cx="587375" cy="271463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</p:cxnSp>
        <p:sp>
          <p:nvSpPr>
            <p:cNvPr id="20" name="Oval 43">
              <a:extLst>
                <a:ext uri="{FF2B5EF4-FFF2-40B4-BE49-F238E27FC236}">
                  <a16:creationId xmlns:a16="http://schemas.microsoft.com/office/drawing/2014/main" id="{A7C3DF1B-3EAD-36A5-C99A-C55F359CC0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3306" y="4248150"/>
              <a:ext cx="274638" cy="147638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cxnSp>
          <p:nvCxnSpPr>
            <p:cNvPr id="21" name="AutoShape 44">
              <a:extLst>
                <a:ext uri="{FF2B5EF4-FFF2-40B4-BE49-F238E27FC236}">
                  <a16:creationId xmlns:a16="http://schemas.microsoft.com/office/drawing/2014/main" id="{04EF069D-C1BE-3A02-6824-00F5B218B0A5}"/>
                </a:ext>
              </a:extLst>
            </p:cNvPr>
            <p:cNvCxnSpPr>
              <a:cxnSpLocks noChangeShapeType="1"/>
              <a:endCxn id="20" idx="1"/>
            </p:cNvCxnSpPr>
            <p:nvPr/>
          </p:nvCxnSpPr>
          <p:spPr bwMode="auto">
            <a:xfrm>
              <a:off x="4427206" y="4064000"/>
              <a:ext cx="585788" cy="206375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</p:cxnSp>
        <p:sp>
          <p:nvSpPr>
            <p:cNvPr id="22" name="Rectangle 102">
              <a:extLst>
                <a:ext uri="{FF2B5EF4-FFF2-40B4-BE49-F238E27FC236}">
                  <a16:creationId xmlns:a16="http://schemas.microsoft.com/office/drawing/2014/main" id="{D6669EE8-79CC-B306-3FCD-725B7359AC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2481" y="3233738"/>
              <a:ext cx="701675" cy="350837"/>
            </a:xfrm>
            <a:prstGeom prst="rect">
              <a:avLst/>
            </a:prstGeom>
            <a:noFill/>
            <a:ln w="3175" algn="ctr">
              <a:noFill/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5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</a:t>
              </a:r>
            </a:p>
          </p:txBody>
        </p:sp>
        <p:sp>
          <p:nvSpPr>
            <p:cNvPr id="23" name="Rectangle 103">
              <a:extLst>
                <a:ext uri="{FF2B5EF4-FFF2-40B4-BE49-F238E27FC236}">
                  <a16:creationId xmlns:a16="http://schemas.microsoft.com/office/drawing/2014/main" id="{ED4F3015-FE1B-C100-8DC7-D381F5FE1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2481" y="3814763"/>
              <a:ext cx="701675" cy="350837"/>
            </a:xfrm>
            <a:prstGeom prst="rect">
              <a:avLst/>
            </a:prstGeom>
            <a:noFill/>
            <a:ln w="3175" algn="ctr">
              <a:noFill/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5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1 - p</a:t>
              </a:r>
            </a:p>
          </p:txBody>
        </p:sp>
      </p:grpSp>
      <p:pic>
        <p:nvPicPr>
          <p:cNvPr id="24" name="Picture 2" descr="http://www.galileu.esalq.usp.br/vefig.php?cod=405">
            <a:extLst>
              <a:ext uri="{FF2B5EF4-FFF2-40B4-BE49-F238E27FC236}">
                <a16:creationId xmlns:a16="http://schemas.microsoft.com/office/drawing/2014/main" id="{1000A514-C595-4B15-5AFC-2F96E12583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1" t="11993" r="5087" b="34484"/>
          <a:stretch/>
        </p:blipFill>
        <p:spPr bwMode="auto">
          <a:xfrm>
            <a:off x="6657503" y="5115906"/>
            <a:ext cx="1450788" cy="111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5B28297D-68D0-339C-A98B-7E9C165AF1FC}"/>
              </a:ext>
            </a:extLst>
          </p:cNvPr>
          <p:cNvSpPr txBox="1"/>
          <p:nvPr/>
        </p:nvSpPr>
        <p:spPr>
          <a:xfrm>
            <a:off x="2589264" y="4032216"/>
            <a:ext cx="3421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Árvores de incertezas</a:t>
            </a:r>
          </a:p>
        </p:txBody>
      </p:sp>
    </p:spTree>
    <p:extLst>
      <p:ext uri="{BB962C8B-B14F-4D97-AF65-F5344CB8AC3E}">
        <p14:creationId xmlns:p14="http://schemas.microsoft.com/office/powerpoint/2010/main" val="14957833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E9EDA-FE77-6A66-803E-7003EDD8B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42E0E-A920-0037-1C03-C3F16C544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479803"/>
            <a:ext cx="11360800" cy="763600"/>
          </a:xfrm>
        </p:spPr>
        <p:txBody>
          <a:bodyPr/>
          <a:lstStyle/>
          <a:p>
            <a:r>
              <a:rPr lang="pt-BR" sz="2600" b="1" i="0" dirty="0">
                <a:solidFill>
                  <a:srgbClr val="0B2859"/>
                </a:solidFill>
                <a:latin typeface="Open Sans"/>
              </a:rPr>
              <a:t>Criação de uma árvore de incertezas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2CEF3F7-98DF-5A22-AD79-749D5155BAD8}"/>
              </a:ext>
            </a:extLst>
          </p:cNvPr>
          <p:cNvSpPr txBox="1"/>
          <p:nvPr/>
        </p:nvSpPr>
        <p:spPr>
          <a:xfrm>
            <a:off x="7168876" y="1972986"/>
            <a:ext cx="1419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Cenário 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(“sucesso” nas incertezas 1 e 2)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BE7774A-3922-A571-A1DC-3BA260821238}"/>
              </a:ext>
            </a:extLst>
          </p:cNvPr>
          <p:cNvSpPr txBox="1"/>
          <p:nvPr/>
        </p:nvSpPr>
        <p:spPr>
          <a:xfrm>
            <a:off x="7168877" y="2741110"/>
            <a:ext cx="1995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Cenário 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(“sucesso” na incerteza 1 e “fracasso” na incerteza 2)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6C391CA-C9C4-C805-FE79-F180546FCF08}"/>
              </a:ext>
            </a:extLst>
          </p:cNvPr>
          <p:cNvSpPr txBox="1"/>
          <p:nvPr/>
        </p:nvSpPr>
        <p:spPr>
          <a:xfrm>
            <a:off x="7149479" y="4972321"/>
            <a:ext cx="2316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Cenário 4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(“fracasso” nas incertezas 1 e 2)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78AE53D-64D7-D66D-A289-29E313CA9C6E}"/>
              </a:ext>
            </a:extLst>
          </p:cNvPr>
          <p:cNvSpPr txBox="1"/>
          <p:nvPr/>
        </p:nvSpPr>
        <p:spPr>
          <a:xfrm>
            <a:off x="7168877" y="3822425"/>
            <a:ext cx="2623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Cenário 3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(“fracasso” na incerteza 1 e “sucesso” na incerteza 2)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AE7ACBB4-6580-C9CD-19AD-81BAD430ED33}"/>
              </a:ext>
            </a:extLst>
          </p:cNvPr>
          <p:cNvSpPr txBox="1"/>
          <p:nvPr/>
        </p:nvSpPr>
        <p:spPr>
          <a:xfrm>
            <a:off x="1839354" y="1566568"/>
            <a:ext cx="3891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Passo 1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Construção da árvore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BA9A0BE-A709-BCC1-676B-44C4F9A05B8E}"/>
              </a:ext>
            </a:extLst>
          </p:cNvPr>
          <p:cNvSpPr txBox="1"/>
          <p:nvPr/>
        </p:nvSpPr>
        <p:spPr>
          <a:xfrm>
            <a:off x="4082776" y="2432148"/>
            <a:ext cx="1353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“Sucesso” na incerteza 1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3191176D-2DA8-DC4B-8241-8A2045E0587D}"/>
              </a:ext>
            </a:extLst>
          </p:cNvPr>
          <p:cNvSpPr txBox="1"/>
          <p:nvPr/>
        </p:nvSpPr>
        <p:spPr>
          <a:xfrm>
            <a:off x="4082776" y="4423329"/>
            <a:ext cx="1353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“Fracasso” na incerteza 1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8CECFDA2-AD31-4297-2DDC-B162C82573AE}"/>
              </a:ext>
            </a:extLst>
          </p:cNvPr>
          <p:cNvSpPr txBox="1"/>
          <p:nvPr/>
        </p:nvSpPr>
        <p:spPr>
          <a:xfrm>
            <a:off x="1588820" y="3547754"/>
            <a:ext cx="1353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Valor “hoje”</a:t>
            </a:r>
          </a:p>
        </p:txBody>
      </p: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A234DF30-AADC-C882-F33E-1B9AE73EE020}"/>
              </a:ext>
            </a:extLst>
          </p:cNvPr>
          <p:cNvCxnSpPr>
            <a:stCxn id="30" idx="3"/>
            <a:endCxn id="28" idx="1"/>
          </p:cNvCxnSpPr>
          <p:nvPr/>
        </p:nvCxnSpPr>
        <p:spPr>
          <a:xfrm flipV="1">
            <a:off x="2942418" y="2662981"/>
            <a:ext cx="1140358" cy="10232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D9888A4C-E854-0AFE-E5B0-75F563C4E62B}"/>
              </a:ext>
            </a:extLst>
          </p:cNvPr>
          <p:cNvCxnSpPr>
            <a:stCxn id="30" idx="3"/>
            <a:endCxn id="29" idx="1"/>
          </p:cNvCxnSpPr>
          <p:nvPr/>
        </p:nvCxnSpPr>
        <p:spPr>
          <a:xfrm>
            <a:off x="2942418" y="3686253"/>
            <a:ext cx="1140358" cy="9679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1DF269EA-FAE4-A436-6241-70305B5DA1C4}"/>
              </a:ext>
            </a:extLst>
          </p:cNvPr>
          <p:cNvCxnSpPr>
            <a:stCxn id="29" idx="3"/>
            <a:endCxn id="5" idx="1"/>
          </p:cNvCxnSpPr>
          <p:nvPr/>
        </p:nvCxnSpPr>
        <p:spPr>
          <a:xfrm>
            <a:off x="5436375" y="4654161"/>
            <a:ext cx="1713105" cy="5489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BC47F084-D2D0-AEEB-53D1-2F70DE8FCE0D}"/>
              </a:ext>
            </a:extLst>
          </p:cNvPr>
          <p:cNvCxnSpPr>
            <a:stCxn id="29" idx="3"/>
            <a:endCxn id="26" idx="1"/>
          </p:cNvCxnSpPr>
          <p:nvPr/>
        </p:nvCxnSpPr>
        <p:spPr>
          <a:xfrm flipV="1">
            <a:off x="5436375" y="4145591"/>
            <a:ext cx="1732503" cy="5085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23564DAC-48E2-F844-0B3C-1CBB6424D9B7}"/>
              </a:ext>
            </a:extLst>
          </p:cNvPr>
          <p:cNvCxnSpPr>
            <a:stCxn id="28" idx="3"/>
            <a:endCxn id="4" idx="1"/>
          </p:cNvCxnSpPr>
          <p:nvPr/>
        </p:nvCxnSpPr>
        <p:spPr>
          <a:xfrm>
            <a:off x="5436375" y="2662981"/>
            <a:ext cx="1732503" cy="4012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B2EB14D4-E356-0EEF-4781-D2DA1DA07E50}"/>
              </a:ext>
            </a:extLst>
          </p:cNvPr>
          <p:cNvCxnSpPr>
            <a:stCxn id="28" idx="3"/>
            <a:endCxn id="3" idx="1"/>
          </p:cNvCxnSpPr>
          <p:nvPr/>
        </p:nvCxnSpPr>
        <p:spPr>
          <a:xfrm flipV="1">
            <a:off x="5436374" y="2296152"/>
            <a:ext cx="1732502" cy="3668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Chave esquerda 34">
            <a:extLst>
              <a:ext uri="{FF2B5EF4-FFF2-40B4-BE49-F238E27FC236}">
                <a16:creationId xmlns:a16="http://schemas.microsoft.com/office/drawing/2014/main" id="{40DB5A7B-F53D-5174-80EF-BEA8FD6156D4}"/>
              </a:ext>
            </a:extLst>
          </p:cNvPr>
          <p:cNvSpPr/>
          <p:nvPr/>
        </p:nvSpPr>
        <p:spPr>
          <a:xfrm rot="16200000">
            <a:off x="3248639" y="4817165"/>
            <a:ext cx="443554" cy="1897383"/>
          </a:xfrm>
          <a:prstGeom prst="leftBrace">
            <a:avLst>
              <a:gd name="adj1" fmla="val 64697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8" name="Chave esquerda 38">
            <a:extLst>
              <a:ext uri="{FF2B5EF4-FFF2-40B4-BE49-F238E27FC236}">
                <a16:creationId xmlns:a16="http://schemas.microsoft.com/office/drawing/2014/main" id="{D67EFABC-EA25-B27C-200C-CAA3C2B81649}"/>
              </a:ext>
            </a:extLst>
          </p:cNvPr>
          <p:cNvSpPr/>
          <p:nvPr/>
        </p:nvSpPr>
        <p:spPr>
          <a:xfrm rot="16200000">
            <a:off x="6186152" y="4519987"/>
            <a:ext cx="443554" cy="2491739"/>
          </a:xfrm>
          <a:prstGeom prst="leftBrace">
            <a:avLst>
              <a:gd name="adj1" fmla="val 64697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262FBA30-1435-B71F-F6FF-1E8868E65C3E}"/>
              </a:ext>
            </a:extLst>
          </p:cNvPr>
          <p:cNvSpPr txBox="1"/>
          <p:nvPr/>
        </p:nvSpPr>
        <p:spPr>
          <a:xfrm>
            <a:off x="2835799" y="5987634"/>
            <a:ext cx="1353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INCERTEZA 1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1A9E9317-473A-F456-D17C-7479E06EF79A}"/>
              </a:ext>
            </a:extLst>
          </p:cNvPr>
          <p:cNvSpPr txBox="1"/>
          <p:nvPr/>
        </p:nvSpPr>
        <p:spPr>
          <a:xfrm>
            <a:off x="5731130" y="5987634"/>
            <a:ext cx="1353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INCERTEZA 2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B7C81457-12FD-196F-B282-33493DC028D7}"/>
              </a:ext>
            </a:extLst>
          </p:cNvPr>
          <p:cNvSpPr txBox="1"/>
          <p:nvPr/>
        </p:nvSpPr>
        <p:spPr>
          <a:xfrm>
            <a:off x="6133426" y="2055945"/>
            <a:ext cx="47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88DA6683-DF05-E5F4-49F9-F223F060BC2D}"/>
              </a:ext>
            </a:extLst>
          </p:cNvPr>
          <p:cNvSpPr txBox="1"/>
          <p:nvPr/>
        </p:nvSpPr>
        <p:spPr>
          <a:xfrm>
            <a:off x="6078096" y="2994062"/>
            <a:ext cx="635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 – 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2B22B308-7151-7A92-B706-95B27B5A1291}"/>
              </a:ext>
            </a:extLst>
          </p:cNvPr>
          <p:cNvSpPr txBox="1"/>
          <p:nvPr/>
        </p:nvSpPr>
        <p:spPr>
          <a:xfrm>
            <a:off x="6133426" y="4134752"/>
            <a:ext cx="47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BFA61F00-0C2F-7D74-C795-792C9949CDBE}"/>
              </a:ext>
            </a:extLst>
          </p:cNvPr>
          <p:cNvSpPr txBox="1"/>
          <p:nvPr/>
        </p:nvSpPr>
        <p:spPr>
          <a:xfrm>
            <a:off x="6078096" y="5072869"/>
            <a:ext cx="635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 – 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A07AEACC-FCF7-F5FE-84C6-83F147158DD7}"/>
              </a:ext>
            </a:extLst>
          </p:cNvPr>
          <p:cNvSpPr txBox="1"/>
          <p:nvPr/>
        </p:nvSpPr>
        <p:spPr>
          <a:xfrm>
            <a:off x="3179717" y="2925330"/>
            <a:ext cx="47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39535DBA-C64E-7267-097C-CF972E8AEFD4}"/>
              </a:ext>
            </a:extLst>
          </p:cNvPr>
          <p:cNvSpPr txBox="1"/>
          <p:nvPr/>
        </p:nvSpPr>
        <p:spPr>
          <a:xfrm>
            <a:off x="3100617" y="4216373"/>
            <a:ext cx="635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 – 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2960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2AD1C-826C-5DE9-0ED9-446A753D5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CA05A-F53B-4F89-4209-0D6FECB8D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479803"/>
            <a:ext cx="11360800" cy="763600"/>
          </a:xfrm>
        </p:spPr>
        <p:txBody>
          <a:bodyPr/>
          <a:lstStyle/>
          <a:p>
            <a:r>
              <a:rPr lang="pt-BR" sz="2600" b="1" i="0" dirty="0">
                <a:solidFill>
                  <a:srgbClr val="0B2859"/>
                </a:solidFill>
                <a:latin typeface="Open Sans"/>
              </a:rPr>
              <a:t>Criação de uma árvore de incertezas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E252F8B-F11C-448A-136F-ED5C31BC6046}"/>
              </a:ext>
            </a:extLst>
          </p:cNvPr>
          <p:cNvSpPr txBox="1"/>
          <p:nvPr/>
        </p:nvSpPr>
        <p:spPr>
          <a:xfrm>
            <a:off x="2253642" y="1767639"/>
            <a:ext cx="7981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Passo 2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Cálculo do FCD/VPL em cada cenário final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8BB5659-98EE-88A5-F3A2-BEBE35BD4A26}"/>
              </a:ext>
            </a:extLst>
          </p:cNvPr>
          <p:cNvSpPr txBox="1"/>
          <p:nvPr/>
        </p:nvSpPr>
        <p:spPr>
          <a:xfrm>
            <a:off x="4193762" y="3117838"/>
            <a:ext cx="1353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“Sucesso” na incerteza 1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4AF7759-FA4B-62FF-2AB3-E56C46957D67}"/>
              </a:ext>
            </a:extLst>
          </p:cNvPr>
          <p:cNvSpPr txBox="1"/>
          <p:nvPr/>
        </p:nvSpPr>
        <p:spPr>
          <a:xfrm>
            <a:off x="4193762" y="5109019"/>
            <a:ext cx="1353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“Fracasso” na incerteza 1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AD70404-2333-42C3-6542-CC7DB385E055}"/>
              </a:ext>
            </a:extLst>
          </p:cNvPr>
          <p:cNvSpPr txBox="1"/>
          <p:nvPr/>
        </p:nvSpPr>
        <p:spPr>
          <a:xfrm>
            <a:off x="1699806" y="4233444"/>
            <a:ext cx="1353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Valor “hoje”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B1987DA3-C106-B0B1-4392-5992FBC23B83}"/>
              </a:ext>
            </a:extLst>
          </p:cNvPr>
          <p:cNvCxnSpPr>
            <a:stCxn id="9" idx="3"/>
            <a:endCxn id="7" idx="1"/>
          </p:cNvCxnSpPr>
          <p:nvPr/>
        </p:nvCxnSpPr>
        <p:spPr>
          <a:xfrm flipV="1">
            <a:off x="3053404" y="3348671"/>
            <a:ext cx="1140358" cy="10232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8CECD58-2632-C0F5-F052-0943075CE516}"/>
              </a:ext>
            </a:extLst>
          </p:cNvPr>
          <p:cNvCxnSpPr>
            <a:stCxn id="9" idx="3"/>
            <a:endCxn id="8" idx="1"/>
          </p:cNvCxnSpPr>
          <p:nvPr/>
        </p:nvCxnSpPr>
        <p:spPr>
          <a:xfrm>
            <a:off x="3053404" y="4371943"/>
            <a:ext cx="1140358" cy="9679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F5BF6B75-B20F-3FFC-46A3-E0A14A96D88C}"/>
              </a:ext>
            </a:extLst>
          </p:cNvPr>
          <p:cNvCxnSpPr>
            <a:stCxn id="8" idx="3"/>
          </p:cNvCxnSpPr>
          <p:nvPr/>
        </p:nvCxnSpPr>
        <p:spPr>
          <a:xfrm>
            <a:off x="5547361" y="5339852"/>
            <a:ext cx="1713105" cy="6105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00A6B20C-5DB5-9D44-0030-A85196D35228}"/>
              </a:ext>
            </a:extLst>
          </p:cNvPr>
          <p:cNvCxnSpPr>
            <a:stCxn id="8" idx="3"/>
          </p:cNvCxnSpPr>
          <p:nvPr/>
        </p:nvCxnSpPr>
        <p:spPr>
          <a:xfrm flipV="1">
            <a:off x="5547361" y="4923615"/>
            <a:ext cx="1732503" cy="4162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8A621FE2-BC4B-AFFD-B8A7-9F948F7E5CC9}"/>
              </a:ext>
            </a:extLst>
          </p:cNvPr>
          <p:cNvCxnSpPr>
            <a:stCxn id="7" idx="3"/>
          </p:cNvCxnSpPr>
          <p:nvPr/>
        </p:nvCxnSpPr>
        <p:spPr>
          <a:xfrm>
            <a:off x="5547361" y="3348670"/>
            <a:ext cx="1732503" cy="4936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CC6CED1C-A912-39D2-81BD-57A96256E83A}"/>
              </a:ext>
            </a:extLst>
          </p:cNvPr>
          <p:cNvCxnSpPr>
            <a:stCxn id="7" idx="3"/>
          </p:cNvCxnSpPr>
          <p:nvPr/>
        </p:nvCxnSpPr>
        <p:spPr>
          <a:xfrm flipV="1">
            <a:off x="5547360" y="2895526"/>
            <a:ext cx="1732502" cy="4531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A226A23-F0F7-D883-04C8-2D191F8A2E1F}"/>
              </a:ext>
            </a:extLst>
          </p:cNvPr>
          <p:cNvSpPr txBox="1"/>
          <p:nvPr/>
        </p:nvSpPr>
        <p:spPr>
          <a:xfrm>
            <a:off x="6244412" y="2741635"/>
            <a:ext cx="47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3273296-14A0-AEBC-BBEC-FB17B3DEB301}"/>
              </a:ext>
            </a:extLst>
          </p:cNvPr>
          <p:cNvSpPr txBox="1"/>
          <p:nvPr/>
        </p:nvSpPr>
        <p:spPr>
          <a:xfrm>
            <a:off x="6189082" y="3679752"/>
            <a:ext cx="635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 – 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670D7D30-23C2-67A6-3A13-9F390C555A5C}"/>
              </a:ext>
            </a:extLst>
          </p:cNvPr>
          <p:cNvSpPr txBox="1"/>
          <p:nvPr/>
        </p:nvSpPr>
        <p:spPr>
          <a:xfrm>
            <a:off x="6244412" y="4820442"/>
            <a:ext cx="47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AC90DFA-8B1B-4CD1-B470-E284DB880271}"/>
              </a:ext>
            </a:extLst>
          </p:cNvPr>
          <p:cNvSpPr txBox="1"/>
          <p:nvPr/>
        </p:nvSpPr>
        <p:spPr>
          <a:xfrm>
            <a:off x="6189082" y="5758559"/>
            <a:ext cx="635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 – 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5B917E1-722A-DC48-3EFD-E9996F7278FA}"/>
              </a:ext>
            </a:extLst>
          </p:cNvPr>
          <p:cNvSpPr txBox="1"/>
          <p:nvPr/>
        </p:nvSpPr>
        <p:spPr>
          <a:xfrm>
            <a:off x="3290703" y="3611020"/>
            <a:ext cx="47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E1D72D1-9E8C-0085-DAF9-3F35E0AF69C8}"/>
              </a:ext>
            </a:extLst>
          </p:cNvPr>
          <p:cNvSpPr txBox="1"/>
          <p:nvPr/>
        </p:nvSpPr>
        <p:spPr>
          <a:xfrm>
            <a:off x="3211603" y="4902063"/>
            <a:ext cx="635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 – 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08817E09-FDF0-1CB6-4BD9-9C919AA8AB82}"/>
              </a:ext>
            </a:extLst>
          </p:cNvPr>
          <p:cNvSpPr txBox="1"/>
          <p:nvPr/>
        </p:nvSpPr>
        <p:spPr>
          <a:xfrm>
            <a:off x="7835921" y="2614567"/>
            <a:ext cx="1752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Cenário 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(“sucesso” nas incertezas 1 e 2)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F5203D39-B59F-0E2D-CE2D-9DA232BF57F9}"/>
              </a:ext>
            </a:extLst>
          </p:cNvPr>
          <p:cNvSpPr txBox="1"/>
          <p:nvPr/>
        </p:nvSpPr>
        <p:spPr>
          <a:xfrm>
            <a:off x="7835921" y="3415370"/>
            <a:ext cx="2623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Cenário 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(“sucesso” na incerteza 1 e “fracasso” na incerteza 2)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AEB6178-7133-3124-09D9-DAF23D09FF3F}"/>
              </a:ext>
            </a:extLst>
          </p:cNvPr>
          <p:cNvSpPr txBox="1"/>
          <p:nvPr/>
        </p:nvSpPr>
        <p:spPr>
          <a:xfrm>
            <a:off x="7816524" y="5669441"/>
            <a:ext cx="1879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Cenário 4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(“fracasso” nas incertezas 1 e 2)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80F01614-1F6E-3F1C-6300-776A4A38EDFF}"/>
              </a:ext>
            </a:extLst>
          </p:cNvPr>
          <p:cNvSpPr txBox="1"/>
          <p:nvPr/>
        </p:nvSpPr>
        <p:spPr>
          <a:xfrm>
            <a:off x="7835921" y="4542405"/>
            <a:ext cx="2623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Cenário 3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(“fracasso” na incerteza 1 e “sucesso” na incerteza 2)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B7E8A68F-09AA-9993-2AAE-88E4F656A881}"/>
              </a:ext>
            </a:extLst>
          </p:cNvPr>
          <p:cNvSpPr txBox="1"/>
          <p:nvPr/>
        </p:nvSpPr>
        <p:spPr>
          <a:xfrm>
            <a:off x="7260465" y="2743520"/>
            <a:ext cx="529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VPL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  <a:endParaRPr kumimoji="0" lang="pt-BR" sz="1200" b="0" i="1" u="none" strike="noStrike" kern="1200" cap="none" spc="0" normalizeH="0" baseline="-2500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504C414-EF0B-B69B-87B2-6546321CD281}"/>
              </a:ext>
            </a:extLst>
          </p:cNvPr>
          <p:cNvSpPr txBox="1"/>
          <p:nvPr/>
        </p:nvSpPr>
        <p:spPr>
          <a:xfrm>
            <a:off x="7260466" y="3649830"/>
            <a:ext cx="570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VPL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  <a:endParaRPr kumimoji="0" lang="pt-BR" sz="1200" b="0" i="1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6717E004-18D1-2744-27C9-AB2151E00093}"/>
              </a:ext>
            </a:extLst>
          </p:cNvPr>
          <p:cNvSpPr txBox="1"/>
          <p:nvPr/>
        </p:nvSpPr>
        <p:spPr>
          <a:xfrm>
            <a:off x="7260465" y="5798394"/>
            <a:ext cx="529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VPL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</a:t>
            </a:r>
            <a:endParaRPr kumimoji="0" lang="pt-BR" sz="1200" b="0" i="1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CDD84B2D-136C-EE3B-BF12-FD269AA3A07A}"/>
              </a:ext>
            </a:extLst>
          </p:cNvPr>
          <p:cNvSpPr txBox="1"/>
          <p:nvPr/>
        </p:nvSpPr>
        <p:spPr>
          <a:xfrm>
            <a:off x="7260466" y="4776865"/>
            <a:ext cx="570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VPL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  <a:endParaRPr kumimoji="0" lang="pt-BR" sz="1200" b="0" i="1" u="none" strike="noStrike" kern="1200" cap="none" spc="0" normalizeH="0" baseline="-2500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8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47" grpId="0"/>
      <p:bldP spid="48" grpId="0"/>
      <p:bldP spid="49" grpId="0"/>
      <p:bldP spid="5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06621-7BB9-524F-D595-A47EE81B0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79733-E14E-B6D4-0ECF-66B8AECAD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479803"/>
            <a:ext cx="11360800" cy="763600"/>
          </a:xfrm>
        </p:spPr>
        <p:txBody>
          <a:bodyPr/>
          <a:lstStyle/>
          <a:p>
            <a:r>
              <a:rPr lang="pt-BR" sz="2600" b="1" i="0" dirty="0">
                <a:solidFill>
                  <a:srgbClr val="0B2859"/>
                </a:solidFill>
                <a:latin typeface="Open Sans"/>
              </a:rPr>
              <a:t>Criação de uma árvore de incertezas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7666F55-B5B7-CE22-0A51-3C0D2CB19178}"/>
              </a:ext>
            </a:extLst>
          </p:cNvPr>
          <p:cNvSpPr txBox="1"/>
          <p:nvPr/>
        </p:nvSpPr>
        <p:spPr>
          <a:xfrm>
            <a:off x="2122716" y="1895798"/>
            <a:ext cx="8271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Passo 3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Cálculo dos valores nos nós anteriores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AF7162-E416-56C5-D4EC-A92064CDE55E}"/>
              </a:ext>
            </a:extLst>
          </p:cNvPr>
          <p:cNvSpPr txBox="1"/>
          <p:nvPr/>
        </p:nvSpPr>
        <p:spPr>
          <a:xfrm>
            <a:off x="5496480" y="3072428"/>
            <a:ext cx="1353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“Sucesso” na incerteza 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980A113-5588-2740-166A-15C096B2D48B}"/>
              </a:ext>
            </a:extLst>
          </p:cNvPr>
          <p:cNvSpPr txBox="1"/>
          <p:nvPr/>
        </p:nvSpPr>
        <p:spPr>
          <a:xfrm>
            <a:off x="5496480" y="5063609"/>
            <a:ext cx="1353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“Fracasso” na incerteza 1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65F17276-47D1-0878-157A-28DAE1BE366B}"/>
              </a:ext>
            </a:extLst>
          </p:cNvPr>
          <p:cNvSpPr txBox="1"/>
          <p:nvPr/>
        </p:nvSpPr>
        <p:spPr>
          <a:xfrm>
            <a:off x="2627388" y="4188034"/>
            <a:ext cx="1353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Valor “hoje”</a:t>
            </a:r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DE9A651B-6530-17B8-9801-FE64945C820C}"/>
              </a:ext>
            </a:extLst>
          </p:cNvPr>
          <p:cNvCxnSpPr>
            <a:stCxn id="26" idx="3"/>
            <a:endCxn id="4" idx="1"/>
          </p:cNvCxnSpPr>
          <p:nvPr/>
        </p:nvCxnSpPr>
        <p:spPr>
          <a:xfrm flipV="1">
            <a:off x="3980986" y="3303261"/>
            <a:ext cx="1515494" cy="10232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A2C19678-11B3-404D-9869-B71102C44CBD}"/>
              </a:ext>
            </a:extLst>
          </p:cNvPr>
          <p:cNvCxnSpPr>
            <a:stCxn id="26" idx="3"/>
            <a:endCxn id="5" idx="1"/>
          </p:cNvCxnSpPr>
          <p:nvPr/>
        </p:nvCxnSpPr>
        <p:spPr>
          <a:xfrm>
            <a:off x="3980986" y="4326533"/>
            <a:ext cx="1515494" cy="9679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121BE004-F778-B8CC-9737-0FB337CC7648}"/>
              </a:ext>
            </a:extLst>
          </p:cNvPr>
          <p:cNvCxnSpPr>
            <a:stCxn id="5" idx="3"/>
            <a:endCxn id="41" idx="1"/>
          </p:cNvCxnSpPr>
          <p:nvPr/>
        </p:nvCxnSpPr>
        <p:spPr>
          <a:xfrm>
            <a:off x="6850078" y="5294442"/>
            <a:ext cx="2149088" cy="8274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3784E211-9ABF-5A39-2590-A777846A0A0F}"/>
              </a:ext>
            </a:extLst>
          </p:cNvPr>
          <p:cNvCxnSpPr>
            <a:stCxn id="5" idx="3"/>
            <a:endCxn id="42" idx="1"/>
          </p:cNvCxnSpPr>
          <p:nvPr/>
        </p:nvCxnSpPr>
        <p:spPr>
          <a:xfrm flipV="1">
            <a:off x="6850079" y="4713779"/>
            <a:ext cx="2149089" cy="5806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C282AA84-6492-CE3C-7306-85A94AE9F54B}"/>
              </a:ext>
            </a:extLst>
          </p:cNvPr>
          <p:cNvCxnSpPr>
            <a:stCxn id="4" idx="3"/>
            <a:endCxn id="40" idx="1"/>
          </p:cNvCxnSpPr>
          <p:nvPr/>
        </p:nvCxnSpPr>
        <p:spPr>
          <a:xfrm>
            <a:off x="6850078" y="3303261"/>
            <a:ext cx="2149088" cy="5913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CB63B398-F9E8-A791-1F33-0F02984CAE08}"/>
              </a:ext>
            </a:extLst>
          </p:cNvPr>
          <p:cNvCxnSpPr>
            <a:stCxn id="4" idx="3"/>
            <a:endCxn id="39" idx="1"/>
          </p:cNvCxnSpPr>
          <p:nvPr/>
        </p:nvCxnSpPr>
        <p:spPr>
          <a:xfrm flipV="1">
            <a:off x="6850078" y="2634462"/>
            <a:ext cx="2149088" cy="6687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6182CD7F-8146-5105-7220-C3F59B800CF8}"/>
              </a:ext>
            </a:extLst>
          </p:cNvPr>
          <p:cNvSpPr txBox="1"/>
          <p:nvPr/>
        </p:nvSpPr>
        <p:spPr>
          <a:xfrm>
            <a:off x="7983113" y="2589228"/>
            <a:ext cx="47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05C53EA0-B2AC-689F-6DE0-69536CB487E5}"/>
              </a:ext>
            </a:extLst>
          </p:cNvPr>
          <p:cNvSpPr txBox="1"/>
          <p:nvPr/>
        </p:nvSpPr>
        <p:spPr>
          <a:xfrm>
            <a:off x="7927783" y="3786934"/>
            <a:ext cx="635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 – 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F4B4DF71-B4F8-A777-4C38-59A55C0415EA}"/>
              </a:ext>
            </a:extLst>
          </p:cNvPr>
          <p:cNvSpPr txBox="1"/>
          <p:nvPr/>
        </p:nvSpPr>
        <p:spPr>
          <a:xfrm>
            <a:off x="7983113" y="4626647"/>
            <a:ext cx="47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64017D2F-D7AA-A2F3-93DC-99AC69BC94BE}"/>
              </a:ext>
            </a:extLst>
          </p:cNvPr>
          <p:cNvSpPr txBox="1"/>
          <p:nvPr/>
        </p:nvSpPr>
        <p:spPr>
          <a:xfrm>
            <a:off x="7927783" y="5934820"/>
            <a:ext cx="635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 – 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335D01F7-D7B5-5715-B6C6-3E305D04179F}"/>
              </a:ext>
            </a:extLst>
          </p:cNvPr>
          <p:cNvSpPr txBox="1"/>
          <p:nvPr/>
        </p:nvSpPr>
        <p:spPr>
          <a:xfrm>
            <a:off x="4534806" y="3448380"/>
            <a:ext cx="47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9CA72E58-971E-452B-EA43-DCC047346301}"/>
              </a:ext>
            </a:extLst>
          </p:cNvPr>
          <p:cNvSpPr txBox="1"/>
          <p:nvPr/>
        </p:nvSpPr>
        <p:spPr>
          <a:xfrm>
            <a:off x="4514321" y="4973883"/>
            <a:ext cx="635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 – p</a:t>
            </a:r>
            <a:r>
              <a:rPr kumimoji="0" lang="pt-BR" sz="11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89C91D80-1BE9-3909-941A-F2B24152988D}"/>
              </a:ext>
            </a:extLst>
          </p:cNvPr>
          <p:cNvSpPr txBox="1"/>
          <p:nvPr/>
        </p:nvSpPr>
        <p:spPr>
          <a:xfrm>
            <a:off x="8999166" y="2495963"/>
            <a:ext cx="529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VPL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  <a:endParaRPr kumimoji="0" lang="pt-BR" sz="1200" b="0" i="1" u="none" strike="noStrike" kern="1200" cap="none" spc="0" normalizeH="0" baseline="-2500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A2026D51-14B6-3A7D-FC80-83F56C49BC0E}"/>
              </a:ext>
            </a:extLst>
          </p:cNvPr>
          <p:cNvSpPr txBox="1"/>
          <p:nvPr/>
        </p:nvSpPr>
        <p:spPr>
          <a:xfrm>
            <a:off x="8999167" y="3756158"/>
            <a:ext cx="570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VPL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  <a:endParaRPr kumimoji="0" lang="pt-BR" sz="1200" b="0" i="1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11AE471C-CD19-6D0A-1A79-B30DAC1BE769}"/>
              </a:ext>
            </a:extLst>
          </p:cNvPr>
          <p:cNvSpPr txBox="1"/>
          <p:nvPr/>
        </p:nvSpPr>
        <p:spPr>
          <a:xfrm>
            <a:off x="8999166" y="5983377"/>
            <a:ext cx="529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VPL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</a:t>
            </a:r>
            <a:endParaRPr kumimoji="0" lang="pt-BR" sz="1200" b="0" i="1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9D96C152-7DDE-6D27-4E29-9984B530193B}"/>
              </a:ext>
            </a:extLst>
          </p:cNvPr>
          <p:cNvSpPr txBox="1"/>
          <p:nvPr/>
        </p:nvSpPr>
        <p:spPr>
          <a:xfrm>
            <a:off x="8999168" y="4575280"/>
            <a:ext cx="570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VPL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  <a:endParaRPr kumimoji="0" lang="pt-BR" sz="1200" b="0" i="1" u="none" strike="noStrike" kern="1200" cap="none" spc="0" normalizeH="0" baseline="-2500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EE6D04DA-FBB4-74DD-6CFD-A4BD3B0272CC}"/>
              </a:ext>
            </a:extLst>
          </p:cNvPr>
          <p:cNvSpPr txBox="1"/>
          <p:nvPr/>
        </p:nvSpPr>
        <p:spPr>
          <a:xfrm>
            <a:off x="5496481" y="3616464"/>
            <a:ext cx="2607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VPL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</a:t>
            </a: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= p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x VPL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+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         (1 – p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 x VPL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 </a:t>
            </a: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- Investimento</a:t>
            </a:r>
            <a:endParaRPr kumimoji="0" lang="pt-BR" sz="1200" b="0" i="1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34ABB127-1D6B-CB56-B743-430A336E6D4E}"/>
              </a:ext>
            </a:extLst>
          </p:cNvPr>
          <p:cNvSpPr txBox="1"/>
          <p:nvPr/>
        </p:nvSpPr>
        <p:spPr>
          <a:xfrm>
            <a:off x="5496481" y="5589740"/>
            <a:ext cx="2607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VPL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</a:t>
            </a: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= p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x VPL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+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         (1 – p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 x VPL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 </a:t>
            </a: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- Investimento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BD641543-BF30-F52A-5571-1BEB817C5F16}"/>
              </a:ext>
            </a:extLst>
          </p:cNvPr>
          <p:cNvSpPr txBox="1"/>
          <p:nvPr/>
        </p:nvSpPr>
        <p:spPr>
          <a:xfrm>
            <a:off x="2283201" y="4518927"/>
            <a:ext cx="2607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VPL</a:t>
            </a:r>
            <a:r>
              <a:rPr kumimoji="0" lang="pt-BR" sz="1200" b="1" i="1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Hoje</a:t>
            </a: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= p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x VPL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</a:t>
            </a: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+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         (1 – p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 x VPL</a:t>
            </a: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 </a:t>
            </a: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- Investimento</a:t>
            </a:r>
            <a:endParaRPr kumimoji="0" lang="pt-BR" sz="1200" b="0" i="1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6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A21F7-3F65-58F0-2A5D-0BAA32A6F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EC115-A3A0-1793-9F0C-89442E387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233182"/>
            <a:ext cx="11360800" cy="763600"/>
          </a:xfrm>
        </p:spPr>
        <p:txBody>
          <a:bodyPr/>
          <a:lstStyle/>
          <a:p>
            <a:r>
              <a:rPr lang="pt-BR" sz="2600" b="1" i="0" dirty="0">
                <a:solidFill>
                  <a:srgbClr val="0B2859"/>
                </a:solidFill>
                <a:latin typeface="Open Sans"/>
              </a:rPr>
              <a:t>Exemplo ilustrativo de opções reais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6388AB6-2EA0-E025-8E36-1A5061B0CB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1" r="28693"/>
          <a:stretch/>
        </p:blipFill>
        <p:spPr>
          <a:xfrm>
            <a:off x="1600200" y="2450687"/>
            <a:ext cx="7538204" cy="395011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5F0109E-275F-21E7-67A2-FDFB8EF03AFA}"/>
              </a:ext>
            </a:extLst>
          </p:cNvPr>
          <p:cNvSpPr txBox="1"/>
          <p:nvPr/>
        </p:nvSpPr>
        <p:spPr>
          <a:xfrm>
            <a:off x="8090028" y="2509677"/>
            <a:ext cx="2458418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Qualidade desejada atingida: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VPL da planta positivo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468BCCD-E4C7-EFF8-5033-C10952C1D1FF}"/>
              </a:ext>
            </a:extLst>
          </p:cNvPr>
          <p:cNvSpPr txBox="1"/>
          <p:nvPr/>
        </p:nvSpPr>
        <p:spPr>
          <a:xfrm>
            <a:off x="7967080" y="4653887"/>
            <a:ext cx="2793532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300" b="1">
                <a:solidFill>
                  <a:srgbClr val="00B050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Qualidade desejada não atingida: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VPL da planta negativo</a:t>
            </a:r>
          </a:p>
        </p:txBody>
      </p:sp>
      <p:sp>
        <p:nvSpPr>
          <p:cNvPr id="9" name="Texto explicativo retangular com cantos arredondados 7">
            <a:extLst>
              <a:ext uri="{FF2B5EF4-FFF2-40B4-BE49-F238E27FC236}">
                <a16:creationId xmlns:a16="http://schemas.microsoft.com/office/drawing/2014/main" id="{2633994B-F9F8-C70D-43D0-BC41CA97E0CA}"/>
              </a:ext>
            </a:extLst>
          </p:cNvPr>
          <p:cNvSpPr/>
          <p:nvPr/>
        </p:nvSpPr>
        <p:spPr>
          <a:xfrm>
            <a:off x="4746850" y="4770984"/>
            <a:ext cx="1940705" cy="704760"/>
          </a:xfrm>
          <a:prstGeom prst="wedgeRoundRectCallout">
            <a:avLst>
              <a:gd name="adj1" fmla="val 21428"/>
              <a:gd name="adj2" fmla="val 82142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Decisão de não prosseguir evita a “perda” de $ 3 milhões</a:t>
            </a:r>
          </a:p>
        </p:txBody>
      </p:sp>
      <p:sp>
        <p:nvSpPr>
          <p:cNvPr id="10" name="Texto explicativo retangular com cantos arredondados 36">
            <a:extLst>
              <a:ext uri="{FF2B5EF4-FFF2-40B4-BE49-F238E27FC236}">
                <a16:creationId xmlns:a16="http://schemas.microsoft.com/office/drawing/2014/main" id="{11D1CE95-37F3-546E-DCA9-14EC3D654C64}"/>
              </a:ext>
            </a:extLst>
          </p:cNvPr>
          <p:cNvSpPr/>
          <p:nvPr/>
        </p:nvSpPr>
        <p:spPr>
          <a:xfrm>
            <a:off x="7891785" y="5588198"/>
            <a:ext cx="2222077" cy="704760"/>
          </a:xfrm>
          <a:prstGeom prst="wedgeRoundRectCallout">
            <a:avLst>
              <a:gd name="adj1" fmla="val 20833"/>
              <a:gd name="adj2" fmla="val -92858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Decisão de não construir a planta evita “perda” equivalente ao seu VPL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73DC3529-D6CD-22A8-3BE0-35684880CE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93" b="74783"/>
          <a:stretch/>
        </p:blipFill>
        <p:spPr>
          <a:xfrm>
            <a:off x="1825642" y="1139486"/>
            <a:ext cx="7538204" cy="137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735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A33C9-1117-6AF1-4103-592B63DB4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9BDA6-85C3-2B96-23C9-535CFC4B4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i="0" dirty="0">
                <a:solidFill>
                  <a:srgbClr val="FFFFFF"/>
                </a:solidFill>
                <a:latin typeface="Open Sans"/>
              </a:rPr>
              <a:t>Bloco </a:t>
            </a:r>
            <a:r>
              <a:rPr lang="pt-BR" sz="3200" b="1" i="0" dirty="0">
                <a:solidFill>
                  <a:srgbClr val="FFFFFF"/>
                </a:solidFill>
                <a:latin typeface="Open Sans"/>
              </a:rPr>
              <a:t>6</a:t>
            </a:r>
            <a:r>
              <a:rPr sz="3200" b="1" i="0" dirty="0">
                <a:solidFill>
                  <a:srgbClr val="FFFFFF"/>
                </a:solidFill>
                <a:latin typeface="Open Sans"/>
              </a:rPr>
              <a:t> · </a:t>
            </a:r>
            <a:r>
              <a:rPr lang="pt-BR" sz="3200" b="1" i="0" dirty="0">
                <a:solidFill>
                  <a:srgbClr val="FFFFFF"/>
                </a:solidFill>
                <a:latin typeface="Open Sans"/>
              </a:rPr>
              <a:t>Prática</a:t>
            </a:r>
            <a:r>
              <a:rPr sz="3200" b="1" i="0" dirty="0">
                <a:solidFill>
                  <a:srgbClr val="FFFFFF"/>
                </a:solidFill>
                <a:latin typeface="Open Sans"/>
              </a:rPr>
              <a:t> I</a:t>
            </a:r>
            <a:r>
              <a:rPr lang="pt-BR" sz="3200" b="1" i="0" dirty="0">
                <a:solidFill>
                  <a:srgbClr val="FFFFFF"/>
                </a:solidFill>
                <a:latin typeface="Open Sans"/>
              </a:rPr>
              <a:t>I</a:t>
            </a:r>
            <a:r>
              <a:rPr sz="3200" b="1" i="0" dirty="0">
                <a:solidFill>
                  <a:srgbClr val="FFFFFF"/>
                </a:solidFill>
                <a:latin typeface="Open Sans"/>
              </a:rPr>
              <a:t>I — </a:t>
            </a:r>
            <a:r>
              <a:rPr lang="pt-BR" sz="3200" b="1" i="0" dirty="0">
                <a:solidFill>
                  <a:srgbClr val="FFFFFF"/>
                </a:solidFill>
                <a:latin typeface="Open Sans"/>
              </a:rPr>
              <a:t>Royalties</a:t>
            </a:r>
            <a:endParaRPr sz="3200" b="1" i="0" dirty="0">
              <a:solidFill>
                <a:srgbClr val="FFFFFF"/>
              </a:solidFill>
              <a:latin typeface="Open Sans"/>
            </a:endParaRPr>
          </a:p>
        </p:txBody>
      </p:sp>
      <p:pic>
        <p:nvPicPr>
          <p:cNvPr id="4" name="Google Shape;113;p27">
            <a:extLst>
              <a:ext uri="{FF2B5EF4-FFF2-40B4-BE49-F238E27FC236}">
                <a16:creationId xmlns:a16="http://schemas.microsoft.com/office/drawing/2014/main" id="{3B406FB7-C6C3-F49D-0FB2-46A36EE78C6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52371" y="554159"/>
            <a:ext cx="1410061" cy="5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5514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Padrões do Setor + Regra dos 25%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2200000"/>
            <a:ext cx="2590800" cy="900000"/>
          </a:xfrm>
          <a:prstGeom prst="rect">
            <a:avLst/>
          </a:prstGeom>
          <a:solidFill>
            <a:srgbClr val="0092BA"/>
          </a:solidFill>
          <a:ln w="12700">
            <a:solidFill>
              <a:srgbClr val="0092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0000" tIns="60000" rIns="80000" bIns="60000" rtlCol="0" anchor="ctr"/>
          <a:lstStyle/>
          <a:p>
            <a:pPr algn="ctr"/>
            <a:r>
              <a:rPr sz="3200" b="1">
                <a:solidFill>
                  <a:srgbClr val="FFFFFF"/>
                </a:solidFill>
                <a:latin typeface="Open Sans"/>
              </a:rPr>
              <a:t>25%</a:t>
            </a:r>
          </a:p>
          <a:p>
            <a:pPr algn="ctr"/>
            <a:r>
              <a:rPr sz="1200" b="1">
                <a:solidFill>
                  <a:srgbClr val="FFFFFF"/>
                </a:solidFill>
                <a:latin typeface="Open Sans"/>
              </a:rPr>
              <a:t>LICENCIANTE</a:t>
            </a:r>
          </a:p>
        </p:txBody>
      </p:sp>
      <p:sp>
        <p:nvSpPr>
          <p:cNvPr id="4" name="Rectangle 3"/>
          <p:cNvSpPr/>
          <p:nvPr/>
        </p:nvSpPr>
        <p:spPr>
          <a:xfrm>
            <a:off x="3505200" y="2200000"/>
            <a:ext cx="7772400" cy="900000"/>
          </a:xfrm>
          <a:prstGeom prst="rect">
            <a:avLst/>
          </a:prstGeom>
          <a:solidFill>
            <a:srgbClr val="0B2859"/>
          </a:solidFill>
          <a:ln w="12700">
            <a:solidFill>
              <a:srgbClr val="0B2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0000" tIns="60000" rIns="80000" bIns="60000" rtlCol="0" anchor="ctr"/>
          <a:lstStyle/>
          <a:p>
            <a:pPr algn="ctr"/>
            <a:r>
              <a:rPr sz="3200" b="1">
                <a:solidFill>
                  <a:srgbClr val="FFFFFF"/>
                </a:solidFill>
                <a:latin typeface="Open Sans"/>
              </a:rPr>
              <a:t>75%</a:t>
            </a:r>
          </a:p>
          <a:p>
            <a:pPr algn="ctr"/>
            <a:r>
              <a:rPr sz="1200" b="1">
                <a:solidFill>
                  <a:srgbClr val="FFFFFF"/>
                </a:solidFill>
                <a:latin typeface="Open Sans"/>
              </a:rPr>
              <a:t>LICENCIADO  (assume custo e risco da exploração comercial)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600000"/>
            <a:ext cx="10363200" cy="450000"/>
          </a:xfrm>
          <a:prstGeom prst="rect">
            <a:avLst/>
          </a:prstGeom>
          <a:noFill/>
        </p:spPr>
        <p:txBody>
          <a:bodyPr wrap="square" lIns="50000" tIns="50000" rIns="50000" bIns="50000" anchor="t">
            <a:spAutoFit/>
          </a:bodyPr>
          <a:lstStyle/>
          <a:p>
            <a:pPr algn="l"/>
            <a:r>
              <a:rPr sz="1500" b="1" i="0">
                <a:solidFill>
                  <a:srgbClr val="0B2859"/>
                </a:solidFill>
                <a:latin typeface="Open Sans"/>
              </a:rPr>
              <a:t>Como aplicar: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378" y="4100000"/>
            <a:ext cx="12075622" cy="240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57189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2000" b="0" i="0" u="none" strike="noStrike" cap="none">
                <a:solidFill>
                  <a:srgbClr val="222222"/>
                </a:solidFill>
                <a:latin typeface="Open Sans"/>
                <a:ea typeface="Arial"/>
                <a:cs typeface="Arial"/>
                <a:sym typeface="Arial"/>
              </a:defRPr>
            </a:lvl1pPr>
            <a:lvl2pPr marL="1219170" marR="0" lvl="1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42332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dirty="0"/>
              <a:t>•  </a:t>
            </a:r>
            <a:r>
              <a:rPr dirty="0" err="1"/>
              <a:t>Estimar</a:t>
            </a:r>
            <a:r>
              <a:rPr dirty="0"/>
              <a:t> o </a:t>
            </a:r>
            <a:r>
              <a:rPr dirty="0" err="1"/>
              <a:t>benefício</a:t>
            </a:r>
            <a:r>
              <a:rPr dirty="0"/>
              <a:t> </a:t>
            </a:r>
            <a:r>
              <a:rPr dirty="0" err="1"/>
              <a:t>gerado</a:t>
            </a:r>
            <a:r>
              <a:rPr dirty="0"/>
              <a:t> pela </a:t>
            </a:r>
            <a:r>
              <a:rPr dirty="0" err="1"/>
              <a:t>tecnologia</a:t>
            </a:r>
            <a:r>
              <a:rPr dirty="0"/>
              <a:t> (</a:t>
            </a:r>
            <a:r>
              <a:rPr dirty="0" err="1"/>
              <a:t>redução</a:t>
            </a:r>
            <a:r>
              <a:rPr dirty="0"/>
              <a:t> de </a:t>
            </a:r>
            <a:r>
              <a:rPr dirty="0" err="1"/>
              <a:t>custo</a:t>
            </a:r>
            <a:r>
              <a:rPr dirty="0"/>
              <a:t> OU </a:t>
            </a:r>
            <a:r>
              <a:rPr dirty="0" err="1"/>
              <a:t>aumento</a:t>
            </a:r>
            <a:r>
              <a:rPr dirty="0"/>
              <a:t> de </a:t>
            </a:r>
            <a:r>
              <a:rPr dirty="0" err="1"/>
              <a:t>receita</a:t>
            </a:r>
            <a:r>
              <a:rPr dirty="0"/>
              <a:t>).</a:t>
            </a:r>
          </a:p>
          <a:p>
            <a:r>
              <a:rPr dirty="0"/>
              <a:t>•  </a:t>
            </a:r>
            <a:r>
              <a:rPr dirty="0" err="1"/>
              <a:t>Multiplicar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25% para </a:t>
            </a:r>
            <a:r>
              <a:rPr dirty="0" err="1"/>
              <a:t>obter</a:t>
            </a:r>
            <a:r>
              <a:rPr dirty="0"/>
              <a:t> o valor do </a:t>
            </a:r>
            <a:r>
              <a:rPr dirty="0" err="1"/>
              <a:t>licenciamento</a:t>
            </a:r>
            <a:r>
              <a:rPr dirty="0"/>
              <a:t>.</a:t>
            </a:r>
          </a:p>
          <a:p>
            <a:r>
              <a:rPr dirty="0"/>
              <a:t>•  </a:t>
            </a:r>
            <a:r>
              <a:rPr dirty="0" err="1"/>
              <a:t>Expressar</a:t>
            </a:r>
            <a:r>
              <a:rPr dirty="0"/>
              <a:t> </a:t>
            </a:r>
            <a:r>
              <a:rPr dirty="0" err="1"/>
              <a:t>como</a:t>
            </a:r>
            <a:r>
              <a:rPr dirty="0"/>
              <a:t> taxa de royalty (% da </a:t>
            </a:r>
            <a:r>
              <a:rPr dirty="0" err="1"/>
              <a:t>receita</a:t>
            </a:r>
            <a:r>
              <a:rPr dirty="0"/>
              <a:t>) </a:t>
            </a:r>
            <a:r>
              <a:rPr dirty="0" err="1"/>
              <a:t>ou</a:t>
            </a:r>
            <a:r>
              <a:rPr dirty="0"/>
              <a:t> valor </a:t>
            </a:r>
            <a:r>
              <a:rPr dirty="0" err="1"/>
              <a:t>anual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R$.</a:t>
            </a:r>
          </a:p>
          <a:p>
            <a:r>
              <a:rPr dirty="0"/>
              <a:t>•  </a:t>
            </a:r>
            <a:r>
              <a:rPr dirty="0" err="1"/>
              <a:t>Limitação</a:t>
            </a:r>
            <a:r>
              <a:rPr dirty="0"/>
              <a:t>: o 25% é </a:t>
            </a:r>
            <a:r>
              <a:rPr dirty="0" err="1"/>
              <a:t>convenção</a:t>
            </a:r>
            <a:r>
              <a:rPr dirty="0"/>
              <a:t> — </a:t>
            </a:r>
            <a:r>
              <a:rPr dirty="0" err="1"/>
              <a:t>pode</a:t>
            </a:r>
            <a:r>
              <a:rPr dirty="0"/>
              <a:t> ser </a:t>
            </a:r>
            <a:r>
              <a:rPr dirty="0" err="1"/>
              <a:t>injusto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casos</a:t>
            </a:r>
            <a:r>
              <a:rPr dirty="0"/>
              <a:t> com </a:t>
            </a:r>
            <a:r>
              <a:rPr dirty="0" err="1"/>
              <a:t>aporte</a:t>
            </a:r>
            <a:r>
              <a:rPr dirty="0"/>
              <a:t> </a:t>
            </a:r>
            <a:r>
              <a:rPr dirty="0" err="1"/>
              <a:t>assimétrico</a:t>
            </a:r>
            <a:r>
              <a:rPr dirty="0"/>
              <a:t> de </a:t>
            </a:r>
            <a:r>
              <a:rPr dirty="0" err="1"/>
              <a:t>risco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 dirty="0" err="1">
                <a:solidFill>
                  <a:srgbClr val="0B2859"/>
                </a:solidFill>
                <a:latin typeface="Open Sans"/>
              </a:rPr>
              <a:t>Exercício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</a:t>
            </a:r>
            <a:r>
              <a:rPr lang="pt-BR" sz="2600" b="1" i="0" dirty="0">
                <a:solidFill>
                  <a:srgbClr val="0B2859"/>
                </a:solidFill>
                <a:latin typeface="Open Sans"/>
              </a:rPr>
              <a:t>F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· Royalties pela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Regra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dos 25%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00" y="1356967"/>
            <a:ext cx="11360800" cy="4734866"/>
          </a:xfrm>
        </p:spPr>
        <p:txBody>
          <a:bodyPr/>
          <a:lstStyle/>
          <a:p>
            <a:r>
              <a:rPr sz="1500" b="0" i="0" dirty="0">
                <a:solidFill>
                  <a:srgbClr val="222222"/>
                </a:solidFill>
                <a:latin typeface="Open Sans"/>
              </a:rPr>
              <a:t>CONTEXTO: Uma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tecnologia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reduz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custos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operacionais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em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10%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em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determinado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processo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industrial.</a:t>
            </a:r>
          </a:p>
          <a:p>
            <a:r>
              <a:rPr sz="1500" b="0" i="0" dirty="0" err="1">
                <a:solidFill>
                  <a:srgbClr val="222222"/>
                </a:solidFill>
                <a:latin typeface="Open Sans"/>
              </a:rPr>
              <a:t>Os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custos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operacionais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representam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60% da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receita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do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produto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r>
              <a:rPr sz="1500" b="0" i="0" dirty="0">
                <a:solidFill>
                  <a:srgbClr val="222222"/>
                </a:solidFill>
                <a:latin typeface="Open Sans"/>
              </a:rPr>
              <a:t>TAREFA EM TRIOS · 10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minutos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:</a:t>
            </a:r>
          </a:p>
          <a:p>
            <a:pPr lvl="1"/>
            <a:r>
              <a:rPr sz="1500" b="0" i="0" dirty="0">
                <a:solidFill>
                  <a:srgbClr val="222222"/>
                </a:solidFill>
                <a:latin typeface="Open Sans"/>
              </a:rPr>
              <a:t>a) Qual o valor do royalty (%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sobre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a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receita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) a ser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cobrado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pelo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licenciamento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?</a:t>
            </a:r>
          </a:p>
          <a:p>
            <a:pPr lvl="1"/>
            <a:r>
              <a:rPr sz="1500" b="0" i="0" dirty="0">
                <a:solidFill>
                  <a:srgbClr val="222222"/>
                </a:solidFill>
                <a:latin typeface="Open Sans"/>
              </a:rPr>
              <a:t>b) Como esse % varia se a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redução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for de 5%? E de 20%?</a:t>
            </a:r>
          </a:p>
          <a:p>
            <a:pPr lvl="1"/>
            <a:r>
              <a:rPr sz="1500" b="0" i="0" dirty="0">
                <a:solidFill>
                  <a:srgbClr val="222222"/>
                </a:solidFill>
                <a:latin typeface="Open Sans"/>
              </a:rPr>
              <a:t>c) O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cálculo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seria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diferente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se a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tecnologia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AUMENTASSE a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receita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em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10%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em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vez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de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reduzir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 custos? Por </a:t>
            </a:r>
            <a:r>
              <a:rPr sz="1500" b="0" i="0" dirty="0" err="1">
                <a:solidFill>
                  <a:srgbClr val="222222"/>
                </a:solidFill>
                <a:latin typeface="Open Sans"/>
              </a:rPr>
              <a:t>quê</a:t>
            </a:r>
            <a:r>
              <a:rPr sz="1500" b="0" i="0" dirty="0">
                <a:solidFill>
                  <a:srgbClr val="222222"/>
                </a:solidFill>
                <a:latin typeface="Open Sans"/>
              </a:rPr>
              <a:t>?</a:t>
            </a:r>
          </a:p>
        </p:txBody>
      </p:sp>
      <p:sp>
        <p:nvSpPr>
          <p:cNvPr id="21" name="Espaço Reservado para Número de Slide 1">
            <a:extLst>
              <a:ext uri="{FF2B5EF4-FFF2-40B4-BE49-F238E27FC236}">
                <a16:creationId xmlns:a16="http://schemas.microsoft.com/office/drawing/2014/main" id="{5548DFBC-FB26-D976-DEA9-EB2EC724AC20}"/>
              </a:ext>
            </a:extLst>
          </p:cNvPr>
          <p:cNvSpPr txBox="1">
            <a:spLocks/>
          </p:cNvSpPr>
          <p:nvPr/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399" defTabSz="908384">
              <a:spcBef>
                <a:spcPts val="85"/>
              </a:spcBef>
              <a:defRPr/>
            </a:pPr>
            <a:fld id="{81D60167-4931-47E6-BA6A-407CBD079E47}" type="slidenum">
              <a:rPr lang="pt-BR" sz="1788" spc="-315" smtClean="0">
                <a:solidFill>
                  <a:prstClr val="black"/>
                </a:solidFill>
                <a:latin typeface="Lato Hairline"/>
              </a:rPr>
              <a:pPr marL="25399" defTabSz="908384">
                <a:spcBef>
                  <a:spcPts val="85"/>
                </a:spcBef>
                <a:defRPr/>
              </a:pPr>
              <a:t>47</a:t>
            </a:fld>
            <a:endParaRPr lang="pt-BR" sz="1788" spc="-315" dirty="0">
              <a:solidFill>
                <a:prstClr val="black"/>
              </a:solidFill>
              <a:latin typeface="Lato Hairline"/>
            </a:endParaRPr>
          </a:p>
        </p:txBody>
      </p:sp>
      <p:sp>
        <p:nvSpPr>
          <p:cNvPr id="22" name="Arredondar Retângulo em um Canto Diagonal 57">
            <a:extLst>
              <a:ext uri="{FF2B5EF4-FFF2-40B4-BE49-F238E27FC236}">
                <a16:creationId xmlns:a16="http://schemas.microsoft.com/office/drawing/2014/main" id="{06B1BBB3-FF0C-B2AE-2EA5-DFE51204DA8D}"/>
              </a:ext>
            </a:extLst>
          </p:cNvPr>
          <p:cNvSpPr/>
          <p:nvPr/>
        </p:nvSpPr>
        <p:spPr bwMode="auto">
          <a:xfrm>
            <a:off x="2372353" y="3918932"/>
            <a:ext cx="1889497" cy="704055"/>
          </a:xfrm>
          <a:prstGeom prst="round2DiagRect">
            <a:avLst/>
          </a:prstGeom>
          <a:solidFill>
            <a:srgbClr val="44546A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Redução de Custos</a:t>
            </a:r>
          </a:p>
        </p:txBody>
      </p:sp>
      <p:sp>
        <p:nvSpPr>
          <p:cNvPr id="23" name="Arredondar Retângulo em um Canto Diagonal 58">
            <a:extLst>
              <a:ext uri="{FF2B5EF4-FFF2-40B4-BE49-F238E27FC236}">
                <a16:creationId xmlns:a16="http://schemas.microsoft.com/office/drawing/2014/main" id="{81F43A7D-E3B9-B80E-EA1E-D9CD70D40D7D}"/>
              </a:ext>
            </a:extLst>
          </p:cNvPr>
          <p:cNvSpPr/>
          <p:nvPr/>
        </p:nvSpPr>
        <p:spPr bwMode="auto">
          <a:xfrm>
            <a:off x="2372352" y="5216069"/>
            <a:ext cx="1889497" cy="704055"/>
          </a:xfrm>
          <a:prstGeom prst="round2DiagRect">
            <a:avLst/>
          </a:prstGeom>
          <a:solidFill>
            <a:srgbClr val="44546A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Novos Lucros</a:t>
            </a:r>
          </a:p>
        </p:txBody>
      </p:sp>
      <p:sp>
        <p:nvSpPr>
          <p:cNvPr id="24" name="Espaço Reservado para Conteúdo 2">
            <a:extLst>
              <a:ext uri="{FF2B5EF4-FFF2-40B4-BE49-F238E27FC236}">
                <a16:creationId xmlns:a16="http://schemas.microsoft.com/office/drawing/2014/main" id="{EBEEF63E-6D08-C282-D377-920E008969E2}"/>
              </a:ext>
            </a:extLst>
          </p:cNvPr>
          <p:cNvSpPr txBox="1">
            <a:spLocks/>
          </p:cNvSpPr>
          <p:nvPr/>
        </p:nvSpPr>
        <p:spPr bwMode="auto">
          <a:xfrm>
            <a:off x="4273443" y="4179369"/>
            <a:ext cx="1689523" cy="255679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tIns="91440" bIns="91440" anchor="ctr"/>
          <a:lstStyle>
            <a:defPPr>
              <a:defRPr lang="en-US"/>
            </a:defPPr>
            <a:lvl1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000" b="1" i="1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Arial"/>
              </a:defRPr>
            </a:lvl1pPr>
          </a:lstStyle>
          <a:p>
            <a:pPr>
              <a:defRPr/>
            </a:pPr>
            <a:r>
              <a:rPr lang="pt-BR" sz="1600" dirty="0">
                <a:solidFill>
                  <a:prstClr val="black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Royalties</a:t>
            </a:r>
          </a:p>
        </p:txBody>
      </p:sp>
      <p:sp>
        <p:nvSpPr>
          <p:cNvPr id="25" name="Espaço Reservado para Conteúdo 2">
            <a:extLst>
              <a:ext uri="{FF2B5EF4-FFF2-40B4-BE49-F238E27FC236}">
                <a16:creationId xmlns:a16="http://schemas.microsoft.com/office/drawing/2014/main" id="{70EF91A4-E324-A4F4-1169-54B7D5B7F1D6}"/>
              </a:ext>
            </a:extLst>
          </p:cNvPr>
          <p:cNvSpPr txBox="1">
            <a:spLocks/>
          </p:cNvSpPr>
          <p:nvPr/>
        </p:nvSpPr>
        <p:spPr bwMode="auto">
          <a:xfrm>
            <a:off x="5538125" y="4182780"/>
            <a:ext cx="545256" cy="255679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tIns="91440" bIns="91440" anchor="ctr"/>
          <a:lstStyle>
            <a:defPPr>
              <a:defRPr lang="en-US"/>
            </a:defPPr>
            <a:lvl1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000" b="1" i="1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Arial"/>
              </a:defRPr>
            </a:lvl1pPr>
          </a:lstStyle>
          <a:p>
            <a:pPr>
              <a:defRPr/>
            </a:pPr>
            <a:r>
              <a:rPr lang="pt-BR" sz="1600" dirty="0">
                <a:solidFill>
                  <a:prstClr val="black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=</a:t>
            </a:r>
          </a:p>
        </p:txBody>
      </p:sp>
      <p:sp>
        <p:nvSpPr>
          <p:cNvPr id="26" name="Espaço Reservado para Conteúdo 2">
            <a:extLst>
              <a:ext uri="{FF2B5EF4-FFF2-40B4-BE49-F238E27FC236}">
                <a16:creationId xmlns:a16="http://schemas.microsoft.com/office/drawing/2014/main" id="{9BADB786-3277-A00C-1FC9-2AE63C140E3D}"/>
              </a:ext>
            </a:extLst>
          </p:cNvPr>
          <p:cNvSpPr txBox="1">
            <a:spLocks/>
          </p:cNvSpPr>
          <p:nvPr/>
        </p:nvSpPr>
        <p:spPr bwMode="auto">
          <a:xfrm>
            <a:off x="7389816" y="3964535"/>
            <a:ext cx="1689523" cy="255679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tIns="91440" bIns="91440" anchor="ctr"/>
          <a:lstStyle>
            <a:defPPr>
              <a:defRPr lang="en-US"/>
            </a:defPPr>
            <a:lvl1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000" b="1" i="1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Arial"/>
              </a:defRPr>
            </a:lvl1pPr>
          </a:lstStyle>
          <a:p>
            <a:pPr>
              <a:defRPr/>
            </a:pPr>
            <a:r>
              <a:rPr lang="pt-BR" sz="1400" b="0" dirty="0">
                <a:solidFill>
                  <a:prstClr val="black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Custos Economizados</a:t>
            </a:r>
          </a:p>
        </p:txBody>
      </p:sp>
      <p:sp>
        <p:nvSpPr>
          <p:cNvPr id="27" name="Espaço Reservado para Conteúdo 2">
            <a:extLst>
              <a:ext uri="{FF2B5EF4-FFF2-40B4-BE49-F238E27FC236}">
                <a16:creationId xmlns:a16="http://schemas.microsoft.com/office/drawing/2014/main" id="{7F258BF0-C4C2-16DC-12EB-DC7566AF116F}"/>
              </a:ext>
            </a:extLst>
          </p:cNvPr>
          <p:cNvSpPr txBox="1">
            <a:spLocks/>
          </p:cNvSpPr>
          <p:nvPr/>
        </p:nvSpPr>
        <p:spPr bwMode="auto">
          <a:xfrm>
            <a:off x="7379285" y="4472403"/>
            <a:ext cx="1689523" cy="255679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tIns="91440" bIns="91440" anchor="ctr"/>
          <a:lstStyle>
            <a:defPPr>
              <a:defRPr lang="en-US"/>
            </a:defPPr>
            <a:lvl1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000" b="1" i="1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Arial"/>
              </a:defRPr>
            </a:lvl1pPr>
          </a:lstStyle>
          <a:p>
            <a:pPr>
              <a:defRPr/>
            </a:pPr>
            <a:r>
              <a:rPr lang="pt-BR" sz="1400" b="0" dirty="0">
                <a:solidFill>
                  <a:prstClr val="black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Receita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51D5BD39-3226-4B8D-EE2A-4F07D72D85D1}"/>
              </a:ext>
            </a:extLst>
          </p:cNvPr>
          <p:cNvSpPr/>
          <p:nvPr/>
        </p:nvSpPr>
        <p:spPr bwMode="auto">
          <a:xfrm rot="16200000" flipH="1">
            <a:off x="8225493" y="3567417"/>
            <a:ext cx="0" cy="1656000"/>
          </a:xfrm>
          <a:prstGeom prst="rect">
            <a:avLst/>
          </a:prstGeom>
          <a:solidFill>
            <a:sysClr val="windowText" lastClr="000000"/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91440" rIns="91440" bIns="9144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Espaço Reservado para Conteúdo 2">
            <a:extLst>
              <a:ext uri="{FF2B5EF4-FFF2-40B4-BE49-F238E27FC236}">
                <a16:creationId xmlns:a16="http://schemas.microsoft.com/office/drawing/2014/main" id="{C02DBAB2-76EA-01E8-DD00-65BD50D7BAB2}"/>
              </a:ext>
            </a:extLst>
          </p:cNvPr>
          <p:cNvSpPr txBox="1">
            <a:spLocks/>
          </p:cNvSpPr>
          <p:nvPr/>
        </p:nvSpPr>
        <p:spPr bwMode="auto">
          <a:xfrm>
            <a:off x="6902138" y="4221858"/>
            <a:ext cx="545256" cy="255679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tIns="91440" bIns="91440" anchor="ctr"/>
          <a:lstStyle>
            <a:defPPr>
              <a:defRPr lang="en-US"/>
            </a:defPPr>
            <a:lvl1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000" b="1" i="1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Arial"/>
              </a:defRPr>
            </a:lvl1pPr>
          </a:lstStyle>
          <a:p>
            <a:pPr>
              <a:defRPr/>
            </a:pPr>
            <a:r>
              <a:rPr lang="pt-BR" sz="1600" dirty="0">
                <a:solidFill>
                  <a:prstClr val="black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x</a:t>
            </a:r>
          </a:p>
        </p:txBody>
      </p:sp>
      <p:sp>
        <p:nvSpPr>
          <p:cNvPr id="30" name="Espaço Reservado para Conteúdo 2">
            <a:extLst>
              <a:ext uri="{FF2B5EF4-FFF2-40B4-BE49-F238E27FC236}">
                <a16:creationId xmlns:a16="http://schemas.microsoft.com/office/drawing/2014/main" id="{72EAE674-35D5-2F12-0B2C-3752081D5A00}"/>
              </a:ext>
            </a:extLst>
          </p:cNvPr>
          <p:cNvSpPr txBox="1">
            <a:spLocks/>
          </p:cNvSpPr>
          <p:nvPr/>
        </p:nvSpPr>
        <p:spPr bwMode="auto">
          <a:xfrm>
            <a:off x="4273443" y="5401563"/>
            <a:ext cx="1689523" cy="255679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tIns="91440" bIns="91440" anchor="ctr"/>
          <a:lstStyle>
            <a:defPPr>
              <a:defRPr lang="en-US"/>
            </a:defPPr>
            <a:lvl1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000" b="1" i="1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Arial"/>
              </a:defRPr>
            </a:lvl1pPr>
          </a:lstStyle>
          <a:p>
            <a:pPr>
              <a:defRPr/>
            </a:pPr>
            <a:r>
              <a:rPr lang="pt-BR" sz="1600" dirty="0">
                <a:solidFill>
                  <a:prstClr val="black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Royalties</a:t>
            </a:r>
          </a:p>
        </p:txBody>
      </p:sp>
      <p:sp>
        <p:nvSpPr>
          <p:cNvPr id="31" name="Espaço Reservado para Conteúdo 2">
            <a:extLst>
              <a:ext uri="{FF2B5EF4-FFF2-40B4-BE49-F238E27FC236}">
                <a16:creationId xmlns:a16="http://schemas.microsoft.com/office/drawing/2014/main" id="{CBF92736-B74B-1E78-FE23-AAD0753C96D3}"/>
              </a:ext>
            </a:extLst>
          </p:cNvPr>
          <p:cNvSpPr txBox="1">
            <a:spLocks/>
          </p:cNvSpPr>
          <p:nvPr/>
        </p:nvSpPr>
        <p:spPr bwMode="auto">
          <a:xfrm>
            <a:off x="5538125" y="5404974"/>
            <a:ext cx="545256" cy="255679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tIns="91440" bIns="91440" anchor="ctr"/>
          <a:lstStyle>
            <a:defPPr>
              <a:defRPr lang="en-US"/>
            </a:defPPr>
            <a:lvl1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000" b="1" i="1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Arial"/>
              </a:defRPr>
            </a:lvl1pPr>
          </a:lstStyle>
          <a:p>
            <a:pPr>
              <a:defRPr/>
            </a:pPr>
            <a:r>
              <a:rPr lang="pt-BR" sz="1600" dirty="0">
                <a:solidFill>
                  <a:prstClr val="black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=</a:t>
            </a:r>
          </a:p>
        </p:txBody>
      </p:sp>
      <p:sp>
        <p:nvSpPr>
          <p:cNvPr id="32" name="Espaço Reservado para Conteúdo 2">
            <a:extLst>
              <a:ext uri="{FF2B5EF4-FFF2-40B4-BE49-F238E27FC236}">
                <a16:creationId xmlns:a16="http://schemas.microsoft.com/office/drawing/2014/main" id="{F69EAB0B-7F7B-D73B-E94A-B479B7B9974D}"/>
              </a:ext>
            </a:extLst>
          </p:cNvPr>
          <p:cNvSpPr txBox="1">
            <a:spLocks/>
          </p:cNvSpPr>
          <p:nvPr/>
        </p:nvSpPr>
        <p:spPr bwMode="auto">
          <a:xfrm>
            <a:off x="7370765" y="5243797"/>
            <a:ext cx="1959174" cy="255679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tIns="91440" bIns="91440" anchor="ctr"/>
          <a:lstStyle>
            <a:defPPr>
              <a:defRPr lang="en-US"/>
            </a:defPPr>
            <a:lvl1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000" b="1" i="1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Arial"/>
              </a:defRPr>
            </a:lvl1pPr>
          </a:lstStyle>
          <a:p>
            <a:pPr>
              <a:defRPr/>
            </a:pPr>
            <a:r>
              <a:rPr lang="pt-BR" sz="1400" b="0" dirty="0">
                <a:solidFill>
                  <a:prstClr val="black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Lucro Operacional</a:t>
            </a:r>
          </a:p>
        </p:txBody>
      </p:sp>
      <p:sp>
        <p:nvSpPr>
          <p:cNvPr id="33" name="Espaço Reservado para Conteúdo 2">
            <a:extLst>
              <a:ext uri="{FF2B5EF4-FFF2-40B4-BE49-F238E27FC236}">
                <a16:creationId xmlns:a16="http://schemas.microsoft.com/office/drawing/2014/main" id="{55297BDD-BE03-A354-75EC-C7C48DE05B95}"/>
              </a:ext>
            </a:extLst>
          </p:cNvPr>
          <p:cNvSpPr txBox="1">
            <a:spLocks/>
          </p:cNvSpPr>
          <p:nvPr/>
        </p:nvSpPr>
        <p:spPr bwMode="auto">
          <a:xfrm>
            <a:off x="7379285" y="5635162"/>
            <a:ext cx="1689523" cy="255679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tIns="91440" bIns="91440" anchor="ctr"/>
          <a:lstStyle>
            <a:defPPr>
              <a:defRPr lang="en-US"/>
            </a:defPPr>
            <a:lvl1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000" b="1" i="1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Arial"/>
              </a:defRPr>
            </a:lvl1pPr>
          </a:lstStyle>
          <a:p>
            <a:pPr>
              <a:defRPr/>
            </a:pPr>
            <a:r>
              <a:rPr lang="pt-BR" sz="1400" b="0" dirty="0">
                <a:solidFill>
                  <a:prstClr val="black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Receita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DF3FD4BE-5B93-8B87-46E8-66DA82DF3A40}"/>
              </a:ext>
            </a:extLst>
          </p:cNvPr>
          <p:cNvSpPr/>
          <p:nvPr/>
        </p:nvSpPr>
        <p:spPr bwMode="auto">
          <a:xfrm rot="16200000" flipH="1">
            <a:off x="8225493" y="4730176"/>
            <a:ext cx="0" cy="1656000"/>
          </a:xfrm>
          <a:prstGeom prst="rect">
            <a:avLst/>
          </a:prstGeom>
          <a:solidFill>
            <a:sysClr val="windowText" lastClr="000000"/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91440" rIns="91440" bIns="9144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5" name="Espaço Reservado para Conteúdo 2">
            <a:extLst>
              <a:ext uri="{FF2B5EF4-FFF2-40B4-BE49-F238E27FC236}">
                <a16:creationId xmlns:a16="http://schemas.microsoft.com/office/drawing/2014/main" id="{F9840902-2846-A0C0-71FD-2BDD66F6A6EF}"/>
              </a:ext>
            </a:extLst>
          </p:cNvPr>
          <p:cNvSpPr txBox="1">
            <a:spLocks/>
          </p:cNvSpPr>
          <p:nvPr/>
        </p:nvSpPr>
        <p:spPr bwMode="auto">
          <a:xfrm>
            <a:off x="6902138" y="5444052"/>
            <a:ext cx="545256" cy="255679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tIns="91440" bIns="91440" anchor="ctr"/>
          <a:lstStyle>
            <a:defPPr>
              <a:defRPr lang="en-US"/>
            </a:defPPr>
            <a:lvl1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000" b="1" i="1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Arial"/>
              </a:defRPr>
            </a:lvl1pPr>
          </a:lstStyle>
          <a:p>
            <a:pPr>
              <a:defRPr/>
            </a:pPr>
            <a:r>
              <a:rPr lang="pt-BR" sz="1600" dirty="0">
                <a:solidFill>
                  <a:prstClr val="black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x</a:t>
            </a:r>
          </a:p>
        </p:txBody>
      </p:sp>
      <p:pic>
        <p:nvPicPr>
          <p:cNvPr id="36" name="Picture 6" descr="https://encrypted-tbn3.gstatic.com/images?q=tbn:ANd9GcRV9_oxRsFdi4SJTDjAhDyPJf2uSxyVr_bh0vpRPs_7uGeV70RI">
            <a:extLst>
              <a:ext uri="{FF2B5EF4-FFF2-40B4-BE49-F238E27FC236}">
                <a16:creationId xmlns:a16="http://schemas.microsoft.com/office/drawing/2014/main" id="{C715374D-C4E8-D136-376B-0EF47DE4A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436" y="5356350"/>
            <a:ext cx="984470" cy="38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https://encrypted-tbn3.gstatic.com/images?q=tbn:ANd9GcRV9_oxRsFdi4SJTDjAhDyPJf2uSxyVr_bh0vpRPs_7uGeV70RI">
            <a:extLst>
              <a:ext uri="{FF2B5EF4-FFF2-40B4-BE49-F238E27FC236}">
                <a16:creationId xmlns:a16="http://schemas.microsoft.com/office/drawing/2014/main" id="{A284A8A9-7D50-C66A-AD2A-3B33FB3FF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436" y="4145501"/>
            <a:ext cx="984470" cy="38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 dirty="0" err="1">
                <a:solidFill>
                  <a:srgbClr val="0B2859"/>
                </a:solidFill>
                <a:latin typeface="Open Sans"/>
              </a:rPr>
              <a:t>Exercício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</a:t>
            </a:r>
            <a:r>
              <a:rPr lang="pt-BR" sz="2600" b="1" i="0" dirty="0">
                <a:solidFill>
                  <a:srgbClr val="0B2859"/>
                </a:solidFill>
                <a:latin typeface="Open Sans"/>
              </a:rPr>
              <a:t>G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·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Defenda</a:t>
            </a:r>
            <a:r>
              <a:rPr sz="2600" b="1" i="0" dirty="0">
                <a:solidFill>
                  <a:srgbClr val="0B2859"/>
                </a:solidFill>
                <a:latin typeface="Open Sans"/>
              </a:rPr>
              <a:t> o </a:t>
            </a:r>
            <a:r>
              <a:rPr sz="2600" b="1" i="0" dirty="0" err="1">
                <a:solidFill>
                  <a:srgbClr val="0B2859"/>
                </a:solidFill>
                <a:latin typeface="Open Sans"/>
              </a:rPr>
              <a:t>número</a:t>
            </a:r>
            <a:endParaRPr sz="2600" b="1" i="0" dirty="0">
              <a:solidFill>
                <a:srgbClr val="0B2859"/>
              </a:solidFill>
              <a:latin typeface="Open San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b="0" i="0" dirty="0" err="1">
                <a:solidFill>
                  <a:srgbClr val="222222"/>
                </a:solidFill>
                <a:latin typeface="Open Sans"/>
              </a:rPr>
              <a:t>Vocês</a:t>
            </a:r>
            <a:r>
              <a:rPr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b="0" i="0" dirty="0" err="1">
                <a:solidFill>
                  <a:srgbClr val="222222"/>
                </a:solidFill>
                <a:latin typeface="Open Sans"/>
              </a:rPr>
              <a:t>calcularam</a:t>
            </a:r>
            <a:r>
              <a:rPr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b="0" i="0" dirty="0" err="1">
                <a:solidFill>
                  <a:srgbClr val="222222"/>
                </a:solidFill>
                <a:latin typeface="Open Sans"/>
              </a:rPr>
              <a:t>três</a:t>
            </a:r>
            <a:r>
              <a:rPr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b="0" i="0" dirty="0" err="1">
                <a:solidFill>
                  <a:srgbClr val="222222"/>
                </a:solidFill>
                <a:latin typeface="Open Sans"/>
              </a:rPr>
              <a:t>valores</a:t>
            </a:r>
            <a:r>
              <a:rPr b="0" i="0" dirty="0">
                <a:solidFill>
                  <a:srgbClr val="222222"/>
                </a:solidFill>
                <a:latin typeface="Open Sans"/>
              </a:rPr>
              <a:t> para a </a:t>
            </a:r>
            <a:r>
              <a:rPr lang="pt-BR" b="0" i="0" dirty="0">
                <a:solidFill>
                  <a:srgbClr val="222222"/>
                </a:solidFill>
                <a:latin typeface="Open Sans"/>
              </a:rPr>
              <a:t>mesma </a:t>
            </a:r>
            <a:r>
              <a:rPr b="0" i="0" dirty="0" err="1">
                <a:solidFill>
                  <a:srgbClr val="222222"/>
                </a:solidFill>
                <a:latin typeface="Open Sans"/>
              </a:rPr>
              <a:t>tecnologia</a:t>
            </a:r>
            <a:r>
              <a:rPr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lang="pt-BR" b="0" i="0" dirty="0">
                <a:solidFill>
                  <a:srgbClr val="222222"/>
                </a:solidFill>
                <a:latin typeface="Open Sans"/>
              </a:rPr>
              <a:t>em diferentes abordagens</a:t>
            </a:r>
            <a:endParaRPr b="0" i="0" dirty="0">
              <a:solidFill>
                <a:srgbClr val="222222"/>
              </a:solidFill>
              <a:latin typeface="Open Sans"/>
            </a:endParaRPr>
          </a:p>
          <a:p>
            <a:r>
              <a:rPr lang="pt-BR" b="0" i="0" dirty="0">
                <a:solidFill>
                  <a:srgbClr val="222222"/>
                </a:solidFill>
                <a:latin typeface="Open Sans"/>
              </a:rPr>
              <a:t>Como vocês defenderiam o uso de cada metodologia em uma negociação real?</a:t>
            </a:r>
            <a:endParaRPr b="0" i="0" dirty="0">
              <a:solidFill>
                <a:srgbClr val="222222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i="0" dirty="0">
                <a:solidFill>
                  <a:srgbClr val="FFFFFF"/>
                </a:solidFill>
                <a:latin typeface="Open Sans"/>
              </a:rPr>
              <a:t>Bloco </a:t>
            </a:r>
            <a:r>
              <a:rPr lang="pt-BR" sz="3200" b="1" i="0" dirty="0">
                <a:solidFill>
                  <a:srgbClr val="FFFFFF"/>
                </a:solidFill>
                <a:latin typeface="Open Sans"/>
              </a:rPr>
              <a:t>7</a:t>
            </a:r>
            <a:r>
              <a:rPr sz="3200" b="1" i="0" dirty="0">
                <a:solidFill>
                  <a:srgbClr val="FFFFFF"/>
                </a:solidFill>
                <a:latin typeface="Open Sans"/>
              </a:rPr>
              <a:t> · </a:t>
            </a:r>
            <a:r>
              <a:rPr sz="3200" b="1" i="0" dirty="0" err="1">
                <a:solidFill>
                  <a:srgbClr val="FFFFFF"/>
                </a:solidFill>
                <a:latin typeface="Open Sans"/>
              </a:rPr>
              <a:t>Síntese</a:t>
            </a:r>
            <a:r>
              <a:rPr lang="pt-BR" sz="3200" b="1" i="0" dirty="0">
                <a:solidFill>
                  <a:srgbClr val="FFFFFF"/>
                </a:solidFill>
                <a:latin typeface="Open Sans"/>
              </a:rPr>
              <a:t> </a:t>
            </a:r>
            <a:r>
              <a:rPr sz="3200" b="1" i="0" dirty="0">
                <a:solidFill>
                  <a:srgbClr val="FFFFFF"/>
                </a:solidFill>
                <a:latin typeface="Open Sans"/>
              </a:rPr>
              <a:t>e Q&amp;A</a:t>
            </a:r>
          </a:p>
        </p:txBody>
      </p:sp>
      <p:pic>
        <p:nvPicPr>
          <p:cNvPr id="4" name="Google Shape;113;p27">
            <a:extLst>
              <a:ext uri="{FF2B5EF4-FFF2-40B4-BE49-F238E27FC236}">
                <a16:creationId xmlns:a16="http://schemas.microsoft.com/office/drawing/2014/main" id="{1BE5F033-504B-0C5B-20CF-00F99C7CD90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52371" y="554159"/>
            <a:ext cx="1410061" cy="5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"/>
          <p:cNvSpPr txBox="1">
            <a:spLocks noGrp="1"/>
          </p:cNvSpPr>
          <p:nvPr>
            <p:ph type="title"/>
          </p:nvPr>
        </p:nvSpPr>
        <p:spPr>
          <a:xfrm>
            <a:off x="6668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pt-BR" sz="2600" b="1" dirty="0">
                <a:solidFill>
                  <a:srgbClr val="0B2859"/>
                </a:solidFill>
                <a:latin typeface="Open Sans"/>
              </a:rPr>
              <a:t>Alguns de nossos clientes em consultorias e treinamentos</a:t>
            </a:r>
            <a:endParaRPr sz="2600" b="1" dirty="0">
              <a:solidFill>
                <a:srgbClr val="0B2859"/>
              </a:solidFill>
              <a:latin typeface="Open Sans"/>
            </a:endParaRPr>
          </a:p>
        </p:txBody>
      </p:sp>
      <p:sp>
        <p:nvSpPr>
          <p:cNvPr id="176" name="Google Shape;176;p4"/>
          <p:cNvSpPr/>
          <p:nvPr/>
        </p:nvSpPr>
        <p:spPr>
          <a:xfrm>
            <a:off x="873984" y="1591300"/>
            <a:ext cx="1635200" cy="4292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92BB"/>
          </a:solidFill>
          <a:ln>
            <a:noFill/>
          </a:ln>
          <a:effectLst>
            <a:outerShdw blurRad="257175" dist="19050" algn="bl" rotWithShape="0">
              <a:srgbClr val="000000">
                <a:alpha val="9410"/>
              </a:srgbClr>
            </a:outerShdw>
          </a:effectLst>
        </p:spPr>
        <p:txBody>
          <a:bodyPr spcFirstLastPara="1" wrap="square" lIns="76200" tIns="38100" rIns="76200" bIns="381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endParaRPr sz="1467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7" name="Google Shape;17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3984" y="1890566"/>
            <a:ext cx="10523200" cy="1249333"/>
          </a:xfrm>
          <a:prstGeom prst="rect">
            <a:avLst/>
          </a:prstGeom>
          <a:noFill/>
          <a:ln>
            <a:noFill/>
          </a:ln>
          <a:effectLst>
            <a:outerShdw blurRad="257175" dist="19050" algn="bl" rotWithShape="0">
              <a:srgbClr val="000000">
                <a:alpha val="9410"/>
              </a:srgbClr>
            </a:outerShdw>
          </a:effectLst>
        </p:spPr>
      </p:pic>
      <p:sp>
        <p:nvSpPr>
          <p:cNvPr id="178" name="Google Shape;178;p4"/>
          <p:cNvSpPr txBox="1"/>
          <p:nvPr/>
        </p:nvSpPr>
        <p:spPr>
          <a:xfrm>
            <a:off x="1200431" y="1608565"/>
            <a:ext cx="1078000" cy="282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38100" rIns="76200" bIns="38100" anchor="t" anchorCtr="0">
            <a:spAutoFit/>
          </a:bodyPr>
          <a:lstStyle/>
          <a:p>
            <a:pPr>
              <a:buClr>
                <a:srgbClr val="000000"/>
              </a:buClr>
              <a:buSzPts val="1000"/>
            </a:pPr>
            <a:r>
              <a:rPr lang="pt-BR" sz="1333" b="1">
                <a:solidFill>
                  <a:srgbClr val="F7F7F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Empresas</a:t>
            </a:r>
            <a:endParaRPr sz="1333" b="1">
              <a:solidFill>
                <a:srgbClr val="F7F7F7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179" name="Google Shape;179;p4"/>
          <p:cNvGrpSpPr/>
          <p:nvPr/>
        </p:nvGrpSpPr>
        <p:grpSpPr>
          <a:xfrm>
            <a:off x="1248633" y="2061128"/>
            <a:ext cx="9773779" cy="381960"/>
            <a:chOff x="782775" y="1564300"/>
            <a:chExt cx="7685400" cy="300346"/>
          </a:xfrm>
        </p:grpSpPr>
        <p:pic>
          <p:nvPicPr>
            <p:cNvPr id="180" name="Google Shape;180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379883" y="1637035"/>
              <a:ext cx="731656" cy="1548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p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932460" y="1617582"/>
              <a:ext cx="461675" cy="1937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2" name="Google Shape;182;p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82775" y="1627365"/>
              <a:ext cx="360416" cy="1742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" name="Google Shape;183;p4"/>
            <p:cNvPicPr preferRelativeResize="0"/>
            <p:nvPr/>
          </p:nvPicPr>
          <p:blipFill rotWithShape="1">
            <a:blip r:embed="rId7">
              <a:alphaModFix/>
            </a:blip>
            <a:srcRect l="3863" t="19179" r="4359" b="21332"/>
            <a:stretch/>
          </p:blipFill>
          <p:spPr>
            <a:xfrm>
              <a:off x="2348232" y="1662683"/>
              <a:ext cx="650492" cy="1035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4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879633" y="1640175"/>
              <a:ext cx="403300" cy="1485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4" descr="Resultado de imagem para suzano logo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235417" y="1646123"/>
              <a:ext cx="585414" cy="136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Google Shape;186;p4"/>
            <p:cNvPicPr preferRelativeResize="0"/>
            <p:nvPr/>
          </p:nvPicPr>
          <p:blipFill rotWithShape="1">
            <a:blip r:embed="rId10">
              <a:alphaModFix/>
            </a:blip>
            <a:srcRect l="6231" t="19106" r="10794" b="25672"/>
            <a:stretch/>
          </p:blipFill>
          <p:spPr>
            <a:xfrm>
              <a:off x="6194343" y="1631045"/>
              <a:ext cx="501425" cy="166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" name="Google Shape;187;p4"/>
            <p:cNvPicPr preferRelativeResize="0"/>
            <p:nvPr/>
          </p:nvPicPr>
          <p:blipFill rotWithShape="1">
            <a:blip r:embed="rId11">
              <a:alphaModFix/>
            </a:blip>
            <a:srcRect l="6437" t="19991" r="7034" b="18797"/>
            <a:stretch/>
          </p:blipFill>
          <p:spPr>
            <a:xfrm>
              <a:off x="5519625" y="1654207"/>
              <a:ext cx="438025" cy="12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" name="Google Shape;188;p4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7630828" y="1564300"/>
              <a:ext cx="300325" cy="3003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9" name="Google Shape;189;p4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4057524" y="1626717"/>
              <a:ext cx="585416" cy="1755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0" name="Google Shape;190;p4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8167846" y="1634922"/>
              <a:ext cx="300329" cy="1591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1" name="Google Shape;191;p4"/>
          <p:cNvSpPr/>
          <p:nvPr/>
        </p:nvSpPr>
        <p:spPr>
          <a:xfrm>
            <a:off x="873984" y="3553268"/>
            <a:ext cx="1152800" cy="382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92BB"/>
          </a:solidFill>
          <a:ln>
            <a:noFill/>
          </a:ln>
        </p:spPr>
        <p:txBody>
          <a:bodyPr spcFirstLastPara="1" wrap="square" lIns="76200" tIns="38100" rIns="76200" bIns="381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endParaRPr sz="1467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2" name="Google Shape;192;p4"/>
          <p:cNvSpPr txBox="1"/>
          <p:nvPr/>
        </p:nvSpPr>
        <p:spPr>
          <a:xfrm>
            <a:off x="1200431" y="3555663"/>
            <a:ext cx="632000" cy="282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38100" rIns="76200" bIns="38100" anchor="t" anchorCtr="0">
            <a:spAutoFit/>
          </a:bodyPr>
          <a:lstStyle/>
          <a:p>
            <a:pPr>
              <a:buClr>
                <a:srgbClr val="000000"/>
              </a:buClr>
              <a:buSzPts val="1000"/>
            </a:pPr>
            <a:r>
              <a:rPr lang="pt-BR" sz="1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NITs</a:t>
            </a:r>
            <a:endParaRPr sz="1333" b="1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93" name="Google Shape;19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3983" y="3842176"/>
            <a:ext cx="10523200" cy="1324801"/>
          </a:xfrm>
          <a:prstGeom prst="rect">
            <a:avLst/>
          </a:prstGeom>
          <a:noFill/>
          <a:ln>
            <a:noFill/>
          </a:ln>
          <a:effectLst>
            <a:outerShdw blurRad="257175" dist="19050" algn="bl" rotWithShape="0">
              <a:srgbClr val="000000">
                <a:alpha val="9410"/>
              </a:srgbClr>
            </a:outerShdw>
          </a:effectLst>
        </p:spPr>
      </p:pic>
      <p:pic>
        <p:nvPicPr>
          <p:cNvPr id="194" name="Google Shape;194;p4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248646" y="4574991"/>
            <a:ext cx="782252" cy="376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4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536361" y="4542895"/>
            <a:ext cx="512896" cy="440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4"/>
          <p:cNvPicPr preferRelativeResize="0"/>
          <p:nvPr/>
        </p:nvPicPr>
        <p:blipFill rotWithShape="1">
          <a:blip r:embed="rId17">
            <a:alphaModFix/>
          </a:blip>
          <a:srcRect t="22608" b="17486"/>
          <a:stretch/>
        </p:blipFill>
        <p:spPr>
          <a:xfrm>
            <a:off x="4396411" y="4609554"/>
            <a:ext cx="684455" cy="307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"/>
          <p:cNvPicPr preferRelativeResize="0"/>
          <p:nvPr/>
        </p:nvPicPr>
        <p:blipFill rotWithShape="1">
          <a:blip r:embed="rId18">
            <a:alphaModFix/>
          </a:blip>
          <a:srcRect l="29693" t="3344" r="28886"/>
          <a:stretch/>
        </p:blipFill>
        <p:spPr>
          <a:xfrm>
            <a:off x="3554723" y="4542892"/>
            <a:ext cx="336224" cy="44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4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0591317" y="4548658"/>
            <a:ext cx="431217" cy="429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4"/>
          <p:cNvPicPr preferRelativeResize="0"/>
          <p:nvPr/>
        </p:nvPicPr>
        <p:blipFill rotWithShape="1">
          <a:blip r:embed="rId20">
            <a:alphaModFix/>
          </a:blip>
          <a:srcRect l="13362" r="17581"/>
          <a:stretch/>
        </p:blipFill>
        <p:spPr>
          <a:xfrm>
            <a:off x="8731273" y="4519885"/>
            <a:ext cx="336219" cy="486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4"/>
          <p:cNvPicPr preferRelativeResize="0"/>
          <p:nvPr/>
        </p:nvPicPr>
        <p:blipFill rotWithShape="1">
          <a:blip r:embed="rId21">
            <a:alphaModFix/>
          </a:blip>
          <a:srcRect l="19951" r="21949"/>
          <a:stretch/>
        </p:blipFill>
        <p:spPr>
          <a:xfrm>
            <a:off x="5586328" y="4613039"/>
            <a:ext cx="512896" cy="300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7541355" y="4536589"/>
            <a:ext cx="684455" cy="45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"/>
          <p:cNvPicPr preferRelativeResize="0"/>
          <p:nvPr/>
        </p:nvPicPr>
        <p:blipFill rotWithShape="1">
          <a:blip r:embed="rId23">
            <a:alphaModFix/>
          </a:blip>
          <a:srcRect l="8802" t="12517" r="8463" b="14195"/>
          <a:stretch/>
        </p:blipFill>
        <p:spPr>
          <a:xfrm>
            <a:off x="6604688" y="4572333"/>
            <a:ext cx="431203" cy="381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"/>
          <p:cNvPicPr preferRelativeResize="0"/>
          <p:nvPr/>
        </p:nvPicPr>
        <p:blipFill rotWithShape="1">
          <a:blip r:embed="rId24">
            <a:alphaModFix/>
          </a:blip>
          <a:srcRect t="2448"/>
          <a:stretch/>
        </p:blipFill>
        <p:spPr>
          <a:xfrm>
            <a:off x="9572956" y="4516465"/>
            <a:ext cx="512896" cy="4937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4" name="Google Shape;204;p4"/>
          <p:cNvGrpSpPr/>
          <p:nvPr/>
        </p:nvGrpSpPr>
        <p:grpSpPr>
          <a:xfrm>
            <a:off x="1248634" y="2626616"/>
            <a:ext cx="9773764" cy="329029"/>
            <a:chOff x="782775" y="2078996"/>
            <a:chExt cx="7685388" cy="258725"/>
          </a:xfrm>
        </p:grpSpPr>
        <p:pic>
          <p:nvPicPr>
            <p:cNvPr id="205" name="Google Shape;205;p4"/>
            <p:cNvPicPr preferRelativeResize="0"/>
            <p:nvPr/>
          </p:nvPicPr>
          <p:blipFill rotWithShape="1">
            <a:blip r:embed="rId25">
              <a:alphaModFix/>
            </a:blip>
            <a:srcRect/>
            <a:stretch/>
          </p:blipFill>
          <p:spPr>
            <a:xfrm>
              <a:off x="2467590" y="2118541"/>
              <a:ext cx="461672" cy="1796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6" name="Google Shape;206;p4"/>
            <p:cNvPicPr preferRelativeResize="0"/>
            <p:nvPr/>
          </p:nvPicPr>
          <p:blipFill rotWithShape="1">
            <a:blip r:embed="rId26">
              <a:alphaModFix/>
            </a:blip>
            <a:srcRect l="3816" t="24487" r="3770" b="23366"/>
            <a:stretch/>
          </p:blipFill>
          <p:spPr>
            <a:xfrm>
              <a:off x="782775" y="2120642"/>
              <a:ext cx="439208" cy="175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7" name="Google Shape;207;p4"/>
            <p:cNvPicPr preferRelativeResize="0"/>
            <p:nvPr/>
          </p:nvPicPr>
          <p:blipFill rotWithShape="1">
            <a:blip r:embed="rId27">
              <a:alphaModFix/>
            </a:blip>
            <a:srcRect l="9197" t="16949" r="8613" b="10895"/>
            <a:stretch/>
          </p:blipFill>
          <p:spPr>
            <a:xfrm>
              <a:off x="6830358" y="2079254"/>
              <a:ext cx="461674" cy="2582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8" name="Google Shape;208;p4"/>
            <p:cNvPicPr preferRelativeResize="0"/>
            <p:nvPr/>
          </p:nvPicPr>
          <p:blipFill rotWithShape="1">
            <a:blip r:embed="rId28">
              <a:alphaModFix/>
            </a:blip>
            <a:srcRect/>
            <a:stretch/>
          </p:blipFill>
          <p:spPr>
            <a:xfrm>
              <a:off x="5908277" y="2078996"/>
              <a:ext cx="549989" cy="258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9" name="Google Shape;209;p4"/>
            <p:cNvPicPr preferRelativeResize="0"/>
            <p:nvPr/>
          </p:nvPicPr>
          <p:blipFill rotWithShape="1">
            <a:blip r:embed="rId29">
              <a:alphaModFix/>
            </a:blip>
            <a:srcRect l="10855" t="37416" r="12043" b="39906"/>
            <a:stretch/>
          </p:blipFill>
          <p:spPr>
            <a:xfrm>
              <a:off x="5034761" y="2156160"/>
              <a:ext cx="501424" cy="1043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0" name="Google Shape;210;p4"/>
            <p:cNvPicPr preferRelativeResize="0"/>
            <p:nvPr/>
          </p:nvPicPr>
          <p:blipFill rotWithShape="1">
            <a:blip r:embed="rId30">
              <a:alphaModFix/>
            </a:blip>
            <a:srcRect/>
            <a:stretch/>
          </p:blipFill>
          <p:spPr>
            <a:xfrm>
              <a:off x="3301353" y="2127292"/>
              <a:ext cx="439207" cy="1621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1" name="Google Shape;211;p4"/>
            <p:cNvPicPr preferRelativeResize="0"/>
            <p:nvPr/>
          </p:nvPicPr>
          <p:blipFill rotWithShape="1">
            <a:blip r:embed="rId31">
              <a:alphaModFix/>
            </a:blip>
            <a:srcRect r="20337" b="10"/>
            <a:stretch/>
          </p:blipFill>
          <p:spPr>
            <a:xfrm>
              <a:off x="1594075" y="2107391"/>
              <a:ext cx="501423" cy="2019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2" name="Google Shape;212;p4"/>
            <p:cNvPicPr preferRelativeResize="0"/>
            <p:nvPr/>
          </p:nvPicPr>
          <p:blipFill rotWithShape="1">
            <a:blip r:embed="rId32">
              <a:alphaModFix/>
            </a:blip>
            <a:srcRect/>
            <a:stretch/>
          </p:blipFill>
          <p:spPr>
            <a:xfrm>
              <a:off x="4112652" y="2124928"/>
              <a:ext cx="550018" cy="1668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3" name="Google Shape;213;p4"/>
            <p:cNvPicPr preferRelativeResize="0"/>
            <p:nvPr/>
          </p:nvPicPr>
          <p:blipFill rotWithShape="1">
            <a:blip r:embed="rId33">
              <a:alphaModFix/>
            </a:blip>
            <a:srcRect/>
            <a:stretch/>
          </p:blipFill>
          <p:spPr>
            <a:xfrm>
              <a:off x="7664123" y="2128262"/>
              <a:ext cx="804040" cy="16019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4" name="Google Shape;214;p4"/>
          <p:cNvGrpSpPr/>
          <p:nvPr/>
        </p:nvGrpSpPr>
        <p:grpSpPr>
          <a:xfrm>
            <a:off x="1248634" y="3998927"/>
            <a:ext cx="9773793" cy="354983"/>
            <a:chOff x="794700" y="3289843"/>
            <a:chExt cx="7685411" cy="279133"/>
          </a:xfrm>
        </p:grpSpPr>
        <p:pic>
          <p:nvPicPr>
            <p:cNvPr id="215" name="Google Shape;215;p4"/>
            <p:cNvPicPr preferRelativeResize="0"/>
            <p:nvPr/>
          </p:nvPicPr>
          <p:blipFill rotWithShape="1">
            <a:blip r:embed="rId34">
              <a:alphaModFix/>
            </a:blip>
            <a:srcRect l="4832" t="13665" r="7147" b="10248"/>
            <a:stretch/>
          </p:blipFill>
          <p:spPr>
            <a:xfrm>
              <a:off x="794700" y="3289843"/>
              <a:ext cx="538200" cy="2791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6" name="Google Shape;216;p4"/>
            <p:cNvPicPr preferRelativeResize="0"/>
            <p:nvPr/>
          </p:nvPicPr>
          <p:blipFill rotWithShape="1">
            <a:blip r:embed="rId35">
              <a:alphaModFix/>
            </a:blip>
            <a:srcRect t="20293" b="25792"/>
            <a:stretch/>
          </p:blipFill>
          <p:spPr>
            <a:xfrm>
              <a:off x="2457558" y="3333935"/>
              <a:ext cx="708375" cy="1909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7" name="Google Shape;217;p4" descr="Resultado de imagem para cpqd"/>
            <p:cNvPicPr preferRelativeResize="0"/>
            <p:nvPr/>
          </p:nvPicPr>
          <p:blipFill rotWithShape="1">
            <a:blip r:embed="rId36">
              <a:alphaModFix/>
            </a:blip>
            <a:srcRect/>
            <a:stretch/>
          </p:blipFill>
          <p:spPr>
            <a:xfrm>
              <a:off x="3420713" y="3333478"/>
              <a:ext cx="538200" cy="1918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8" name="Google Shape;218;p4"/>
            <p:cNvPicPr preferRelativeResize="0"/>
            <p:nvPr/>
          </p:nvPicPr>
          <p:blipFill rotWithShape="1">
            <a:blip r:embed="rId37">
              <a:alphaModFix/>
            </a:blip>
            <a:srcRect l="8207" t="31009" r="8207" b="27902"/>
            <a:stretch/>
          </p:blipFill>
          <p:spPr>
            <a:xfrm>
              <a:off x="4213692" y="3317385"/>
              <a:ext cx="584790" cy="224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9" name="Google Shape;219;p4"/>
            <p:cNvPicPr preferRelativeResize="0"/>
            <p:nvPr/>
          </p:nvPicPr>
          <p:blipFill rotWithShape="1">
            <a:blip r:embed="rId38">
              <a:alphaModFix/>
            </a:blip>
            <a:srcRect t="30972" b="30580"/>
            <a:stretch/>
          </p:blipFill>
          <p:spPr>
            <a:xfrm>
              <a:off x="5923141" y="3332363"/>
              <a:ext cx="708375" cy="194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0" name="Google Shape;220;p4"/>
            <p:cNvPicPr preferRelativeResize="0"/>
            <p:nvPr/>
          </p:nvPicPr>
          <p:blipFill rotWithShape="1">
            <a:blip r:embed="rId39">
              <a:alphaModFix/>
            </a:blip>
            <a:srcRect/>
            <a:stretch/>
          </p:blipFill>
          <p:spPr>
            <a:xfrm>
              <a:off x="1587679" y="3345929"/>
              <a:ext cx="615099" cy="1669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1" name="Google Shape;221;p4"/>
            <p:cNvPicPr preferRelativeResize="0"/>
            <p:nvPr/>
          </p:nvPicPr>
          <p:blipFill rotWithShape="1">
            <a:blip r:embed="rId40">
              <a:alphaModFix/>
            </a:blip>
            <a:srcRect l="8091" t="25751" r="5365" b="27598"/>
            <a:stretch/>
          </p:blipFill>
          <p:spPr>
            <a:xfrm>
              <a:off x="5053261" y="3326087"/>
              <a:ext cx="615100" cy="2066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2" name="Google Shape;222;p4"/>
            <p:cNvPicPr preferRelativeResize="0"/>
            <p:nvPr/>
          </p:nvPicPr>
          <p:blipFill rotWithShape="1">
            <a:blip r:embed="rId41">
              <a:alphaModFix/>
            </a:blip>
            <a:srcRect l="-4245" t="5662" r="3651" b="5019"/>
            <a:stretch/>
          </p:blipFill>
          <p:spPr>
            <a:xfrm>
              <a:off x="6886295" y="3314935"/>
              <a:ext cx="564300" cy="2289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3" name="Google Shape;223;p4"/>
            <p:cNvPicPr preferRelativeResize="0"/>
            <p:nvPr/>
          </p:nvPicPr>
          <p:blipFill rotWithShape="1">
            <a:blip r:embed="rId42">
              <a:alphaModFix/>
            </a:blip>
            <a:srcRect l="2136" t="3695" r="36123" b="6173"/>
            <a:stretch/>
          </p:blipFill>
          <p:spPr>
            <a:xfrm>
              <a:off x="7705375" y="3300048"/>
              <a:ext cx="774736" cy="258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4" name="Google Shape;224;p4"/>
          <p:cNvSpPr/>
          <p:nvPr/>
        </p:nvSpPr>
        <p:spPr>
          <a:xfrm>
            <a:off x="794817" y="5591365"/>
            <a:ext cx="1942800" cy="3768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92BB"/>
          </a:solidFill>
          <a:ln>
            <a:noFill/>
          </a:ln>
        </p:spPr>
        <p:txBody>
          <a:bodyPr spcFirstLastPara="1" wrap="square" lIns="76200" tIns="38100" rIns="76200" bIns="381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endParaRPr sz="1467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5" name="Google Shape;225;p4"/>
          <p:cNvPicPr preferRelativeResize="0"/>
          <p:nvPr/>
        </p:nvPicPr>
        <p:blipFill rotWithShape="1">
          <a:blip r:embed="rId43">
            <a:alphaModFix/>
          </a:blip>
          <a:srcRect/>
          <a:stretch/>
        </p:blipFill>
        <p:spPr>
          <a:xfrm>
            <a:off x="794816" y="5906585"/>
            <a:ext cx="10515192" cy="484516"/>
          </a:xfrm>
          <a:prstGeom prst="rect">
            <a:avLst/>
          </a:prstGeom>
          <a:noFill/>
          <a:ln>
            <a:noFill/>
          </a:ln>
          <a:effectLst>
            <a:outerShdw blurRad="257175" dist="19050" algn="bl" rotWithShape="0">
              <a:srgbClr val="000000">
                <a:alpha val="9410"/>
              </a:srgbClr>
            </a:outerShdw>
          </a:effectLst>
        </p:spPr>
      </p:pic>
      <p:sp>
        <p:nvSpPr>
          <p:cNvPr id="226" name="Google Shape;226;p4"/>
          <p:cNvSpPr txBox="1"/>
          <p:nvPr/>
        </p:nvSpPr>
        <p:spPr>
          <a:xfrm>
            <a:off x="1200420" y="5624585"/>
            <a:ext cx="1125200" cy="282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38100" rIns="76200" bIns="38100" anchor="t" anchorCtr="0">
            <a:spAutoFit/>
          </a:bodyPr>
          <a:lstStyle/>
          <a:p>
            <a:pPr>
              <a:buClr>
                <a:srgbClr val="000000"/>
              </a:buClr>
              <a:buSzPts val="1000"/>
            </a:pPr>
            <a:r>
              <a:rPr lang="pt-BR" sz="1333" b="1">
                <a:solidFill>
                  <a:srgbClr val="F7F7F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Escritórios</a:t>
            </a:r>
            <a:endParaRPr sz="1333" b="1">
              <a:solidFill>
                <a:srgbClr val="F7F7F7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227" name="Google Shape;227;p4"/>
          <p:cNvPicPr preferRelativeResize="0"/>
          <p:nvPr/>
        </p:nvPicPr>
        <p:blipFill rotWithShape="1">
          <a:blip r:embed="rId44">
            <a:alphaModFix/>
          </a:blip>
          <a:srcRect l="12309" t="32320" r="9283" b="28556"/>
          <a:stretch/>
        </p:blipFill>
        <p:spPr>
          <a:xfrm>
            <a:off x="1248650" y="6032951"/>
            <a:ext cx="466383" cy="231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4"/>
          <p:cNvPicPr preferRelativeResize="0"/>
          <p:nvPr/>
        </p:nvPicPr>
        <p:blipFill rotWithShape="1">
          <a:blip r:embed="rId45">
            <a:alphaModFix/>
          </a:blip>
          <a:srcRect l="3591" t="13348" r="3377" b="20535"/>
          <a:stretch/>
        </p:blipFill>
        <p:spPr>
          <a:xfrm>
            <a:off x="2217075" y="6025207"/>
            <a:ext cx="466383" cy="247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4"/>
          <p:cNvPicPr preferRelativeResize="0"/>
          <p:nvPr/>
        </p:nvPicPr>
        <p:blipFill rotWithShape="1">
          <a:blip r:embed="rId46">
            <a:alphaModFix/>
          </a:blip>
          <a:srcRect l="16193" t="17989" r="15565" b="17944"/>
          <a:stretch/>
        </p:blipFill>
        <p:spPr>
          <a:xfrm>
            <a:off x="3185499" y="5998578"/>
            <a:ext cx="466383" cy="300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4"/>
          <p:cNvPicPr preferRelativeResize="0"/>
          <p:nvPr/>
        </p:nvPicPr>
        <p:blipFill rotWithShape="1">
          <a:blip r:embed="rId47">
            <a:alphaModFix/>
          </a:blip>
          <a:srcRect/>
          <a:stretch/>
        </p:blipFill>
        <p:spPr>
          <a:xfrm>
            <a:off x="4153924" y="6015938"/>
            <a:ext cx="631805" cy="265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4"/>
          <p:cNvPicPr preferRelativeResize="0"/>
          <p:nvPr/>
        </p:nvPicPr>
        <p:blipFill rotWithShape="1">
          <a:blip r:embed="rId48">
            <a:alphaModFix/>
          </a:blip>
          <a:srcRect/>
          <a:stretch/>
        </p:blipFill>
        <p:spPr>
          <a:xfrm>
            <a:off x="11748768" y="6401933"/>
            <a:ext cx="243833" cy="278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 i="0" dirty="0" err="1">
                <a:solidFill>
                  <a:srgbClr val="FFFFFF"/>
                </a:solidFill>
                <a:latin typeface="Open Sans"/>
              </a:rPr>
              <a:t>Valorar</a:t>
            </a:r>
            <a:r>
              <a:rPr sz="2800" b="1" i="0" dirty="0">
                <a:solidFill>
                  <a:srgbClr val="FFFFFF"/>
                </a:solidFill>
                <a:latin typeface="Open Sans"/>
              </a:rPr>
              <a:t> é</a:t>
            </a:r>
            <a:r>
              <a:rPr lang="pt-BR" sz="2800" b="1" i="0" dirty="0">
                <a:solidFill>
                  <a:srgbClr val="FFFFFF"/>
                </a:solidFill>
                <a:latin typeface="Open Sans"/>
              </a:rPr>
              <a:t> se preparar para negociar</a:t>
            </a:r>
            <a:endParaRPr sz="2800" b="1" i="0" dirty="0">
              <a:solidFill>
                <a:srgbClr val="FFFFFF"/>
              </a:solidFill>
              <a:latin typeface="Open Sans"/>
            </a:endParaRPr>
          </a:p>
        </p:txBody>
      </p:sp>
      <p:pic>
        <p:nvPicPr>
          <p:cNvPr id="5" name="Google Shape;113;p27">
            <a:extLst>
              <a:ext uri="{FF2B5EF4-FFF2-40B4-BE49-F238E27FC236}">
                <a16:creationId xmlns:a16="http://schemas.microsoft.com/office/drawing/2014/main" id="{6B5820C2-FFEA-905D-FD5C-1C9A73EB9DE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52371" y="554159"/>
            <a:ext cx="1410061" cy="5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5862A-E029-D124-BB5B-5B592BD64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BCA37-0B7D-A5F0-D3EC-8EA834BA3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Checklist do Pesquisador · antes de pedir uma valoração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5AEDC-0712-C0EB-5C52-EB51C5498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11360800" cy="2619731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Sobre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tecnologia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descrição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funcional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, TRL, status de PI,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restrições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contratuais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Sobre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custos: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investimento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já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realizado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e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investimento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previsto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Sobre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o mercado: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clientes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finais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,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tamanho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,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preço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potencial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,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concorrentes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e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substitutos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Sobre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caminho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cessão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?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licenciamento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?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serviço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técnico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? spin-off?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222222"/>
                </a:solidFill>
                <a:latin typeface="Open Sans"/>
              </a:rPr>
              <a:t>Sobre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contexto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: para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que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vou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 usar 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número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? Quem é a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contraparte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? Qual o </a:t>
            </a:r>
            <a:r>
              <a:rPr sz="2000" dirty="0" err="1">
                <a:solidFill>
                  <a:srgbClr val="222222"/>
                </a:solidFill>
                <a:latin typeface="Open Sans"/>
              </a:rPr>
              <a:t>prazo</a:t>
            </a:r>
            <a:r>
              <a:rPr sz="2000" dirty="0">
                <a:solidFill>
                  <a:srgbClr val="222222"/>
                </a:solidFill>
                <a:latin typeface="Open Sans"/>
              </a:rPr>
              <a:t>?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97078FA-4484-0799-60DC-D0CC26679ED7}"/>
              </a:ext>
            </a:extLst>
          </p:cNvPr>
          <p:cNvSpPr txBox="1">
            <a:spLocks/>
          </p:cNvSpPr>
          <p:nvPr/>
        </p:nvSpPr>
        <p:spPr>
          <a:xfrm>
            <a:off x="415600" y="4645594"/>
            <a:ext cx="11360800" cy="13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5718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6" indent="0" algn="ctr">
              <a:lnSpc>
                <a:spcPct val="100000"/>
              </a:lnSpc>
              <a:spcBef>
                <a:spcPts val="1200"/>
              </a:spcBef>
              <a:buNone/>
            </a:pPr>
            <a:r>
              <a:rPr lang="pt-BR" sz="2000" kern="0" dirty="0">
                <a:solidFill>
                  <a:srgbClr val="222222"/>
                </a:solidFill>
                <a:latin typeface="Open Sans"/>
              </a:rPr>
              <a:t>E o mais importante: </a:t>
            </a:r>
            <a:r>
              <a:rPr lang="pt-BR" sz="2000" b="1" kern="0" dirty="0">
                <a:solidFill>
                  <a:srgbClr val="222222"/>
                </a:solidFill>
                <a:latin typeface="Open Sans"/>
              </a:rPr>
              <a:t>já tenho potenciais interessados?</a:t>
            </a:r>
            <a:endParaRPr lang="pt-BR" sz="2000" kern="0" dirty="0">
              <a:solidFill>
                <a:srgbClr val="222222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32789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00" b="1" i="0" dirty="0">
                <a:solidFill>
                  <a:srgbClr val="0B2859"/>
                </a:solidFill>
                <a:latin typeface="Open Sans"/>
              </a:rPr>
              <a:t>Perguntas?</a:t>
            </a:r>
            <a:endParaRPr sz="2600" b="1" i="0" dirty="0">
              <a:solidFill>
                <a:srgbClr val="0B2859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z="3200" b="1" i="0">
                <a:solidFill>
                  <a:srgbClr val="FFFFFF"/>
                </a:solidFill>
                <a:latin typeface="Open Sans"/>
              </a:rPr>
              <a:t>Obrigado!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5600" y="4560229"/>
            <a:ext cx="11360800" cy="1056800"/>
          </a:xfrm>
        </p:spPr>
        <p:txBody>
          <a:bodyPr>
            <a:normAutofit/>
          </a:bodyPr>
          <a:lstStyle/>
          <a:p>
            <a:r>
              <a:rPr sz="2400" b="0" i="1" dirty="0">
                <a:solidFill>
                  <a:srgbClr val="0092BA"/>
                </a:solidFill>
                <a:latin typeface="Open Sans"/>
              </a:rPr>
              <a:t>Daniel Elói · · daniel.eloi@ilupi.com.br</a:t>
            </a:r>
          </a:p>
          <a:p>
            <a:r>
              <a:rPr sz="2400" b="0" i="1" dirty="0">
                <a:solidFill>
                  <a:srgbClr val="0092BA"/>
                </a:solidFill>
                <a:latin typeface="Open Sans"/>
              </a:rPr>
              <a:t>(31) </a:t>
            </a:r>
            <a:r>
              <a:rPr lang="pt-BR" sz="2400" b="0" i="1" dirty="0">
                <a:solidFill>
                  <a:srgbClr val="0092BA"/>
                </a:solidFill>
                <a:latin typeface="Open Sans"/>
              </a:rPr>
              <a:t>2526-6040</a:t>
            </a:r>
            <a:r>
              <a:rPr sz="2400" b="0" i="1" dirty="0">
                <a:solidFill>
                  <a:srgbClr val="0092BA"/>
                </a:solidFill>
                <a:latin typeface="Open Sans"/>
              </a:rPr>
              <a:t> ·  ilupi.com.br  ·  pris.com.br</a:t>
            </a:r>
          </a:p>
        </p:txBody>
      </p:sp>
      <p:pic>
        <p:nvPicPr>
          <p:cNvPr id="5" name="Google Shape;113;p27">
            <a:extLst>
              <a:ext uri="{FF2B5EF4-FFF2-40B4-BE49-F238E27FC236}">
                <a16:creationId xmlns:a16="http://schemas.microsoft.com/office/drawing/2014/main" id="{648AD55B-5700-D23D-0D90-5838C8E26A1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52371" y="554159"/>
            <a:ext cx="1410061" cy="5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5BC01-7B7A-26FA-961D-D9B8EDADE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61254-F117-8B96-5A55-E94619D8C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b="1" i="0" dirty="0">
                <a:solidFill>
                  <a:srgbClr val="FFFFFF"/>
                </a:solidFill>
                <a:latin typeface="Open Sans"/>
              </a:rPr>
              <a:t>Sobre o workshop</a:t>
            </a:r>
            <a:endParaRPr sz="3200" b="1" i="0" dirty="0">
              <a:solidFill>
                <a:srgbClr val="FFFFFF"/>
              </a:solidFill>
              <a:latin typeface="Open Sans"/>
            </a:endParaRPr>
          </a:p>
        </p:txBody>
      </p:sp>
      <p:pic>
        <p:nvPicPr>
          <p:cNvPr id="4" name="Google Shape;113;p27">
            <a:extLst>
              <a:ext uri="{FF2B5EF4-FFF2-40B4-BE49-F238E27FC236}">
                <a16:creationId xmlns:a16="http://schemas.microsoft.com/office/drawing/2014/main" id="{D71DF191-23FF-1805-AE1D-12FD4830BB3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52371" y="554159"/>
            <a:ext cx="1410061" cy="5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9284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 b="1" i="0">
                <a:solidFill>
                  <a:srgbClr val="0B2859"/>
                </a:solidFill>
                <a:latin typeface="Open Sans"/>
              </a:rPr>
              <a:t>Agenda do Workshop · 3 horas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1600" b="0" i="0" dirty="0">
                <a:solidFill>
                  <a:srgbClr val="222222"/>
                </a:solidFill>
                <a:latin typeface="Open Sans"/>
              </a:rPr>
              <a:t>Bloco 1 · Por </a:t>
            </a:r>
            <a:r>
              <a:rPr sz="1600" b="0" i="0" dirty="0" err="1">
                <a:solidFill>
                  <a:srgbClr val="222222"/>
                </a:solidFill>
                <a:latin typeface="Open Sans"/>
              </a:rPr>
              <a:t>que</a:t>
            </a:r>
            <a:r>
              <a:rPr sz="1600"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sz="1600" b="0" i="0" dirty="0" err="1">
                <a:solidFill>
                  <a:srgbClr val="222222"/>
                </a:solidFill>
                <a:latin typeface="Open Sans"/>
              </a:rPr>
              <a:t>valorar</a:t>
            </a:r>
            <a:r>
              <a:rPr sz="1600" b="0" i="0" dirty="0">
                <a:solidFill>
                  <a:srgbClr val="222222"/>
                </a:solidFill>
                <a:latin typeface="Open Sans"/>
              </a:rPr>
              <a:t>? O </a:t>
            </a:r>
            <a:r>
              <a:rPr sz="1600" b="0" i="0" dirty="0" err="1">
                <a:solidFill>
                  <a:srgbClr val="222222"/>
                </a:solidFill>
                <a:latin typeface="Open Sans"/>
              </a:rPr>
              <a:t>que</a:t>
            </a:r>
            <a:r>
              <a:rPr sz="1600" b="0" i="0" dirty="0">
                <a:solidFill>
                  <a:srgbClr val="222222"/>
                </a:solidFill>
                <a:latin typeface="Open Sans"/>
              </a:rPr>
              <a:t> </a:t>
            </a:r>
            <a:r>
              <a:rPr sz="1600" b="0" i="0" dirty="0" err="1">
                <a:solidFill>
                  <a:srgbClr val="222222"/>
                </a:solidFill>
                <a:latin typeface="Open Sans"/>
              </a:rPr>
              <a:t>valorar</a:t>
            </a:r>
            <a:r>
              <a:rPr sz="1600" b="0" i="0" dirty="0">
                <a:solidFill>
                  <a:srgbClr val="222222"/>
                </a:solidFill>
                <a:latin typeface="Open Sans"/>
              </a:rPr>
              <a:t>?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1600" b="0" i="0" dirty="0">
                <a:solidFill>
                  <a:srgbClr val="222222"/>
                </a:solidFill>
                <a:latin typeface="Open Sans"/>
              </a:rPr>
              <a:t>Bloco 2 · </a:t>
            </a:r>
            <a:r>
              <a:rPr sz="1600" b="0" i="0" dirty="0" err="1">
                <a:solidFill>
                  <a:srgbClr val="222222"/>
                </a:solidFill>
                <a:latin typeface="Open Sans"/>
              </a:rPr>
              <a:t>Precificação</a:t>
            </a:r>
            <a:r>
              <a:rPr sz="1600" b="0" i="0" dirty="0">
                <a:solidFill>
                  <a:srgbClr val="222222"/>
                </a:solidFill>
                <a:latin typeface="Open Sans"/>
              </a:rPr>
              <a:t> de </a:t>
            </a:r>
            <a:r>
              <a:rPr sz="1600" b="0" i="0" dirty="0" err="1">
                <a:solidFill>
                  <a:srgbClr val="222222"/>
                </a:solidFill>
                <a:latin typeface="Open Sans"/>
              </a:rPr>
              <a:t>Produtos</a:t>
            </a:r>
            <a:r>
              <a:rPr sz="1600" b="0" i="0" dirty="0">
                <a:solidFill>
                  <a:srgbClr val="222222"/>
                </a:solidFill>
                <a:latin typeface="Open Sans"/>
              </a:rPr>
              <a:t> e Serviços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1600" b="0" i="0" dirty="0">
                <a:solidFill>
                  <a:srgbClr val="222222"/>
                </a:solidFill>
                <a:latin typeface="Open Sans"/>
              </a:rPr>
              <a:t>Bloco 3 · </a:t>
            </a:r>
            <a:r>
              <a:rPr lang="pt-BR" sz="1600" b="0" i="0" dirty="0">
                <a:solidFill>
                  <a:srgbClr val="222222"/>
                </a:solidFill>
                <a:latin typeface="Open Sans"/>
              </a:rPr>
              <a:t>V</a:t>
            </a:r>
            <a:r>
              <a:rPr sz="1600" b="0" i="0" dirty="0" err="1">
                <a:solidFill>
                  <a:srgbClr val="222222"/>
                </a:solidFill>
                <a:latin typeface="Open Sans"/>
              </a:rPr>
              <a:t>aloração</a:t>
            </a:r>
            <a:r>
              <a:rPr sz="1600" b="0" i="0" dirty="0">
                <a:solidFill>
                  <a:srgbClr val="222222"/>
                </a:solidFill>
                <a:latin typeface="Open Sans"/>
              </a:rPr>
              <a:t> de PI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t-BR" sz="1600" dirty="0">
                <a:solidFill>
                  <a:srgbClr val="222222"/>
                </a:solidFill>
                <a:latin typeface="Open Sans"/>
              </a:rPr>
              <a:t>Intervalo (10 min)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1600" b="0" i="0" dirty="0">
                <a:solidFill>
                  <a:srgbClr val="222222"/>
                </a:solidFill>
                <a:latin typeface="Open Sans"/>
              </a:rPr>
              <a:t>Bloco 4 · </a:t>
            </a:r>
            <a:r>
              <a:rPr lang="pt-BR" sz="1600" b="0" i="0" dirty="0">
                <a:solidFill>
                  <a:srgbClr val="222222"/>
                </a:solidFill>
                <a:latin typeface="Open Sans"/>
              </a:rPr>
              <a:t>Prática</a:t>
            </a:r>
            <a:r>
              <a:rPr sz="1600" b="0" i="0" dirty="0">
                <a:solidFill>
                  <a:srgbClr val="222222"/>
                </a:solidFill>
                <a:latin typeface="Open Sans"/>
              </a:rPr>
              <a:t> I — Custos &amp; </a:t>
            </a:r>
            <a:r>
              <a:rPr sz="1600" b="0" i="0" dirty="0" err="1">
                <a:solidFill>
                  <a:srgbClr val="222222"/>
                </a:solidFill>
                <a:latin typeface="Open Sans"/>
              </a:rPr>
              <a:t>Múltiplos</a:t>
            </a:r>
            <a:r>
              <a:rPr sz="1600" b="0" i="0" dirty="0">
                <a:solidFill>
                  <a:srgbClr val="222222"/>
                </a:solidFill>
                <a:latin typeface="Open Sans"/>
              </a:rPr>
              <a:t> </a:t>
            </a:r>
            <a:endParaRPr lang="pt-BR" sz="1600" b="0" i="0" dirty="0">
              <a:solidFill>
                <a:srgbClr val="222222"/>
              </a:solidFill>
              <a:latin typeface="Open Sans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1600" b="0" i="0" dirty="0">
                <a:solidFill>
                  <a:srgbClr val="222222"/>
                </a:solidFill>
                <a:latin typeface="Open Sans"/>
              </a:rPr>
              <a:t>Bloco 5 · </a:t>
            </a:r>
            <a:r>
              <a:rPr lang="pt-BR" sz="1600" b="0" i="0" dirty="0">
                <a:solidFill>
                  <a:srgbClr val="222222"/>
                </a:solidFill>
                <a:latin typeface="Open Sans"/>
              </a:rPr>
              <a:t>Prática</a:t>
            </a:r>
            <a:r>
              <a:rPr sz="1600" b="0" i="0" dirty="0">
                <a:solidFill>
                  <a:srgbClr val="222222"/>
                </a:solidFill>
                <a:latin typeface="Open Sans"/>
              </a:rPr>
              <a:t> II — FCD &amp; </a:t>
            </a:r>
            <a:r>
              <a:rPr lang="pt-BR" sz="1600" b="0" i="0" dirty="0">
                <a:solidFill>
                  <a:srgbClr val="222222"/>
                </a:solidFill>
                <a:latin typeface="Open Sans"/>
              </a:rPr>
              <a:t>Opções Reais</a:t>
            </a:r>
            <a:endParaRPr sz="1600" b="0" i="0" dirty="0">
              <a:solidFill>
                <a:srgbClr val="222222"/>
              </a:solidFill>
              <a:latin typeface="Open Sans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t-BR" sz="1600" dirty="0">
                <a:solidFill>
                  <a:srgbClr val="222222"/>
                </a:solidFill>
                <a:latin typeface="Open Sans"/>
              </a:rPr>
              <a:t>Bloco 6 · Prática III —Royalties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1600" b="0" i="0" dirty="0">
                <a:solidFill>
                  <a:srgbClr val="222222"/>
                </a:solidFill>
                <a:latin typeface="Open Sans"/>
              </a:rPr>
              <a:t>Bloco </a:t>
            </a:r>
            <a:r>
              <a:rPr lang="pt-BR" sz="1600" b="0" i="0" dirty="0">
                <a:solidFill>
                  <a:srgbClr val="222222"/>
                </a:solidFill>
                <a:latin typeface="Open Sans"/>
              </a:rPr>
              <a:t>7</a:t>
            </a:r>
            <a:r>
              <a:rPr sz="1600" b="0" i="0" dirty="0">
                <a:solidFill>
                  <a:srgbClr val="222222"/>
                </a:solidFill>
                <a:latin typeface="Open Sans"/>
              </a:rPr>
              <a:t> · </a:t>
            </a:r>
            <a:r>
              <a:rPr sz="1600" b="0" i="0" dirty="0" err="1">
                <a:solidFill>
                  <a:srgbClr val="222222"/>
                </a:solidFill>
                <a:latin typeface="Open Sans"/>
              </a:rPr>
              <a:t>Síntese</a:t>
            </a:r>
            <a:r>
              <a:rPr sz="1600" b="0" i="0" dirty="0">
                <a:solidFill>
                  <a:srgbClr val="222222"/>
                </a:solidFill>
                <a:latin typeface="Open Sans"/>
              </a:rPr>
              <a:t> e Q&amp;A (10 min)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i="0">
                <a:solidFill>
                  <a:srgbClr val="FFFFFF"/>
                </a:solidFill>
                <a:latin typeface="Open Sans"/>
              </a:rPr>
              <a:t>Bloco 1 · Por que valorar? O que valorar?</a:t>
            </a:r>
          </a:p>
        </p:txBody>
      </p:sp>
      <p:pic>
        <p:nvPicPr>
          <p:cNvPr id="4" name="Google Shape;113;p27">
            <a:extLst>
              <a:ext uri="{FF2B5EF4-FFF2-40B4-BE49-F238E27FC236}">
                <a16:creationId xmlns:a16="http://schemas.microsoft.com/office/drawing/2014/main" id="{26AFDB2A-52D2-9E47-1E6F-12B58AFCA22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52371" y="554159"/>
            <a:ext cx="1410061" cy="5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00" b="1" i="0" dirty="0">
                <a:solidFill>
                  <a:srgbClr val="0B2859"/>
                </a:solidFill>
                <a:latin typeface="Open Sans"/>
              </a:rPr>
              <a:t>Por que estão aqui? Por que querem valorar?</a:t>
            </a:r>
            <a:endParaRPr sz="2600" b="1" i="0" dirty="0">
              <a:solidFill>
                <a:srgbClr val="0B2859"/>
              </a:solidFill>
              <a:latin typeface="Open San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t-BR" sz="2000" b="0" i="0" noProof="0" dirty="0">
                <a:solidFill>
                  <a:srgbClr val="222222"/>
                </a:solidFill>
                <a:latin typeface="Open Sans"/>
              </a:rPr>
              <a:t>Negociações: cessão e licenciamento de tecnologias, marcas e patentes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t-BR" sz="2000" b="0" i="0" noProof="0" dirty="0">
                <a:solidFill>
                  <a:srgbClr val="222222"/>
                </a:solidFill>
                <a:latin typeface="Open Sans"/>
              </a:rPr>
              <a:t>Decisões de P&amp;D e gestão estratégica do portfólio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t-BR" sz="2000" b="0" i="0" noProof="0" dirty="0">
                <a:solidFill>
                  <a:srgbClr val="222222"/>
                </a:solidFill>
                <a:latin typeface="Open Sans"/>
              </a:rPr>
              <a:t>Contabilização (CPC-04), apresentação ao mercado, benefícios fiscais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t-BR" sz="2000" b="0" i="0" noProof="0" dirty="0">
                <a:solidFill>
                  <a:srgbClr val="222222"/>
                </a:solidFill>
                <a:latin typeface="Open Sans"/>
              </a:rPr>
              <a:t>Fusões, aquisições, captação de investimento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t-BR" sz="2000" b="0" i="0" noProof="0" dirty="0">
                <a:solidFill>
                  <a:srgbClr val="222222"/>
                </a:solidFill>
                <a:latin typeface="Open Sans"/>
              </a:rPr>
              <a:t>Definição do modelo de negócio para spin-offs e novos produtos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t-BR" sz="2000" dirty="0">
                <a:solidFill>
                  <a:srgbClr val="222222"/>
                </a:solidFill>
                <a:latin typeface="Open Sans"/>
              </a:rPr>
              <a:t>Análise de viabilidade de novos negócios</a:t>
            </a:r>
            <a:endParaRPr lang="pt-BR" sz="2000" b="0" i="0" noProof="0" dirty="0">
              <a:solidFill>
                <a:srgbClr val="222222"/>
              </a:solidFill>
              <a:latin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28407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apresentação Pris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is">
      <a:majorFont>
        <a:latin typeface="Lato Black"/>
        <a:ea typeface=""/>
        <a:cs typeface=""/>
      </a:majorFont>
      <a:minorFont>
        <a:latin typeface="Lato Hairline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 apresentação Pris" id="{EC583587-163F-44E5-9C40-626955B433A3}" vid="{99B4674F-3680-4FE7-ACBE-9438DF4ED06B}"/>
    </a:ext>
  </a:extLst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BF14FAD264A7A4A96D167C1B7889035" ma:contentTypeVersion="12" ma:contentTypeDescription="Crie um novo documento." ma:contentTypeScope="" ma:versionID="99f03381e31c3de86ed4d4488d18790f">
  <xsd:schema xmlns:xsd="http://www.w3.org/2001/XMLSchema" xmlns:xs="http://www.w3.org/2001/XMLSchema" xmlns:p="http://schemas.microsoft.com/office/2006/metadata/properties" xmlns:ns2="6313557c-e3e3-4f54-a4ce-7b6735923b03" xmlns:ns3="b4d11ded-7542-409e-9448-cc08eeae9f3e" targetNamespace="http://schemas.microsoft.com/office/2006/metadata/properties" ma:root="true" ma:fieldsID="bd36a8673feeb15bbbe765733e3d1ffa" ns2:_="" ns3:_="">
    <xsd:import namespace="6313557c-e3e3-4f54-a4ce-7b6735923b03"/>
    <xsd:import namespace="b4d11ded-7542-409e-9448-cc08eeae9f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13557c-e3e3-4f54-a4ce-7b6735923b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535ca415-2eab-4f0d-b76e-1e8679ad95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11ded-7542-409e-9448-cc08eeae9f3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04d8c08-a6f6-4211-a8be-97bc11c07b51}" ma:internalName="TaxCatchAll" ma:showField="CatchAllData" ma:web="b4d11ded-7542-409e-9448-cc08eeae9f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313557c-e3e3-4f54-a4ce-7b6735923b03">
      <Terms xmlns="http://schemas.microsoft.com/office/infopath/2007/PartnerControls"/>
    </lcf76f155ced4ddcb4097134ff3c332f>
    <TaxCatchAll xmlns="b4d11ded-7542-409e-9448-cc08eeae9f3e" xsi:nil="true"/>
  </documentManagement>
</p:properties>
</file>

<file path=customXml/itemProps1.xml><?xml version="1.0" encoding="utf-8"?>
<ds:datastoreItem xmlns:ds="http://schemas.openxmlformats.org/officeDocument/2006/customXml" ds:itemID="{FA3041EF-E434-42AD-B96F-B6226CFA8E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13557c-e3e3-4f54-a4ce-7b6735923b03"/>
    <ds:schemaRef ds:uri="b4d11ded-7542-409e-9448-cc08eeae9f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1753524-CC8A-422D-82D1-C7279B2A512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6E238B-AB20-4BA4-9623-411F21E1F601}">
  <ds:schemaRefs>
    <ds:schemaRef ds:uri="6313557c-e3e3-4f54-a4ce-7b6735923b03"/>
    <ds:schemaRef ds:uri="b4d11ded-7542-409e-9448-cc08eeae9f3e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5162</TotalTime>
  <Words>3636</Words>
  <Application>Microsoft Office PowerPoint</Application>
  <PresentationFormat>Widescreen</PresentationFormat>
  <Paragraphs>463</Paragraphs>
  <Slides>53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53</vt:i4>
      </vt:variant>
    </vt:vector>
  </HeadingPairs>
  <TitlesOfParts>
    <vt:vector size="71" baseType="lpstr">
      <vt:lpstr>Arial</vt:lpstr>
      <vt:lpstr>Arial MT</vt:lpstr>
      <vt:lpstr>Calibri</vt:lpstr>
      <vt:lpstr>Lato</vt:lpstr>
      <vt:lpstr>Lato Black</vt:lpstr>
      <vt:lpstr>Lato Hairline</vt:lpstr>
      <vt:lpstr>Lato Light</vt:lpstr>
      <vt:lpstr>Lucida Sans Unicode</vt:lpstr>
      <vt:lpstr>Open Sans</vt:lpstr>
      <vt:lpstr>Palatino Linotype</vt:lpstr>
      <vt:lpstr>Playfair Display</vt:lpstr>
      <vt:lpstr>Times New Roman</vt:lpstr>
      <vt:lpstr>Wingdings</vt:lpstr>
      <vt:lpstr>Simple Light</vt:lpstr>
      <vt:lpstr>1_Simple Light</vt:lpstr>
      <vt:lpstr>Office Theme</vt:lpstr>
      <vt:lpstr>1_Office Theme</vt:lpstr>
      <vt:lpstr>Tema apresentação Pris</vt:lpstr>
      <vt:lpstr>Workshop · Valoração de Tecnologias e Ativos de PI + Precificação de Produtos e Serviços</vt:lpstr>
      <vt:lpstr>Quem sou</vt:lpstr>
      <vt:lpstr>Como atuamos no Ilupi</vt:lpstr>
      <vt:lpstr>Alguns dos nossos clientes SaaS</vt:lpstr>
      <vt:lpstr>Alguns de nossos clientes em consultorias e treinamentos</vt:lpstr>
      <vt:lpstr>Sobre o workshop</vt:lpstr>
      <vt:lpstr>Agenda do Workshop · 3 horas</vt:lpstr>
      <vt:lpstr>Bloco 1 · Por que valorar? O que valorar?</vt:lpstr>
      <vt:lpstr>Por que estão aqui? Por que querem valorar?</vt:lpstr>
      <vt:lpstr>E o que exatamente queremos valorar? </vt:lpstr>
      <vt:lpstr>Os 4 caminhos comerciais para um ativo desenvolvido</vt:lpstr>
      <vt:lpstr>O 'número certo' só existe depois de decidir qual caminho seguir.</vt:lpstr>
      <vt:lpstr>Exercício A · Qual o caminho?</vt:lpstr>
      <vt:lpstr>Bloco 2 · Precificação de Produtos e Serviços</vt:lpstr>
      <vt:lpstr>Preço × Valor</vt:lpstr>
      <vt:lpstr>3 Modelos de Precificação</vt:lpstr>
      <vt:lpstr>Modelo 1 · Precificação baseada em custo (custo + margem)</vt:lpstr>
      <vt:lpstr>Modelo 2 · Precificação baseada em mercado</vt:lpstr>
      <vt:lpstr>Modelo 3 · Precificação baseada no benefício econômico</vt:lpstr>
      <vt:lpstr>Exercício B · O preço da análise (1/2)</vt:lpstr>
      <vt:lpstr>Exercício B · O preço da análise (2/2)</vt:lpstr>
      <vt:lpstr>Exercício C · Spin-off do queijo coalho</vt:lpstr>
      <vt:lpstr>Bloco 3 · Valoração de Ativos de PI — Panorama</vt:lpstr>
      <vt:lpstr>Cessão e Licenciamento · quando aplicar valoração?</vt:lpstr>
      <vt:lpstr>As 3 grandes Abordagens de Valoração</vt:lpstr>
      <vt:lpstr>Métodos para Contexto de CESSÃO</vt:lpstr>
      <vt:lpstr>Métodos para Contexto de LICENCIAMENTO (royalties)</vt:lpstr>
      <vt:lpstr>Fundamentação · ICC Handbook on Valuation of IP Assets</vt:lpstr>
      <vt:lpstr>Como escolher o método</vt:lpstr>
      <vt:lpstr>Bloco 4 · Prática I — Custos &amp; Múltiplos</vt:lpstr>
      <vt:lpstr>Abordagem de Custos</vt:lpstr>
      <vt:lpstr>Abordagem de Custos</vt:lpstr>
      <vt:lpstr>Exercício D  · Valoração pelo Método de Custos</vt:lpstr>
      <vt:lpstr>Abordagem por Múltiplos</vt:lpstr>
      <vt:lpstr>Exemplo da abordagem por Múltiplos</vt:lpstr>
      <vt:lpstr>Exercício E · Valoração por Múltiplos (EBITDA)</vt:lpstr>
      <vt:lpstr>Bloco 5 · Prática II — FCD &amp; Opções Reais</vt:lpstr>
      <vt:lpstr>Abordagem da Renda · Fluxo de Caixa Descontado</vt:lpstr>
      <vt:lpstr>FCD · Exemplo numérico (cálculo no quadro)</vt:lpstr>
      <vt:lpstr>Como inserir incertezas na valoração por FCD</vt:lpstr>
      <vt:lpstr>Criação de uma árvore de incertezas</vt:lpstr>
      <vt:lpstr>Criação de uma árvore de incertezas</vt:lpstr>
      <vt:lpstr>Criação de uma árvore de incertezas</vt:lpstr>
      <vt:lpstr>Exemplo ilustrativo de opções reais</vt:lpstr>
      <vt:lpstr>Bloco 6 · Prática III — Royalties</vt:lpstr>
      <vt:lpstr>Padrões do Setor + Regra dos 25%</vt:lpstr>
      <vt:lpstr>Exercício F · Royalties pela Regra dos 25%</vt:lpstr>
      <vt:lpstr>Exercício G · Defenda o número</vt:lpstr>
      <vt:lpstr>Bloco 7 · Síntese e Q&amp;A</vt:lpstr>
      <vt:lpstr>Valorar é se preparar para negociar</vt:lpstr>
      <vt:lpstr>Checklist do Pesquisador · antes de pedir uma valoração</vt:lpstr>
      <vt:lpstr>Perguntas?</vt:lpstr>
      <vt:lpstr>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Diego Moreira</dc:creator>
  <cp:lastModifiedBy>Daniel Eloi</cp:lastModifiedBy>
  <cp:revision>52</cp:revision>
  <cp:lastPrinted>2018-06-06T20:48:32Z</cp:lastPrinted>
  <dcterms:created xsi:type="dcterms:W3CDTF">2018-03-05T18:53:19Z</dcterms:created>
  <dcterms:modified xsi:type="dcterms:W3CDTF">2026-05-22T19:53:29Z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0x0101004BF14FAD264A7A4A96D167C1B7889035</vt:lpwstr>
  </property>
  <property fmtid="{D5CDD505-2E9C-101B-9397-08002B2CF9AE}" pid="3" name="Order">
    <vt:r8>3600</vt:r8>
  </property>
  <property fmtid="{D5CDD505-2E9C-101B-9397-08002B2CF9AE}" pid="4" name="MSIP_Label_ed78ae79-52db-4a09-8898-525dd33eabd6_Enabled">
    <vt:lpwstr>true</vt:lpwstr>
  </property>
  <property fmtid="{D5CDD505-2E9C-101B-9397-08002B2CF9AE}" pid="5" name="MSIP_Label_ed78ae79-52db-4a09-8898-525dd33eabd6_SetDate">
    <vt:lpwstr>2025-10-27T16:41:00Z</vt:lpwstr>
  </property>
  <property fmtid="{D5CDD505-2E9C-101B-9397-08002B2CF9AE}" pid="6" name="MSIP_Label_ed78ae79-52db-4a09-8898-525dd33eabd6_Method">
    <vt:lpwstr>Privileged</vt:lpwstr>
  </property>
  <property fmtid="{D5CDD505-2E9C-101B-9397-08002B2CF9AE}" pid="7" name="MSIP_Label_ed78ae79-52db-4a09-8898-525dd33eabd6_Name">
    <vt:lpwstr>Interna</vt:lpwstr>
  </property>
  <property fmtid="{D5CDD505-2E9C-101B-9397-08002B2CF9AE}" pid="8" name="MSIP_Label_ed78ae79-52db-4a09-8898-525dd33eabd6_SiteId">
    <vt:lpwstr>ed69fcc7-0da5-4038-8d31-68ad9fb533cf</vt:lpwstr>
  </property>
  <property fmtid="{D5CDD505-2E9C-101B-9397-08002B2CF9AE}" pid="9" name="MSIP_Label_ed78ae79-52db-4a09-8898-525dd33eabd6_ActionId">
    <vt:lpwstr>68edcc75-2bd5-44c5-b3a1-8e8c34659f30</vt:lpwstr>
  </property>
  <property fmtid="{D5CDD505-2E9C-101B-9397-08002B2CF9AE}" pid="10" name="MSIP_Label_ed78ae79-52db-4a09-8898-525dd33eabd6_ContentBits">
    <vt:lpwstr>2</vt:lpwstr>
  </property>
  <property fmtid="{D5CDD505-2E9C-101B-9397-08002B2CF9AE}" pid="11" name="MSIP_Label_ed78ae79-52db-4a09-8898-525dd33eabd6_Tag">
    <vt:lpwstr>10, 0, 1, 1</vt:lpwstr>
  </property>
  <property fmtid="{D5CDD505-2E9C-101B-9397-08002B2CF9AE}" pid="12" name="ClassificationContentMarkingFooterLocations">
    <vt:lpwstr>Simple Light:3\1_Simple Light:3\2_Simple Light:3</vt:lpwstr>
  </property>
  <property fmtid="{D5CDD505-2E9C-101B-9397-08002B2CF9AE}" pid="13" name="ClassificationContentMarkingFooterText">
    <vt:lpwstr>Interna</vt:lpwstr>
  </property>
  <property fmtid="{D5CDD505-2E9C-101B-9397-08002B2CF9AE}" pid="14" name="MediaServiceImageTags">
    <vt:lpwstr/>
  </property>
</Properties>
</file>